
<file path=[Content_Types].xml><?xml version="1.0" encoding="utf-8"?>
<Types xmlns="http://schemas.openxmlformats.org/package/2006/content-types">
  <Default Extension="tmp" ContentType="image/png"/>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7.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3" r:id="rId1"/>
    <p:sldMasterId id="2147483796" r:id="rId2"/>
    <p:sldMasterId id="2147483820" r:id="rId3"/>
    <p:sldMasterId id="2147483832" r:id="rId4"/>
    <p:sldMasterId id="2147483846" r:id="rId5"/>
    <p:sldMasterId id="2147483858" r:id="rId6"/>
    <p:sldMasterId id="2147483883" r:id="rId7"/>
    <p:sldMasterId id="2147483895" r:id="rId8"/>
  </p:sldMasterIdLst>
  <p:notesMasterIdLst>
    <p:notesMasterId r:id="rId70"/>
  </p:notesMasterIdLst>
  <p:handoutMasterIdLst>
    <p:handoutMasterId r:id="rId71"/>
  </p:handoutMasterIdLst>
  <p:sldIdLst>
    <p:sldId id="547" r:id="rId9"/>
    <p:sldId id="554" r:id="rId10"/>
    <p:sldId id="549" r:id="rId11"/>
    <p:sldId id="480" r:id="rId12"/>
    <p:sldId id="384" r:id="rId13"/>
    <p:sldId id="364" r:id="rId14"/>
    <p:sldId id="528" r:id="rId15"/>
    <p:sldId id="540" r:id="rId16"/>
    <p:sldId id="541" r:id="rId17"/>
    <p:sldId id="371" r:id="rId18"/>
    <p:sldId id="553" r:id="rId19"/>
    <p:sldId id="552" r:id="rId20"/>
    <p:sldId id="436" r:id="rId21"/>
    <p:sldId id="534" r:id="rId22"/>
    <p:sldId id="535" r:id="rId23"/>
    <p:sldId id="537" r:id="rId24"/>
    <p:sldId id="538" r:id="rId25"/>
    <p:sldId id="539" r:id="rId26"/>
    <p:sldId id="532" r:id="rId27"/>
    <p:sldId id="485" r:id="rId28"/>
    <p:sldId id="486" r:id="rId29"/>
    <p:sldId id="487" r:id="rId30"/>
    <p:sldId id="484" r:id="rId31"/>
    <p:sldId id="544" r:id="rId32"/>
    <p:sldId id="545" r:id="rId33"/>
    <p:sldId id="546" r:id="rId34"/>
    <p:sldId id="483" r:id="rId35"/>
    <p:sldId id="508" r:id="rId36"/>
    <p:sldId id="501" r:id="rId37"/>
    <p:sldId id="509" r:id="rId38"/>
    <p:sldId id="488" r:id="rId39"/>
    <p:sldId id="489" r:id="rId40"/>
    <p:sldId id="490" r:id="rId41"/>
    <p:sldId id="491" r:id="rId42"/>
    <p:sldId id="551" r:id="rId43"/>
    <p:sldId id="493" r:id="rId44"/>
    <p:sldId id="492" r:id="rId45"/>
    <p:sldId id="510" r:id="rId46"/>
    <p:sldId id="505" r:id="rId47"/>
    <p:sldId id="512" r:id="rId48"/>
    <p:sldId id="513" r:id="rId49"/>
    <p:sldId id="514" r:id="rId50"/>
    <p:sldId id="515" r:id="rId51"/>
    <p:sldId id="516" r:id="rId52"/>
    <p:sldId id="550" r:id="rId53"/>
    <p:sldId id="511" r:id="rId54"/>
    <p:sldId id="517" r:id="rId55"/>
    <p:sldId id="518" r:id="rId56"/>
    <p:sldId id="519" r:id="rId57"/>
    <p:sldId id="520" r:id="rId58"/>
    <p:sldId id="521" r:id="rId59"/>
    <p:sldId id="522" r:id="rId60"/>
    <p:sldId id="523" r:id="rId61"/>
    <p:sldId id="524" r:id="rId62"/>
    <p:sldId id="525" r:id="rId63"/>
    <p:sldId id="526" r:id="rId64"/>
    <p:sldId id="527" r:id="rId65"/>
    <p:sldId id="310" r:id="rId66"/>
    <p:sldId id="497" r:id="rId67"/>
    <p:sldId id="542" r:id="rId68"/>
    <p:sldId id="543" r:id="rId69"/>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78" autoAdjust="0"/>
    <p:restoredTop sz="63514" autoAdjust="0"/>
  </p:normalViewPr>
  <p:slideViewPr>
    <p:cSldViewPr>
      <p:cViewPr varScale="1">
        <p:scale>
          <a:sx n="55" d="100"/>
          <a:sy n="55" d="100"/>
        </p:scale>
        <p:origin x="2395" y="5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 Type="http://schemas.openxmlformats.org/officeDocument/2006/relationships/slideMaster" Target="slideMasters/slideMaster7.xml"/><Relationship Id="rId71"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2742"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97513" y="0"/>
            <a:ext cx="2982742" cy="465138"/>
          </a:xfrm>
          <a:prstGeom prst="rect">
            <a:avLst/>
          </a:prstGeom>
        </p:spPr>
        <p:txBody>
          <a:bodyPr vert="horz" lIns="91440" tIns="45720" rIns="91440" bIns="45720" rtlCol="0"/>
          <a:lstStyle>
            <a:lvl1pPr algn="r">
              <a:defRPr sz="1200"/>
            </a:lvl1pPr>
          </a:lstStyle>
          <a:p>
            <a:fld id="{C7D2592D-B31A-46D1-8716-F2B8E2524067}" type="datetimeFigureOut">
              <a:rPr lang="en-US" smtClean="0"/>
              <a:t>4/10/2018</a:t>
            </a:fld>
            <a:endParaRPr lang="en-US"/>
          </a:p>
        </p:txBody>
      </p:sp>
      <p:sp>
        <p:nvSpPr>
          <p:cNvPr id="4" name="Footer Placeholder 3"/>
          <p:cNvSpPr>
            <a:spLocks noGrp="1"/>
          </p:cNvSpPr>
          <p:nvPr>
            <p:ph type="ftr" sz="quarter" idx="2"/>
          </p:nvPr>
        </p:nvSpPr>
        <p:spPr>
          <a:xfrm>
            <a:off x="1" y="8829675"/>
            <a:ext cx="2982742"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97513" y="8829675"/>
            <a:ext cx="2982742" cy="465138"/>
          </a:xfrm>
          <a:prstGeom prst="rect">
            <a:avLst/>
          </a:prstGeom>
        </p:spPr>
        <p:txBody>
          <a:bodyPr vert="horz" lIns="91440" tIns="45720" rIns="91440" bIns="45720" rtlCol="0" anchor="b"/>
          <a:lstStyle>
            <a:lvl1pPr algn="r">
              <a:defRPr sz="1200"/>
            </a:lvl1pPr>
          </a:lstStyle>
          <a:p>
            <a:fld id="{E09DB7E7-22C7-475E-BC61-04ED43EA9226}" type="slidenum">
              <a:rPr lang="en-US" smtClean="0"/>
              <a:t>‹#›</a:t>
            </a:fld>
            <a:endParaRPr lang="en-US"/>
          </a:p>
        </p:txBody>
      </p:sp>
    </p:spTree>
    <p:extLst>
      <p:ext uri="{BB962C8B-B14F-4D97-AF65-F5344CB8AC3E}">
        <p14:creationId xmlns:p14="http://schemas.microsoft.com/office/powerpoint/2010/main" val="30516213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3177" tIns="46589" rIns="93177" bIns="46589" rtlCol="0"/>
          <a:lstStyle>
            <a:lvl1pPr algn="r">
              <a:defRPr sz="1200"/>
            </a:lvl1pPr>
          </a:lstStyle>
          <a:p>
            <a:fld id="{A5B01856-849A-4698-8391-F5C4F4D1A5F1}" type="datetimeFigureOut">
              <a:rPr lang="en-US" smtClean="0"/>
              <a:t>4/10/2018</a:t>
            </a:fld>
            <a:endParaRPr lang="en-US"/>
          </a:p>
        </p:txBody>
      </p:sp>
      <p:sp>
        <p:nvSpPr>
          <p:cNvPr id="4" name="Slide Image Placeholder 3"/>
          <p:cNvSpPr>
            <a:spLocks noGrp="1" noRot="1" noChangeAspect="1"/>
          </p:cNvSpPr>
          <p:nvPr>
            <p:ph type="sldImg" idx="2"/>
          </p:nvPr>
        </p:nvSpPr>
        <p:spPr>
          <a:xfrm>
            <a:off x="1117600" y="696913"/>
            <a:ext cx="4646613"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3177" tIns="46589" rIns="93177" bIns="46589" rtlCol="0" anchor="b"/>
          <a:lstStyle>
            <a:lvl1pPr algn="r">
              <a:defRPr sz="1200"/>
            </a:lvl1pPr>
          </a:lstStyle>
          <a:p>
            <a:fld id="{649EBF63-EA0E-4274-95F6-E3754595B5A4}" type="slidenum">
              <a:rPr lang="en-US" smtClean="0"/>
              <a:t>‹#›</a:t>
            </a:fld>
            <a:endParaRPr lang="en-US"/>
          </a:p>
        </p:txBody>
      </p:sp>
    </p:spTree>
    <p:extLst>
      <p:ext uri="{BB962C8B-B14F-4D97-AF65-F5344CB8AC3E}">
        <p14:creationId xmlns:p14="http://schemas.microsoft.com/office/powerpoint/2010/main" val="1613460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1</a:t>
            </a:fld>
            <a:endParaRPr lang="en-US"/>
          </a:p>
        </p:txBody>
      </p:sp>
    </p:spTree>
    <p:extLst>
      <p:ext uri="{BB962C8B-B14F-4D97-AF65-F5344CB8AC3E}">
        <p14:creationId xmlns:p14="http://schemas.microsoft.com/office/powerpoint/2010/main" val="2705309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10</a:t>
            </a:fld>
            <a:endParaRPr lang="en-US"/>
          </a:p>
        </p:txBody>
      </p:sp>
    </p:spTree>
    <p:extLst>
      <p:ext uri="{BB962C8B-B14F-4D97-AF65-F5344CB8AC3E}">
        <p14:creationId xmlns:p14="http://schemas.microsoft.com/office/powerpoint/2010/main" val="3220759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49EBF63-EA0E-4274-95F6-E3754595B5A4}" type="slidenum">
              <a:rPr lang="en-US" smtClean="0"/>
              <a:t>11</a:t>
            </a:fld>
            <a:endParaRPr lang="en-US"/>
          </a:p>
        </p:txBody>
      </p:sp>
    </p:spTree>
    <p:extLst>
      <p:ext uri="{BB962C8B-B14F-4D97-AF65-F5344CB8AC3E}">
        <p14:creationId xmlns:p14="http://schemas.microsoft.com/office/powerpoint/2010/main" val="1921955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access</a:t>
            </a:r>
            <a:r>
              <a:rPr lang="en-US" baseline="0" dirty="0" smtClean="0"/>
              <a:t> </a:t>
            </a:r>
            <a:r>
              <a:rPr lang="en-US" baseline="0" smtClean="0"/>
              <a:t>My Community, </a:t>
            </a:r>
            <a:r>
              <a:rPr lang="en-US" baseline="0" dirty="0" smtClean="0"/>
              <a:t>select the option on the navigation menu on the left side of the screen.</a:t>
            </a:r>
            <a:br>
              <a:rPr lang="en-US" baseline="0" dirty="0" smtClean="0"/>
            </a:b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12</a:t>
            </a:fld>
            <a:endParaRPr lang="en-US"/>
          </a:p>
        </p:txBody>
      </p:sp>
    </p:spTree>
    <p:extLst>
      <p:ext uri="{BB962C8B-B14F-4D97-AF65-F5344CB8AC3E}">
        <p14:creationId xmlns:p14="http://schemas.microsoft.com/office/powerpoint/2010/main" val="1669530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service area is the community or communities served by the clinic</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13</a:t>
            </a:fld>
            <a:endParaRPr lang="en-US"/>
          </a:p>
        </p:txBody>
      </p:sp>
    </p:spTree>
    <p:extLst>
      <p:ext uri="{BB962C8B-B14F-4D97-AF65-F5344CB8AC3E}">
        <p14:creationId xmlns:p14="http://schemas.microsoft.com/office/powerpoint/2010/main" val="127443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Community is more than just the people</a:t>
            </a:r>
            <a:r>
              <a:rPr lang="en-US" sz="1200" kern="1200" baseline="0" dirty="0" smtClean="0">
                <a:solidFill>
                  <a:schemeClr val="tx1"/>
                </a:solidFill>
                <a:effectLst/>
                <a:latin typeface="+mn-lt"/>
                <a:ea typeface="+mn-ea"/>
                <a:cs typeface="+mn-cs"/>
              </a:rPr>
              <a:t> living in a geography and includes </a:t>
            </a:r>
            <a:r>
              <a:rPr lang="en-US" sz="1200" kern="1200" dirty="0" smtClean="0">
                <a:solidFill>
                  <a:schemeClr val="tx1"/>
                </a:solidFill>
                <a:effectLst/>
                <a:latin typeface="+mn-lt"/>
                <a:ea typeface="+mn-ea"/>
                <a:cs typeface="+mn-cs"/>
              </a:rPr>
              <a:t>bricks and mortar, power structures, historical traditions, social values and customs, and a myriad of unquantifiable and undefinable essential features.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There are numerous methods for defining a service area, including using existing boundaries devised from public agencies, geographic borders, geographies with a shared social or economic function, historical neighborhoods, and geographic retrofitting (or the process of using patient addresses to identify the geographies where most patients live). </a:t>
            </a:r>
            <a:endParaRPr lang="en-US" baseline="0" dirty="0" smtClean="0"/>
          </a:p>
        </p:txBody>
      </p:sp>
      <p:sp>
        <p:nvSpPr>
          <p:cNvPr id="4" name="Slide Number Placeholder 3"/>
          <p:cNvSpPr>
            <a:spLocks noGrp="1"/>
          </p:cNvSpPr>
          <p:nvPr>
            <p:ph type="sldNum" sz="quarter" idx="10"/>
          </p:nvPr>
        </p:nvSpPr>
        <p:spPr/>
        <p:txBody>
          <a:bodyPr/>
          <a:lstStyle/>
          <a:p>
            <a:fld id="{649EBF63-EA0E-4274-95F6-E3754595B5A4}" type="slidenum">
              <a:rPr lang="en-US" smtClean="0"/>
              <a:t>14</a:t>
            </a:fld>
            <a:endParaRPr lang="en-US"/>
          </a:p>
        </p:txBody>
      </p:sp>
    </p:spTree>
    <p:extLst>
      <p:ext uri="{BB962C8B-B14F-4D97-AF65-F5344CB8AC3E}">
        <p14:creationId xmlns:p14="http://schemas.microsoft.com/office/powerpoint/2010/main" val="3200419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Imagine</a:t>
            </a:r>
            <a:r>
              <a:rPr lang="en-US" baseline="0" dirty="0" smtClean="0"/>
              <a:t> that your </a:t>
            </a:r>
            <a:r>
              <a:rPr lang="en-US" dirty="0" smtClean="0"/>
              <a:t>clinic is right next to Fair</a:t>
            </a:r>
            <a:r>
              <a:rPr lang="en-US" baseline="0" dirty="0" smtClean="0"/>
              <a:t> Oaks Hospital. You can use existing geographic boundaries to define your service area. In Fairfax, you could pick four streams that could be used as borders. This makes more sense in rural areas where there are important geographic landmarks. In a mountainous area, for example, your service area could be everyone living in a particular valley. </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15</a:t>
            </a:fld>
            <a:endParaRPr lang="en-US"/>
          </a:p>
        </p:txBody>
      </p:sp>
    </p:spTree>
    <p:extLst>
      <p:ext uri="{BB962C8B-B14F-4D97-AF65-F5344CB8AC3E}">
        <p14:creationId xmlns:p14="http://schemas.microsoft.com/office/powerpoint/2010/main" val="41107508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Using school districts, you could choose three of the nearby high school pyramids to be your clinic’s community.</a:t>
            </a:r>
          </a:p>
        </p:txBody>
      </p:sp>
      <p:sp>
        <p:nvSpPr>
          <p:cNvPr id="4" name="Slide Number Placeholder 3"/>
          <p:cNvSpPr>
            <a:spLocks noGrp="1"/>
          </p:cNvSpPr>
          <p:nvPr>
            <p:ph type="sldNum" sz="quarter" idx="10"/>
          </p:nvPr>
        </p:nvSpPr>
        <p:spPr/>
        <p:txBody>
          <a:bodyPr/>
          <a:lstStyle/>
          <a:p>
            <a:fld id="{649EBF63-EA0E-4274-95F6-E3754595B5A4}" type="slidenum">
              <a:rPr lang="en-US" smtClean="0"/>
              <a:t>16</a:t>
            </a:fld>
            <a:endParaRPr lang="en-US"/>
          </a:p>
        </p:txBody>
      </p:sp>
    </p:spTree>
    <p:extLst>
      <p:ext uri="{BB962C8B-B14F-4D97-AF65-F5344CB8AC3E}">
        <p14:creationId xmlns:p14="http://schemas.microsoft.com/office/powerpoint/2010/main" val="3782726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a:t>
            </a:r>
            <a:r>
              <a:rPr lang="en-US" baseline="0" dirty="0" smtClean="0"/>
              <a:t> you could use census tracts. These</a:t>
            </a:r>
            <a:r>
              <a:rPr lang="en-US" dirty="0" smtClean="0"/>
              <a:t> census tracts</a:t>
            </a:r>
            <a:r>
              <a:rPr lang="en-US" baseline="0" dirty="0" smtClean="0"/>
              <a:t> represent the geographies where 80% of the clinic’s patients live.</a:t>
            </a:r>
          </a:p>
          <a:p>
            <a:endParaRPr lang="en-US" baseline="0" dirty="0" smtClean="0"/>
          </a:p>
        </p:txBody>
      </p:sp>
      <p:sp>
        <p:nvSpPr>
          <p:cNvPr id="4" name="Slide Number Placeholder 3"/>
          <p:cNvSpPr>
            <a:spLocks noGrp="1"/>
          </p:cNvSpPr>
          <p:nvPr>
            <p:ph type="sldNum" sz="quarter" idx="10"/>
          </p:nvPr>
        </p:nvSpPr>
        <p:spPr/>
        <p:txBody>
          <a:bodyPr/>
          <a:lstStyle/>
          <a:p>
            <a:fld id="{649EBF63-EA0E-4274-95F6-E3754595B5A4}" type="slidenum">
              <a:rPr lang="en-US" smtClean="0"/>
              <a:t>17</a:t>
            </a:fld>
            <a:endParaRPr lang="en-US"/>
          </a:p>
        </p:txBody>
      </p:sp>
    </p:spTree>
    <p:extLst>
      <p:ext uri="{BB962C8B-B14F-4D97-AF65-F5344CB8AC3E}">
        <p14:creationId xmlns:p14="http://schemas.microsoft.com/office/powerpoint/2010/main" val="977542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learn more about geographic retrofitting,</a:t>
            </a:r>
            <a:r>
              <a:rPr lang="en-US" baseline="0" dirty="0" smtClean="0"/>
              <a:t> please refer to this article in </a:t>
            </a:r>
            <a:r>
              <a:rPr lang="en-US" i="1" baseline="0" dirty="0" smtClean="0"/>
              <a:t>Family Medicine</a:t>
            </a:r>
            <a:r>
              <a:rPr lang="en-US" baseline="0" dirty="0" smtClean="0"/>
              <a:t>.</a:t>
            </a:r>
          </a:p>
          <a:p>
            <a:endParaRPr lang="en-US" baseline="0" dirty="0" smtClean="0"/>
          </a:p>
          <a:p>
            <a:r>
              <a:rPr lang="en-US" baseline="0" dirty="0" smtClean="0"/>
              <a:t>To learn more about defining a community, please refer to the Graham Center’s Community-Oriented Primary Care curriculum. </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18</a:t>
            </a:fld>
            <a:endParaRPr lang="en-US"/>
          </a:p>
        </p:txBody>
      </p:sp>
    </p:spTree>
    <p:extLst>
      <p:ext uri="{BB962C8B-B14F-4D97-AF65-F5344CB8AC3E}">
        <p14:creationId xmlns:p14="http://schemas.microsoft.com/office/powerpoint/2010/main" val="1116412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Understanding one’s service area is a critical step towards improving the health of populations. In a fee-for-service system, providers have little incentive to seek out those who need care, and instead, care for those with adequate resources.  </a:t>
            </a:r>
          </a:p>
          <a:p>
            <a:endParaRPr lang="en-US" baseline="0" dirty="0" smtClean="0"/>
          </a:p>
          <a:p>
            <a:r>
              <a:rPr lang="en-US" baseline="0" dirty="0" smtClean="0"/>
              <a:t>Other systems, like in Australia, fund primary care clinics through population-based funding where providers are responsible for delivering care to communities.</a:t>
            </a:r>
          </a:p>
          <a:p>
            <a:endParaRPr lang="en-US" baseline="0" dirty="0" smtClean="0"/>
          </a:p>
          <a:p>
            <a:r>
              <a:rPr lang="en-US" baseline="0" dirty="0" smtClean="0"/>
              <a:t>To improve quality and reduce costs, the US is transitioning to payment tied to the health of populations. Payment models like accountable care organizations and accountable health communities reward systems that address populations and upstream factors. Increasingly, practices are rewarded for not just conducting visits but also identifying and treating those at risk for poor health.   </a:t>
            </a:r>
          </a:p>
        </p:txBody>
      </p:sp>
      <p:sp>
        <p:nvSpPr>
          <p:cNvPr id="4" name="Slide Number Placeholder 3"/>
          <p:cNvSpPr>
            <a:spLocks noGrp="1"/>
          </p:cNvSpPr>
          <p:nvPr>
            <p:ph type="sldNum" sz="quarter" idx="10"/>
          </p:nvPr>
        </p:nvSpPr>
        <p:spPr/>
        <p:txBody>
          <a:bodyPr/>
          <a:lstStyle/>
          <a:p>
            <a:fld id="{649EBF63-EA0E-4274-95F6-E3754595B5A4}" type="slidenum">
              <a:rPr lang="en-US" smtClean="0"/>
              <a:t>19</a:t>
            </a:fld>
            <a:endParaRPr lang="en-US"/>
          </a:p>
        </p:txBody>
      </p:sp>
    </p:spTree>
    <p:extLst>
      <p:ext uri="{BB962C8B-B14F-4D97-AF65-F5344CB8AC3E}">
        <p14:creationId xmlns:p14="http://schemas.microsoft.com/office/powerpoint/2010/main" val="3955423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curriculum consists</a:t>
            </a:r>
            <a:r>
              <a:rPr lang="en-US" baseline="0" dirty="0" smtClean="0"/>
              <a:t> of 2 background modules that will introduce you to population health and geospatial concepts. The next three modules will describe how to use the Population Health Assessment Engine (PHATE) and the two tools embedded within PHATE: My Community and Community </a:t>
            </a:r>
            <a:r>
              <a:rPr lang="en-US" baseline="0" dirty="0" err="1" smtClean="0"/>
              <a:t>HotSpots</a:t>
            </a:r>
            <a:r>
              <a:rPr lang="en-US" baseline="0" dirty="0" smtClean="0"/>
              <a:t>. The final two modules will help you learn how to integrate PHATE into your clinic. </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2</a:t>
            </a:fld>
            <a:endParaRPr lang="en-US"/>
          </a:p>
        </p:txBody>
      </p:sp>
    </p:spTree>
    <p:extLst>
      <p:ext uri="{BB962C8B-B14F-4D97-AF65-F5344CB8AC3E}">
        <p14:creationId xmlns:p14="http://schemas.microsoft.com/office/powerpoint/2010/main" val="11839122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a:t>
            </a:r>
            <a:r>
              <a:rPr lang="en-US" baseline="0" dirty="0" smtClean="0"/>
              <a:t> Community uses geographic retrofitting to create a service area. To understand this process, you first need to </a:t>
            </a:r>
            <a:r>
              <a:rPr lang="en-US" baseline="0" smtClean="0"/>
              <a:t>understand geographic units. </a:t>
            </a:r>
            <a:endParaRPr lang="en-US" dirty="0" smtClean="0"/>
          </a:p>
          <a:p>
            <a:endParaRPr lang="en-US" dirty="0" smtClean="0"/>
          </a:p>
          <a:p>
            <a:r>
              <a:rPr lang="en-US" dirty="0" smtClean="0"/>
              <a:t>Census tracts are a</a:t>
            </a:r>
            <a:r>
              <a:rPr lang="en-US" baseline="0" dirty="0" smtClean="0"/>
              <a:t> stable, sub-county geographic unit, </a:t>
            </a:r>
            <a:r>
              <a:rPr lang="en-US" baseline="0" dirty="0"/>
              <a:t>designed with the intent of maintaining them over a long time.  Also their boundaries generally follow visible and identifiable features.</a:t>
            </a:r>
          </a:p>
          <a:p>
            <a:endParaRPr lang="en-US" baseline="0" dirty="0" smtClean="0"/>
          </a:p>
          <a:p>
            <a:r>
              <a:rPr lang="en-US" baseline="0" dirty="0" smtClean="0"/>
              <a:t>Between 1200 and 8000 people are in each census tract with an optimal size of 4000. </a:t>
            </a:r>
            <a:endParaRPr lang="en-US" baseline="0" dirty="0"/>
          </a:p>
          <a:p>
            <a:endParaRPr lang="en-US" baseline="0" dirty="0" smtClean="0"/>
          </a:p>
          <a:p>
            <a:r>
              <a:rPr lang="en-US" dirty="0" smtClean="0"/>
              <a:t>To learn more about census tracts,</a:t>
            </a:r>
            <a:r>
              <a:rPr lang="en-US" baseline="0" dirty="0" smtClean="0"/>
              <a:t> check out Module 2 (Geographic Concepts Important for Population Health) in our Population Health Curriculum:</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2"/>
                </a:solidFill>
              </a:rPr>
              <a:t>http://www.graham-center.org/rgc/maps-data-tools/tools/pop-health.html</a:t>
            </a:r>
          </a:p>
          <a:p>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20</a:t>
            </a:fld>
            <a:endParaRPr lang="en-US"/>
          </a:p>
        </p:txBody>
      </p:sp>
    </p:spTree>
    <p:extLst>
      <p:ext uri="{BB962C8B-B14F-4D97-AF65-F5344CB8AC3E}">
        <p14:creationId xmlns:p14="http://schemas.microsoft.com/office/powerpoint/2010/main" val="556813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previously mentioned, the My Community tool allows you to view your service area in relationship to community characteristics.</a:t>
            </a:r>
            <a:r>
              <a:rPr lang="en-US" baseline="0" dirty="0" smtClean="0"/>
              <a:t> </a:t>
            </a:r>
          </a:p>
          <a:p>
            <a:endParaRPr lang="en-US" baseline="0" dirty="0" smtClean="0"/>
          </a:p>
          <a:p>
            <a:r>
              <a:rPr lang="en-US" baseline="0" dirty="0" smtClean="0"/>
              <a:t>To generate the 70% service area, PHATE geocodes (attaches a latitude and longitude) the patient addresses and links them to their commensurate census tracts. PHATE adds up the number of patients per census tract and then rank orders census tracts from most to least patients. </a:t>
            </a:r>
          </a:p>
          <a:p>
            <a:endParaRPr lang="en-US" baseline="0" dirty="0" smtClean="0"/>
          </a:p>
          <a:p>
            <a:r>
              <a:rPr lang="en-US" baseline="0" dirty="0" smtClean="0"/>
              <a:t>All of the census tracts comprising 70% of the patients make up the 70% service area (census tracts A through J). </a:t>
            </a:r>
          </a:p>
          <a:p>
            <a:endParaRPr lang="en-US" baseline="0" dirty="0" smtClean="0"/>
          </a:p>
          <a:p>
            <a:r>
              <a:rPr lang="en-US" baseline="0" dirty="0" smtClean="0"/>
              <a:t>For an 80% service area, we would add census tracts K and L.</a:t>
            </a:r>
          </a:p>
          <a:p>
            <a:endParaRPr lang="en-US" baseline="0" dirty="0" smtClean="0"/>
          </a:p>
          <a:p>
            <a:r>
              <a:rPr lang="en-US" baseline="0" dirty="0" smtClean="0"/>
              <a:t>To create a 100% service area, PHATE includes all of the census tracts where </a:t>
            </a:r>
            <a:r>
              <a:rPr lang="en-US" baseline="0" smtClean="0"/>
              <a:t>patients live</a:t>
            </a:r>
            <a:endParaRPr lang="en-US" baseline="0" dirty="0" smtClean="0"/>
          </a:p>
        </p:txBody>
      </p:sp>
      <p:sp>
        <p:nvSpPr>
          <p:cNvPr id="4" name="Slide Number Placeholder 3"/>
          <p:cNvSpPr>
            <a:spLocks noGrp="1"/>
          </p:cNvSpPr>
          <p:nvPr>
            <p:ph type="sldNum" sz="quarter" idx="10"/>
          </p:nvPr>
        </p:nvSpPr>
        <p:spPr/>
        <p:txBody>
          <a:bodyPr/>
          <a:lstStyle/>
          <a:p>
            <a:fld id="{649EBF63-EA0E-4274-95F6-E3754595B5A4}" type="slidenum">
              <a:rPr lang="en-US" smtClean="0"/>
              <a:t>21</a:t>
            </a:fld>
            <a:endParaRPr lang="en-US"/>
          </a:p>
        </p:txBody>
      </p:sp>
    </p:spTree>
    <p:extLst>
      <p:ext uri="{BB962C8B-B14F-4D97-AF65-F5344CB8AC3E}">
        <p14:creationId xmlns:p14="http://schemas.microsoft.com/office/powerpoint/2010/main" val="932261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a:t>
            </a:r>
            <a:r>
              <a:rPr lang="en-US" baseline="0" dirty="0"/>
              <a:t> that is what this map shows. </a:t>
            </a:r>
            <a:r>
              <a:rPr lang="en-US" baseline="0" dirty="0" smtClean="0"/>
              <a:t>The dark green boxes would constitute the 70% service area while the light and dark green boxes combined make up the 100% service area.</a:t>
            </a:r>
            <a:endParaRPr lang="en-US" dirty="0"/>
          </a:p>
        </p:txBody>
      </p:sp>
      <p:sp>
        <p:nvSpPr>
          <p:cNvPr id="4" name="Slide Number Placeholder 3"/>
          <p:cNvSpPr>
            <a:spLocks noGrp="1"/>
          </p:cNvSpPr>
          <p:nvPr>
            <p:ph type="sldNum" sz="quarter" idx="10"/>
          </p:nvPr>
        </p:nvSpPr>
        <p:spPr/>
        <p:txBody>
          <a:bodyPr/>
          <a:lstStyle/>
          <a:p>
            <a:fld id="{BF29A604-0D69-4D55-9E4B-9611583D6FEA}" type="slidenum">
              <a:rPr lang="en-US" smtClean="0"/>
              <a:t>22</a:t>
            </a:fld>
            <a:endParaRPr lang="en-US"/>
          </a:p>
        </p:txBody>
      </p:sp>
    </p:spTree>
    <p:extLst>
      <p:ext uri="{BB962C8B-B14F-4D97-AF65-F5344CB8AC3E}">
        <p14:creationId xmlns:p14="http://schemas.microsoft.com/office/powerpoint/2010/main" val="17991249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geographic unit you see on the map is a census tract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you click on a census tract, additional information about that census tract</a:t>
            </a:r>
            <a:r>
              <a:rPr lang="en-US" baseline="0" dirty="0" smtClean="0"/>
              <a:t> appears, including the census tract number, county, and neighborhood characteristics.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 on the X in the top right corner of the call-out box to close information about census tract. </a:t>
            </a:r>
            <a:endParaRPr lang="en-US" dirty="0" smtClean="0"/>
          </a:p>
          <a:p>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23</a:t>
            </a:fld>
            <a:endParaRPr lang="en-US"/>
          </a:p>
        </p:txBody>
      </p:sp>
    </p:spTree>
    <p:extLst>
      <p:ext uri="{BB962C8B-B14F-4D97-AF65-F5344CB8AC3E}">
        <p14:creationId xmlns:p14="http://schemas.microsoft.com/office/powerpoint/2010/main" val="34924821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Depending on the social</a:t>
            </a:r>
            <a:r>
              <a:rPr lang="en-US" baseline="0" dirty="0" smtClean="0"/>
              <a:t> determinant data selected and service area percentage, the underlying data can be viewed by selecting the “Data” tab. </a:t>
            </a:r>
          </a:p>
          <a:p>
            <a:endParaRPr lang="en-US" baseline="0" dirty="0" smtClean="0"/>
          </a:p>
          <a:p>
            <a:r>
              <a:rPr lang="en-US" baseline="0" dirty="0" smtClean="0"/>
              <a:t>The “Patient (%)” column is the percentage of the clinic’s patients living in that census tract. </a:t>
            </a:r>
          </a:p>
          <a:p>
            <a:endParaRPr lang="en-US" baseline="0" dirty="0" smtClean="0"/>
          </a:p>
          <a:p>
            <a:r>
              <a:rPr lang="en-US" baseline="0" dirty="0" smtClean="0"/>
              <a:t>This view allows you to compare social determinant data for your community against state and national averages (the top two rows). </a:t>
            </a:r>
          </a:p>
          <a:p>
            <a:endParaRPr lang="en-US" baseline="0" dirty="0" smtClean="0"/>
          </a:p>
          <a:p>
            <a:r>
              <a:rPr lang="en-US" baseline="0" dirty="0" smtClean="0"/>
              <a:t>The table can be exported to a spreadsheet (click on the “Download Table” icon). </a:t>
            </a:r>
            <a:endParaRPr lang="en-US"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649EBF63-EA0E-4274-95F6-E3754595B5A4}" type="slidenum">
              <a:rPr lang="en-US" smtClean="0"/>
              <a:t>24</a:t>
            </a:fld>
            <a:endParaRPr lang="en-US"/>
          </a:p>
        </p:txBody>
      </p:sp>
    </p:spTree>
    <p:extLst>
      <p:ext uri="{BB962C8B-B14F-4D97-AF65-F5344CB8AC3E}">
        <p14:creationId xmlns:p14="http://schemas.microsoft.com/office/powerpoint/2010/main" val="2889177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Under Local Resources, PHATE provides links to Aunt Bertha, a website that collates community resources in your community. </a:t>
            </a:r>
          </a:p>
          <a:p>
            <a:endParaRPr lang="en-US" baseline="0" dirty="0" smtClean="0"/>
          </a:p>
          <a:p>
            <a:r>
              <a:rPr lang="en-US" baseline="0" dirty="0" smtClean="0"/>
              <a:t>PHATE links the census tract to its commensurate zip code and allows you to search across six domains (health, transit, housing, care, food, and work). Clicking on the links takes you the Aunt Bertha page for that zip code and domain. </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649EBF63-EA0E-4274-95F6-E3754595B5A4}" type="slidenum">
              <a:rPr lang="en-US" smtClean="0"/>
              <a:t>25</a:t>
            </a:fld>
            <a:endParaRPr lang="en-US"/>
          </a:p>
        </p:txBody>
      </p:sp>
    </p:spTree>
    <p:extLst>
      <p:ext uri="{BB962C8B-B14F-4D97-AF65-F5344CB8AC3E}">
        <p14:creationId xmlns:p14="http://schemas.microsoft.com/office/powerpoint/2010/main" val="9064650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Clicking on “housing” for census tract 43.10 in Mercer County takes you to this Aunt Bertha page which provides information for housing resources in this zip code. </a:t>
            </a:r>
          </a:p>
        </p:txBody>
      </p:sp>
      <p:sp>
        <p:nvSpPr>
          <p:cNvPr id="4" name="Slide Number Placeholder 3"/>
          <p:cNvSpPr>
            <a:spLocks noGrp="1"/>
          </p:cNvSpPr>
          <p:nvPr>
            <p:ph type="sldNum" sz="quarter" idx="10"/>
          </p:nvPr>
        </p:nvSpPr>
        <p:spPr/>
        <p:txBody>
          <a:bodyPr/>
          <a:lstStyle/>
          <a:p>
            <a:fld id="{649EBF63-EA0E-4274-95F6-E3754595B5A4}" type="slidenum">
              <a:rPr lang="en-US" smtClean="0"/>
              <a:t>26</a:t>
            </a:fld>
            <a:endParaRPr lang="en-US"/>
          </a:p>
        </p:txBody>
      </p:sp>
    </p:spTree>
    <p:extLst>
      <p:ext uri="{BB962C8B-B14F-4D97-AF65-F5344CB8AC3E}">
        <p14:creationId xmlns:p14="http://schemas.microsoft.com/office/powerpoint/2010/main" val="36217744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click on</a:t>
            </a:r>
            <a:r>
              <a:rPr lang="en-US" baseline="0" dirty="0" smtClean="0"/>
              <a:t> Menu, a drop down menu appears. </a:t>
            </a:r>
          </a:p>
          <a:p>
            <a:endParaRPr lang="en-US" baseline="0" dirty="0" smtClean="0"/>
          </a:p>
          <a:p>
            <a:r>
              <a:rPr lang="en-US" baseline="0" dirty="0" smtClean="0"/>
              <a:t>Here, you can do several things:</a:t>
            </a:r>
          </a:p>
          <a:p>
            <a:pPr marL="228600" indent="-228600">
              <a:buAutoNum type="arabicParenR"/>
            </a:pPr>
            <a:r>
              <a:rPr lang="en-US" baseline="0" dirty="0" smtClean="0"/>
              <a:t>Select amount of census tracts to include in your service area (more on this later)</a:t>
            </a:r>
          </a:p>
          <a:p>
            <a:pPr marL="228600" indent="-228600">
              <a:buAutoNum type="arabicParenR"/>
            </a:pPr>
            <a:r>
              <a:rPr lang="en-US" baseline="0" dirty="0" smtClean="0"/>
              <a:t>Change the neighborhood data displayed</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27</a:t>
            </a:fld>
            <a:endParaRPr lang="en-US"/>
          </a:p>
        </p:txBody>
      </p:sp>
    </p:spTree>
    <p:extLst>
      <p:ext uri="{BB962C8B-B14F-4D97-AF65-F5344CB8AC3E}">
        <p14:creationId xmlns:p14="http://schemas.microsoft.com/office/powerpoint/2010/main" val="29545757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click</a:t>
            </a:r>
            <a:r>
              <a:rPr lang="en-US" baseline="0" dirty="0" smtClean="0"/>
              <a:t> on the first drop down menu, you will see three options for identifying your service area:</a:t>
            </a:r>
          </a:p>
          <a:p>
            <a:pPr marL="228600" indent="-228600">
              <a:buAutoNum type="arabicParenR"/>
            </a:pPr>
            <a:r>
              <a:rPr lang="en-US" baseline="0" dirty="0" smtClean="0"/>
              <a:t>Using PRIME Registry data</a:t>
            </a:r>
          </a:p>
          <a:p>
            <a:pPr marL="228600" indent="-228600">
              <a:buAutoNum type="arabicParenR"/>
            </a:pPr>
            <a:r>
              <a:rPr lang="en-US" baseline="0" dirty="0" smtClean="0"/>
              <a:t>Selecting census tracts </a:t>
            </a:r>
          </a:p>
          <a:p>
            <a:pPr marL="228600" indent="-228600">
              <a:buAutoNum type="arabicParenR"/>
            </a:pPr>
            <a:r>
              <a:rPr lang="en-US" baseline="0" dirty="0" smtClean="0"/>
              <a:t>Uploading addresses</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28</a:t>
            </a:fld>
            <a:endParaRPr lang="en-US"/>
          </a:p>
        </p:txBody>
      </p:sp>
    </p:spTree>
    <p:extLst>
      <p:ext uri="{BB962C8B-B14F-4D97-AF65-F5344CB8AC3E}">
        <p14:creationId xmlns:p14="http://schemas.microsoft.com/office/powerpoint/2010/main" val="41217240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use these ways for creating service</a:t>
            </a:r>
            <a:r>
              <a:rPr lang="en-US" baseline="0" dirty="0" smtClean="0"/>
              <a:t> areas depending on whether you have access to the PRIME Registry and/or patient addresses. </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29</a:t>
            </a:fld>
            <a:endParaRPr lang="en-US"/>
          </a:p>
        </p:txBody>
      </p:sp>
    </p:spTree>
    <p:extLst>
      <p:ext uri="{BB962C8B-B14F-4D97-AF65-F5344CB8AC3E}">
        <p14:creationId xmlns:p14="http://schemas.microsoft.com/office/powerpoint/2010/main" val="4211065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Through the</a:t>
            </a:r>
            <a:r>
              <a:rPr lang="en-US" baseline="0" dirty="0" smtClean="0"/>
              <a:t> modules, case studies, and performance improvement activity, we hope that you will be able to integrate community data, clinical data, and community resources in order to address social determinants of health and improve the health of patients and populations.</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3</a:t>
            </a:fld>
            <a:endParaRPr lang="en-US"/>
          </a:p>
        </p:txBody>
      </p:sp>
    </p:spTree>
    <p:extLst>
      <p:ext uri="{BB962C8B-B14F-4D97-AF65-F5344CB8AC3E}">
        <p14:creationId xmlns:p14="http://schemas.microsoft.com/office/powerpoint/2010/main" val="32550203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30</a:t>
            </a:fld>
            <a:endParaRPr lang="en-US"/>
          </a:p>
        </p:txBody>
      </p:sp>
    </p:spTree>
    <p:extLst>
      <p:ext uri="{BB962C8B-B14F-4D97-AF65-F5344CB8AC3E}">
        <p14:creationId xmlns:p14="http://schemas.microsoft.com/office/powerpoint/2010/main" val="23465292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PHATE calculate</a:t>
            </a:r>
            <a:r>
              <a:rPr lang="en-US" baseline="0" dirty="0" smtClean="0"/>
              <a:t>s the service area for you. </a:t>
            </a:r>
          </a:p>
          <a:p>
            <a:endParaRPr lang="en-US" baseline="0" dirty="0" smtClean="0"/>
          </a:p>
          <a:p>
            <a:r>
              <a:rPr lang="en-US" baseline="0" dirty="0" smtClean="0"/>
              <a:t>Here, the slider is at 0%; therefore, no census tracts are displayed. </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31</a:t>
            </a:fld>
            <a:endParaRPr lang="en-US"/>
          </a:p>
        </p:txBody>
      </p:sp>
    </p:spTree>
    <p:extLst>
      <p:ext uri="{BB962C8B-B14F-4D97-AF65-F5344CB8AC3E}">
        <p14:creationId xmlns:p14="http://schemas.microsoft.com/office/powerpoint/2010/main" val="565320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are at a 50% service area</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32</a:t>
            </a:fld>
            <a:endParaRPr lang="en-US"/>
          </a:p>
        </p:txBody>
      </p:sp>
    </p:spTree>
    <p:extLst>
      <p:ext uri="{BB962C8B-B14F-4D97-AF65-F5344CB8AC3E}">
        <p14:creationId xmlns:p14="http://schemas.microsoft.com/office/powerpoint/2010/main" val="34095367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70% service area. Notice how additional census tracts have appeared. </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33</a:t>
            </a:fld>
            <a:endParaRPr lang="en-US"/>
          </a:p>
        </p:txBody>
      </p:sp>
    </p:spTree>
    <p:extLst>
      <p:ext uri="{BB962C8B-B14F-4D97-AF65-F5344CB8AC3E}">
        <p14:creationId xmlns:p14="http://schemas.microsoft.com/office/powerpoint/2010/main" val="25055867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 100% service area. Notice how distant census tracts now appear. </a:t>
            </a:r>
          </a:p>
          <a:p>
            <a:endParaRPr lang="en-US" baseline="0" dirty="0" smtClean="0"/>
          </a:p>
          <a:p>
            <a:r>
              <a:rPr lang="en-US" baseline="0" dirty="0" smtClean="0"/>
              <a:t>This slider can be moved to select any service area percentage you choose. For example, you could map an 86% service area.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business literature suggests that this core service area should include between 70-80% of your patients. The Bureau of Primary Health Care uses 75% for the UDS Mapper. </a:t>
            </a:r>
            <a:endParaRPr lang="en-US" dirty="0" smtClean="0"/>
          </a:p>
          <a:p>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34</a:t>
            </a:fld>
            <a:endParaRPr lang="en-US"/>
          </a:p>
        </p:txBody>
      </p:sp>
    </p:spTree>
    <p:extLst>
      <p:ext uri="{BB962C8B-B14F-4D97-AF65-F5344CB8AC3E}">
        <p14:creationId xmlns:p14="http://schemas.microsoft.com/office/powerpoint/2010/main" val="27123896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Currently, we have mapped the</a:t>
            </a:r>
            <a:r>
              <a:rPr lang="en-US" baseline="0" dirty="0" smtClean="0"/>
              <a:t> social deprivation index, which is also known as the Community Vital Sign within PHATE. </a:t>
            </a:r>
          </a:p>
          <a:p>
            <a:endParaRPr lang="en-US" baseline="0" dirty="0" smtClean="0"/>
          </a:p>
          <a:p>
            <a:r>
              <a:rPr lang="en-US" baseline="0" dirty="0" smtClean="0"/>
              <a:t>As a note, some of the data are suppressed by the US Census Bureau if the number of positive responses falls below a certain threshold or if the margin of error is too wide. </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35</a:t>
            </a:fld>
            <a:endParaRPr lang="en-US"/>
          </a:p>
        </p:txBody>
      </p:sp>
    </p:spTree>
    <p:extLst>
      <p:ext uri="{BB962C8B-B14F-4D97-AF65-F5344CB8AC3E}">
        <p14:creationId xmlns:p14="http://schemas.microsoft.com/office/powerpoint/2010/main" val="29636345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These dimensions are the ones included in the US-based social deprivation index, which was developed by the Robert Graham Center.</a:t>
            </a:r>
          </a:p>
          <a:p>
            <a:endParaRPr lang="en-US" baseline="0" dirty="0" smtClean="0"/>
          </a:p>
          <a:p>
            <a:r>
              <a:rPr lang="en-US" baseline="0" dirty="0" smtClean="0"/>
              <a:t>Given </a:t>
            </a:r>
            <a:r>
              <a:rPr lang="en-US" baseline="0" dirty="0"/>
              <a:t>the multitude of available community measures, communities often have difficulty agreeing on which measures to use to identify </a:t>
            </a:r>
            <a:r>
              <a:rPr lang="en-US" baseline="0" dirty="0" smtClean="0"/>
              <a:t>resource poor communities. </a:t>
            </a:r>
            <a:r>
              <a:rPr lang="en-US" baseline="0" dirty="0"/>
              <a:t>One way to find a common language is to use deprivation indices. Other countries, such as the United Kingdom and New Zealand, have looked to deprivation indices to solve this problem. </a:t>
            </a:r>
          </a:p>
        </p:txBody>
      </p:sp>
      <p:sp>
        <p:nvSpPr>
          <p:cNvPr id="4" name="Slide Number Placeholder 3"/>
          <p:cNvSpPr>
            <a:spLocks noGrp="1"/>
          </p:cNvSpPr>
          <p:nvPr>
            <p:ph type="sldNum" sz="quarter" idx="10"/>
          </p:nvPr>
        </p:nvSpPr>
        <p:spPr/>
        <p:txBody>
          <a:bodyPr/>
          <a:lstStyle/>
          <a:p>
            <a:fld id="{A2C1EB0D-3AB3-4710-889A-9BFEFC2A9D63}" type="slidenum">
              <a:rPr lang="en-US" smtClean="0"/>
              <a:t>36</a:t>
            </a:fld>
            <a:endParaRPr lang="en-US"/>
          </a:p>
        </p:txBody>
      </p:sp>
    </p:spTree>
    <p:extLst>
      <p:ext uri="{BB962C8B-B14F-4D97-AF65-F5344CB8AC3E}">
        <p14:creationId xmlns:p14="http://schemas.microsoft.com/office/powerpoint/2010/main" val="3812093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a:t>
            </a:r>
            <a:r>
              <a:rPr lang="en-US" baseline="0" dirty="0" smtClean="0"/>
              <a:t> click on the up/down arrow by the social determinant dimension, a drop down menu appears with additional options. </a:t>
            </a:r>
          </a:p>
          <a:p>
            <a:endParaRPr lang="en-US" baseline="0" dirty="0" smtClean="0"/>
          </a:p>
          <a:p>
            <a:r>
              <a:rPr lang="en-US" baseline="0" smtClean="0"/>
              <a:t>In this map, </a:t>
            </a:r>
            <a:r>
              <a:rPr lang="en-US" baseline="0" dirty="0" smtClean="0"/>
              <a:t>PHATE is displaying the % of the census tract with households with no vehicles. </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37</a:t>
            </a:fld>
            <a:endParaRPr lang="en-US"/>
          </a:p>
        </p:txBody>
      </p:sp>
    </p:spTree>
    <p:extLst>
      <p:ext uri="{BB962C8B-B14F-4D97-AF65-F5344CB8AC3E}">
        <p14:creationId xmlns:p14="http://schemas.microsoft.com/office/powerpoint/2010/main" val="21157038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38</a:t>
            </a:fld>
            <a:endParaRPr lang="en-US"/>
          </a:p>
        </p:txBody>
      </p:sp>
    </p:spTree>
    <p:extLst>
      <p:ext uri="{BB962C8B-B14F-4D97-AF65-F5344CB8AC3E}">
        <p14:creationId xmlns:p14="http://schemas.microsoft.com/office/powerpoint/2010/main" val="14956667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 are going through this module on your own, write your answer. </a:t>
            </a:r>
          </a:p>
          <a:p>
            <a:endParaRPr lang="en-US" baseline="0" dirty="0" smtClean="0"/>
          </a:p>
          <a:p>
            <a:r>
              <a:rPr lang="en-US" baseline="0" dirty="0" smtClean="0"/>
              <a:t>If you are going through this module with others, turn to your colleague and discuss your answer.</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39</a:t>
            </a:fld>
            <a:endParaRPr lang="en-US"/>
          </a:p>
        </p:txBody>
      </p:sp>
    </p:spTree>
    <p:extLst>
      <p:ext uri="{BB962C8B-B14F-4D97-AF65-F5344CB8AC3E}">
        <p14:creationId xmlns:p14="http://schemas.microsoft.com/office/powerpoint/2010/main" val="411651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9EBF63-EA0E-4274-95F6-E3754595B5A4}" type="slidenum">
              <a:rPr lang="en-US" smtClean="0"/>
              <a:t>4</a:t>
            </a:fld>
            <a:endParaRPr lang="en-US"/>
          </a:p>
        </p:txBody>
      </p:sp>
    </p:spTree>
    <p:extLst>
      <p:ext uri="{BB962C8B-B14F-4D97-AF65-F5344CB8AC3E}">
        <p14:creationId xmlns:p14="http://schemas.microsoft.com/office/powerpoint/2010/main" val="5531754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select census tracts</a:t>
            </a:r>
            <a:r>
              <a:rPr lang="en-US" baseline="0" dirty="0" smtClean="0"/>
              <a:t> to define your service area, first click on “Select census tracts to define my community” under the first drop down menu. </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40</a:t>
            </a:fld>
            <a:endParaRPr lang="en-US"/>
          </a:p>
        </p:txBody>
      </p:sp>
    </p:spTree>
    <p:extLst>
      <p:ext uri="{BB962C8B-B14F-4D97-AF65-F5344CB8AC3E}">
        <p14:creationId xmlns:p14="http://schemas.microsoft.com/office/powerpoint/2010/main" val="38901574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Ensure that the “Add census tracts to my community” button is highlighted. </a:t>
            </a:r>
          </a:p>
          <a:p>
            <a:endParaRPr lang="en-US" dirty="0" smtClean="0"/>
          </a:p>
          <a:p>
            <a:r>
              <a:rPr lang="en-US" dirty="0" smtClean="0"/>
              <a:t>Click</a:t>
            </a:r>
            <a:r>
              <a:rPr lang="en-US" baseline="0" dirty="0" smtClean="0"/>
              <a:t> on the census tracts that you think are in your clinic’s service area. </a:t>
            </a:r>
          </a:p>
          <a:p>
            <a:endParaRPr lang="en-US" baseline="0" dirty="0" smtClean="0"/>
          </a:p>
          <a:p>
            <a:r>
              <a:rPr lang="en-US" baseline="0" dirty="0" smtClean="0"/>
              <a:t>Clicking on the census tract a second time de-selects the census tract in case you wanted to change the census tracts in your service area.</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41</a:t>
            </a:fld>
            <a:endParaRPr lang="en-US"/>
          </a:p>
        </p:txBody>
      </p:sp>
    </p:spTree>
    <p:extLst>
      <p:ext uri="{BB962C8B-B14F-4D97-AF65-F5344CB8AC3E}">
        <p14:creationId xmlns:p14="http://schemas.microsoft.com/office/powerpoint/2010/main" val="24328907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Ensure that the “Add census tracts to my community” button is highlighted. </a:t>
            </a:r>
          </a:p>
          <a:p>
            <a:endParaRPr lang="en-US" dirty="0" smtClean="0"/>
          </a:p>
          <a:p>
            <a:r>
              <a:rPr lang="en-US" dirty="0" smtClean="0"/>
              <a:t>Click</a:t>
            </a:r>
            <a:r>
              <a:rPr lang="en-US" baseline="0" dirty="0" smtClean="0"/>
              <a:t> on the census tracts that you think are in your clinic’s service area. </a:t>
            </a:r>
          </a:p>
          <a:p>
            <a:endParaRPr lang="en-US" baseline="0" dirty="0" smtClean="0"/>
          </a:p>
          <a:p>
            <a:r>
              <a:rPr lang="en-US" baseline="0" dirty="0" smtClean="0"/>
              <a:t>Clicking on the census tract a second time de-selects the census tract in case you wanted to change the census tracts in your service area.</a:t>
            </a:r>
          </a:p>
          <a:p>
            <a:endParaRPr lang="en-US" baseline="0" dirty="0" smtClean="0"/>
          </a:p>
        </p:txBody>
      </p:sp>
      <p:sp>
        <p:nvSpPr>
          <p:cNvPr id="4" name="Slide Number Placeholder 3"/>
          <p:cNvSpPr>
            <a:spLocks noGrp="1"/>
          </p:cNvSpPr>
          <p:nvPr>
            <p:ph type="sldNum" sz="quarter" idx="10"/>
          </p:nvPr>
        </p:nvSpPr>
        <p:spPr/>
        <p:txBody>
          <a:bodyPr/>
          <a:lstStyle/>
          <a:p>
            <a:fld id="{649EBF63-EA0E-4274-95F6-E3754595B5A4}" type="slidenum">
              <a:rPr lang="en-US" smtClean="0"/>
              <a:t>42</a:t>
            </a:fld>
            <a:endParaRPr lang="en-US"/>
          </a:p>
        </p:txBody>
      </p:sp>
    </p:spTree>
    <p:extLst>
      <p:ext uri="{BB962C8B-B14F-4D97-AF65-F5344CB8AC3E}">
        <p14:creationId xmlns:p14="http://schemas.microsoft.com/office/powerpoint/2010/main" val="12638988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we have added additional census tracts that we have defined as the clinic’s service area.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649EBF63-EA0E-4274-95F6-E3754595B5A4}" type="slidenum">
              <a:rPr lang="en-US" smtClean="0"/>
              <a:t>43</a:t>
            </a:fld>
            <a:endParaRPr lang="en-US"/>
          </a:p>
        </p:txBody>
      </p:sp>
    </p:spTree>
    <p:extLst>
      <p:ext uri="{BB962C8B-B14F-4D97-AF65-F5344CB8AC3E}">
        <p14:creationId xmlns:p14="http://schemas.microsoft.com/office/powerpoint/2010/main" val="17424274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de-select</a:t>
            </a:r>
            <a:r>
              <a:rPr lang="en-US" baseline="0" dirty="0" smtClean="0"/>
              <a:t> the “Add census tracts to the my community” button, then you can click on a census tract and see additional information about it.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649EBF63-EA0E-4274-95F6-E3754595B5A4}" type="slidenum">
              <a:rPr lang="en-US" smtClean="0"/>
              <a:t>44</a:t>
            </a:fld>
            <a:endParaRPr lang="en-US"/>
          </a:p>
        </p:txBody>
      </p:sp>
    </p:spTree>
    <p:extLst>
      <p:ext uri="{BB962C8B-B14F-4D97-AF65-F5344CB8AC3E}">
        <p14:creationId xmlns:p14="http://schemas.microsoft.com/office/powerpoint/2010/main" val="40868543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census tracts in the data tab are those that we selected. </a:t>
            </a:r>
          </a:p>
          <a:p>
            <a:endParaRPr lang="en-US" dirty="0" smtClean="0"/>
          </a:p>
        </p:txBody>
      </p:sp>
      <p:sp>
        <p:nvSpPr>
          <p:cNvPr id="4" name="Slide Number Placeholder 3"/>
          <p:cNvSpPr>
            <a:spLocks noGrp="1"/>
          </p:cNvSpPr>
          <p:nvPr>
            <p:ph type="sldNum" sz="quarter" idx="10"/>
          </p:nvPr>
        </p:nvSpPr>
        <p:spPr/>
        <p:txBody>
          <a:bodyPr/>
          <a:lstStyle/>
          <a:p>
            <a:fld id="{649EBF63-EA0E-4274-95F6-E3754595B5A4}" type="slidenum">
              <a:rPr lang="en-US" smtClean="0"/>
              <a:t>45</a:t>
            </a:fld>
            <a:endParaRPr lang="en-US"/>
          </a:p>
        </p:txBody>
      </p:sp>
    </p:spTree>
    <p:extLst>
      <p:ext uri="{BB962C8B-B14F-4D97-AF65-F5344CB8AC3E}">
        <p14:creationId xmlns:p14="http://schemas.microsoft.com/office/powerpoint/2010/main" val="19067839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46</a:t>
            </a:fld>
            <a:endParaRPr lang="en-US"/>
          </a:p>
        </p:txBody>
      </p:sp>
    </p:spTree>
    <p:extLst>
      <p:ext uri="{BB962C8B-B14F-4D97-AF65-F5344CB8AC3E}">
        <p14:creationId xmlns:p14="http://schemas.microsoft.com/office/powerpoint/2010/main" val="15336183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final method for mapping</a:t>
            </a:r>
            <a:r>
              <a:rPr lang="en-US" baseline="0" dirty="0" smtClean="0"/>
              <a:t> your service area is uploading patient addresses. </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47</a:t>
            </a:fld>
            <a:endParaRPr lang="en-US"/>
          </a:p>
        </p:txBody>
      </p:sp>
    </p:spTree>
    <p:extLst>
      <p:ext uri="{BB962C8B-B14F-4D97-AF65-F5344CB8AC3E}">
        <p14:creationId xmlns:p14="http://schemas.microsoft.com/office/powerpoint/2010/main" val="40514520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four steps for uploading addresses to create a service area map. </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48</a:t>
            </a:fld>
            <a:endParaRPr lang="en-US"/>
          </a:p>
        </p:txBody>
      </p:sp>
    </p:spTree>
    <p:extLst>
      <p:ext uri="{BB962C8B-B14F-4D97-AF65-F5344CB8AC3E}">
        <p14:creationId xmlns:p14="http://schemas.microsoft.com/office/powerpoint/2010/main" val="7517299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You will need to work with your practice administrator and / or your information technology staff to obtain a list of patient addresses. </a:t>
            </a:r>
          </a:p>
          <a:p>
            <a:endParaRPr lang="en-US" baseline="0" dirty="0" smtClean="0"/>
          </a:p>
          <a:p>
            <a:r>
              <a:rPr lang="en-US" baseline="0" dirty="0" smtClean="0"/>
              <a:t>Depending on your interests, you will need to provide direction regarding which people to include.</a:t>
            </a:r>
          </a:p>
          <a:p>
            <a:endParaRPr lang="en-US" baseline="0" dirty="0" smtClean="0"/>
          </a:p>
          <a:p>
            <a:r>
              <a:rPr lang="en-US" baseline="0" dirty="0" smtClean="0"/>
              <a:t>For example, you will need to determine:</a:t>
            </a:r>
          </a:p>
          <a:p>
            <a:pPr marL="228600" indent="-228600">
              <a:buAutoNum type="arabicParenR"/>
            </a:pPr>
            <a:r>
              <a:rPr lang="en-US" baseline="0" dirty="0" smtClean="0"/>
              <a:t>Patient ages to include</a:t>
            </a:r>
          </a:p>
          <a:p>
            <a:pPr marL="228600" indent="-228600">
              <a:buAutoNum type="arabicParenR"/>
            </a:pPr>
            <a:r>
              <a:rPr lang="en-US" baseline="0" dirty="0" smtClean="0"/>
              <a:t>Whether or not, you want to select based on patient visits</a:t>
            </a:r>
          </a:p>
          <a:p>
            <a:pPr marL="685800" lvl="1" indent="-228600">
              <a:buFont typeface="+mj-lt"/>
              <a:buAutoNum type="alphaLcParenR"/>
            </a:pPr>
            <a:r>
              <a:rPr lang="en-US" baseline="0" dirty="0" smtClean="0"/>
              <a:t>If so, how many visits</a:t>
            </a:r>
          </a:p>
          <a:p>
            <a:pPr marL="685800" lvl="1" indent="-228600">
              <a:buFont typeface="+mj-lt"/>
              <a:buAutoNum type="alphaLcParenR"/>
            </a:pPr>
            <a:r>
              <a:rPr lang="en-US" baseline="0" dirty="0" smtClean="0"/>
              <a:t>What years to include</a:t>
            </a:r>
          </a:p>
          <a:p>
            <a:pPr marL="228600" indent="-228600">
              <a:buAutoNum type="arabicParenR"/>
            </a:pPr>
            <a:endParaRPr lang="en-US" baseline="0" dirty="0" smtClean="0"/>
          </a:p>
          <a:p>
            <a:pPr marL="0" indent="0">
              <a:buNone/>
            </a:pPr>
            <a:r>
              <a:rPr lang="en-US" baseline="0" dirty="0" smtClean="0"/>
              <a:t>An example of a query would be:</a:t>
            </a:r>
          </a:p>
          <a:p>
            <a:pPr marL="0" indent="0">
              <a:buNone/>
            </a:pPr>
            <a:r>
              <a:rPr lang="en-US" baseline="0" dirty="0" smtClean="0"/>
              <a:t>Include patients of all ages who have been seen once in our clinic over the past 5 years</a:t>
            </a:r>
          </a:p>
          <a:p>
            <a:pPr marL="228600" indent="-228600">
              <a:buAutoNum type="arabicParenR"/>
            </a:pPr>
            <a:endParaRPr lang="en-US" baseline="0" dirty="0" smtClean="0"/>
          </a:p>
          <a:p>
            <a:pPr marL="228600" indent="-228600">
              <a:buAutoNum type="arabicParenR"/>
            </a:pPr>
            <a:endParaRPr lang="en-US" baseline="0" dirty="0" smtClean="0"/>
          </a:p>
        </p:txBody>
      </p:sp>
      <p:sp>
        <p:nvSpPr>
          <p:cNvPr id="4" name="Slide Number Placeholder 3"/>
          <p:cNvSpPr>
            <a:spLocks noGrp="1"/>
          </p:cNvSpPr>
          <p:nvPr>
            <p:ph type="sldNum" sz="quarter" idx="10"/>
          </p:nvPr>
        </p:nvSpPr>
        <p:spPr/>
        <p:txBody>
          <a:bodyPr/>
          <a:lstStyle/>
          <a:p>
            <a:fld id="{649EBF63-EA0E-4274-95F6-E3754595B5A4}" type="slidenum">
              <a:rPr lang="en-US" smtClean="0"/>
              <a:t>49</a:t>
            </a:fld>
            <a:endParaRPr lang="en-US"/>
          </a:p>
        </p:txBody>
      </p:sp>
    </p:spTree>
    <p:extLst>
      <p:ext uri="{BB962C8B-B14F-4D97-AF65-F5344CB8AC3E}">
        <p14:creationId xmlns:p14="http://schemas.microsoft.com/office/powerpoint/2010/main" val="2144273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9EBF63-EA0E-4274-95F6-E3754595B5A4}" type="slidenum">
              <a:rPr lang="en-US" smtClean="0"/>
              <a:t>5</a:t>
            </a:fld>
            <a:endParaRPr lang="en-US"/>
          </a:p>
        </p:txBody>
      </p:sp>
    </p:spTree>
    <p:extLst>
      <p:ext uri="{BB962C8B-B14F-4D97-AF65-F5344CB8AC3E}">
        <p14:creationId xmlns:p14="http://schemas.microsoft.com/office/powerpoint/2010/main" val="5433869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Once you have the list of patients, you will need to insert them into the spreadsheet with the following column labels:</a:t>
            </a:r>
          </a:p>
          <a:p>
            <a:pPr marL="0" indent="0">
              <a:buNone/>
            </a:pPr>
            <a:r>
              <a:rPr lang="en-US" baseline="0" dirty="0" smtClean="0"/>
              <a:t>Address</a:t>
            </a:r>
          </a:p>
          <a:p>
            <a:pPr marL="0" indent="0">
              <a:buNone/>
            </a:pPr>
            <a:r>
              <a:rPr lang="en-US" baseline="0" dirty="0" smtClean="0"/>
              <a:t>City</a:t>
            </a:r>
          </a:p>
          <a:p>
            <a:pPr marL="0" indent="0">
              <a:buNone/>
            </a:pPr>
            <a:r>
              <a:rPr lang="en-US" baseline="0" dirty="0" smtClean="0"/>
              <a:t>State </a:t>
            </a:r>
          </a:p>
          <a:p>
            <a:pPr marL="0" indent="0">
              <a:buNone/>
            </a:pPr>
            <a:r>
              <a:rPr lang="en-US" baseline="0" dirty="0" smtClean="0"/>
              <a:t>Zip </a:t>
            </a:r>
          </a:p>
        </p:txBody>
      </p:sp>
      <p:sp>
        <p:nvSpPr>
          <p:cNvPr id="4" name="Slide Number Placeholder 3"/>
          <p:cNvSpPr>
            <a:spLocks noGrp="1"/>
          </p:cNvSpPr>
          <p:nvPr>
            <p:ph type="sldNum" sz="quarter" idx="10"/>
          </p:nvPr>
        </p:nvSpPr>
        <p:spPr/>
        <p:txBody>
          <a:bodyPr/>
          <a:lstStyle/>
          <a:p>
            <a:fld id="{649EBF63-EA0E-4274-95F6-E3754595B5A4}" type="slidenum">
              <a:rPr lang="en-US" smtClean="0"/>
              <a:t>50</a:t>
            </a:fld>
            <a:endParaRPr lang="en-US"/>
          </a:p>
        </p:txBody>
      </p:sp>
    </p:spTree>
    <p:extLst>
      <p:ext uri="{BB962C8B-B14F-4D97-AF65-F5344CB8AC3E}">
        <p14:creationId xmlns:p14="http://schemas.microsoft.com/office/powerpoint/2010/main" val="34456606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Because of HIPAA (Health Insurance Portability and Accountability Act of 1996), the spreadsheet should not include patient medical record numbers, names, birthdates, social security numbers, or health information.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more information about HIPAA, please consult this document: </a:t>
            </a:r>
            <a:r>
              <a:rPr lang="en-US" dirty="0" smtClean="0"/>
              <a:t>https://www.hhs.gov/sites/default/files/privacysummary.pdf</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649EBF63-EA0E-4274-95F6-E3754595B5A4}" type="slidenum">
              <a:rPr lang="en-US" smtClean="0"/>
              <a:t>51</a:t>
            </a:fld>
            <a:endParaRPr lang="en-US"/>
          </a:p>
        </p:txBody>
      </p:sp>
    </p:spTree>
    <p:extLst>
      <p:ext uri="{BB962C8B-B14F-4D97-AF65-F5344CB8AC3E}">
        <p14:creationId xmlns:p14="http://schemas.microsoft.com/office/powerpoint/2010/main" val="22979519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upload data, click on the “Upload tab”.  On this screen, click on “Upload File”.</a:t>
            </a:r>
          </a:p>
          <a:p>
            <a:endParaRPr lang="en-US" baseline="0" dirty="0" smtClean="0"/>
          </a:p>
          <a:p>
            <a:r>
              <a:rPr lang="en-US" baseline="0" dirty="0" smtClean="0"/>
              <a:t>When prompted, upload the desired file. </a:t>
            </a:r>
          </a:p>
        </p:txBody>
      </p:sp>
      <p:sp>
        <p:nvSpPr>
          <p:cNvPr id="4" name="Slide Number Placeholder 3"/>
          <p:cNvSpPr>
            <a:spLocks noGrp="1"/>
          </p:cNvSpPr>
          <p:nvPr>
            <p:ph type="sldNum" sz="quarter" idx="10"/>
          </p:nvPr>
        </p:nvSpPr>
        <p:spPr/>
        <p:txBody>
          <a:bodyPr/>
          <a:lstStyle/>
          <a:p>
            <a:fld id="{649EBF63-EA0E-4274-95F6-E3754595B5A4}" type="slidenum">
              <a:rPr lang="en-US" smtClean="0"/>
              <a:t>52</a:t>
            </a:fld>
            <a:endParaRPr lang="en-US"/>
          </a:p>
        </p:txBody>
      </p:sp>
    </p:spTree>
    <p:extLst>
      <p:ext uri="{BB962C8B-B14F-4D97-AF65-F5344CB8AC3E}">
        <p14:creationId xmlns:p14="http://schemas.microsoft.com/office/powerpoint/2010/main" val="42074700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Once uploaded, PHATE asks you to match the column labels with the address, city, state, and ZIP Code</a:t>
            </a:r>
          </a:p>
        </p:txBody>
      </p:sp>
      <p:sp>
        <p:nvSpPr>
          <p:cNvPr id="4" name="Slide Number Placeholder 3"/>
          <p:cNvSpPr>
            <a:spLocks noGrp="1"/>
          </p:cNvSpPr>
          <p:nvPr>
            <p:ph type="sldNum" sz="quarter" idx="10"/>
          </p:nvPr>
        </p:nvSpPr>
        <p:spPr/>
        <p:txBody>
          <a:bodyPr/>
          <a:lstStyle/>
          <a:p>
            <a:fld id="{649EBF63-EA0E-4274-95F6-E3754595B5A4}" type="slidenum">
              <a:rPr lang="en-US" smtClean="0"/>
              <a:t>53</a:t>
            </a:fld>
            <a:endParaRPr lang="en-US"/>
          </a:p>
        </p:txBody>
      </p:sp>
    </p:spTree>
    <p:extLst>
      <p:ext uri="{BB962C8B-B14F-4D97-AF65-F5344CB8AC3E}">
        <p14:creationId xmlns:p14="http://schemas.microsoft.com/office/powerpoint/2010/main" val="39666043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You should see a screen that looks like this. Geocoding refers to attaching a latitude and longitude to an address. Once obtained, the location can be mapped to a census tract. </a:t>
            </a:r>
          </a:p>
        </p:txBody>
      </p:sp>
      <p:sp>
        <p:nvSpPr>
          <p:cNvPr id="4" name="Slide Number Placeholder 3"/>
          <p:cNvSpPr>
            <a:spLocks noGrp="1"/>
          </p:cNvSpPr>
          <p:nvPr>
            <p:ph type="sldNum" sz="quarter" idx="10"/>
          </p:nvPr>
        </p:nvSpPr>
        <p:spPr/>
        <p:txBody>
          <a:bodyPr/>
          <a:lstStyle/>
          <a:p>
            <a:fld id="{649EBF63-EA0E-4274-95F6-E3754595B5A4}" type="slidenum">
              <a:rPr lang="en-US" smtClean="0"/>
              <a:t>54</a:t>
            </a:fld>
            <a:endParaRPr lang="en-US"/>
          </a:p>
        </p:txBody>
      </p:sp>
    </p:spTree>
    <p:extLst>
      <p:ext uri="{BB962C8B-B14F-4D97-AF65-F5344CB8AC3E}">
        <p14:creationId xmlns:p14="http://schemas.microsoft.com/office/powerpoint/2010/main" val="15619754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Once geocoded, you will see the red outline of your service area. You may need to zoom in. </a:t>
            </a:r>
          </a:p>
        </p:txBody>
      </p:sp>
      <p:sp>
        <p:nvSpPr>
          <p:cNvPr id="4" name="Slide Number Placeholder 3"/>
          <p:cNvSpPr>
            <a:spLocks noGrp="1"/>
          </p:cNvSpPr>
          <p:nvPr>
            <p:ph type="sldNum" sz="quarter" idx="10"/>
          </p:nvPr>
        </p:nvSpPr>
        <p:spPr/>
        <p:txBody>
          <a:bodyPr/>
          <a:lstStyle/>
          <a:p>
            <a:fld id="{649EBF63-EA0E-4274-95F6-E3754595B5A4}" type="slidenum">
              <a:rPr lang="en-US" smtClean="0"/>
              <a:t>55</a:t>
            </a:fld>
            <a:endParaRPr lang="en-US"/>
          </a:p>
        </p:txBody>
      </p:sp>
    </p:spTree>
    <p:extLst>
      <p:ext uri="{BB962C8B-B14F-4D97-AF65-F5344CB8AC3E}">
        <p14:creationId xmlns:p14="http://schemas.microsoft.com/office/powerpoint/2010/main" val="7605495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Once geocoded, you will see the red outline of your service area. You may need to zoom in. </a:t>
            </a:r>
          </a:p>
        </p:txBody>
      </p:sp>
      <p:sp>
        <p:nvSpPr>
          <p:cNvPr id="4" name="Slide Number Placeholder 3"/>
          <p:cNvSpPr>
            <a:spLocks noGrp="1"/>
          </p:cNvSpPr>
          <p:nvPr>
            <p:ph type="sldNum" sz="quarter" idx="10"/>
          </p:nvPr>
        </p:nvSpPr>
        <p:spPr/>
        <p:txBody>
          <a:bodyPr/>
          <a:lstStyle/>
          <a:p>
            <a:fld id="{649EBF63-EA0E-4274-95F6-E3754595B5A4}" type="slidenum">
              <a:rPr lang="en-US" smtClean="0"/>
              <a:t>56</a:t>
            </a:fld>
            <a:endParaRPr lang="en-US"/>
          </a:p>
        </p:txBody>
      </p:sp>
    </p:spTree>
    <p:extLst>
      <p:ext uri="{BB962C8B-B14F-4D97-AF65-F5344CB8AC3E}">
        <p14:creationId xmlns:p14="http://schemas.microsoft.com/office/powerpoint/2010/main" val="17558027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When you click on “Menu”, notice that the controls are similar to what you encountered during Tutorial 1. </a:t>
            </a:r>
          </a:p>
          <a:p>
            <a:endParaRPr lang="en-US" baseline="0" dirty="0" smtClean="0"/>
          </a:p>
          <a:p>
            <a:r>
              <a:rPr lang="en-US" baseline="0" dirty="0" smtClean="0"/>
              <a:t>Slide the “Community” indicator from left to right, what happens when you include fewer patients? More patients?</a:t>
            </a:r>
          </a:p>
        </p:txBody>
      </p:sp>
      <p:sp>
        <p:nvSpPr>
          <p:cNvPr id="4" name="Slide Number Placeholder 3"/>
          <p:cNvSpPr>
            <a:spLocks noGrp="1"/>
          </p:cNvSpPr>
          <p:nvPr>
            <p:ph type="sldNum" sz="quarter" idx="10"/>
          </p:nvPr>
        </p:nvSpPr>
        <p:spPr/>
        <p:txBody>
          <a:bodyPr/>
          <a:lstStyle/>
          <a:p>
            <a:fld id="{649EBF63-EA0E-4274-95F6-E3754595B5A4}" type="slidenum">
              <a:rPr lang="en-US" smtClean="0"/>
              <a:t>57</a:t>
            </a:fld>
            <a:endParaRPr lang="en-US"/>
          </a:p>
        </p:txBody>
      </p:sp>
    </p:spTree>
    <p:extLst>
      <p:ext uri="{BB962C8B-B14F-4D97-AF65-F5344CB8AC3E}">
        <p14:creationId xmlns:p14="http://schemas.microsoft.com/office/powerpoint/2010/main" val="39220553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563B4A71-311F-48C2-9236-972218595BA9}"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lumMod val="50000"/>
                </a:schemeClr>
              </a:solidFill>
            </a:endParaRPr>
          </a:p>
          <a:p>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59</a:t>
            </a:fld>
            <a:endParaRPr lang="en-US"/>
          </a:p>
        </p:txBody>
      </p:sp>
    </p:spTree>
    <p:extLst>
      <p:ext uri="{BB962C8B-B14F-4D97-AF65-F5344CB8AC3E}">
        <p14:creationId xmlns:p14="http://schemas.microsoft.com/office/powerpoint/2010/main" val="2742767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6</a:t>
            </a:fld>
            <a:endParaRPr lang="en-US" dirty="0"/>
          </a:p>
        </p:txBody>
      </p:sp>
    </p:spTree>
    <p:extLst>
      <p:ext uri="{BB962C8B-B14F-4D97-AF65-F5344CB8AC3E}">
        <p14:creationId xmlns:p14="http://schemas.microsoft.com/office/powerpoint/2010/main" val="30559819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After completing this module, we hope that family medicine residents will be able to meet these milestones. </a:t>
            </a:r>
          </a:p>
          <a:p>
            <a:endParaRPr lang="en-US" baseline="0" dirty="0"/>
          </a:p>
          <a:p>
            <a:r>
              <a:rPr lang="en-US" baseline="0" dirty="0"/>
              <a:t>https://www.acgme.org/Portals/0/PDFs/Milestones/FamilyMedicineMilestones.pdf </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60</a:t>
            </a:fld>
            <a:endParaRPr lang="en-US"/>
          </a:p>
        </p:txBody>
      </p:sp>
    </p:spTree>
    <p:extLst>
      <p:ext uri="{BB962C8B-B14F-4D97-AF65-F5344CB8AC3E}">
        <p14:creationId xmlns:p14="http://schemas.microsoft.com/office/powerpoint/2010/main" val="40934529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After completing this module, we hope that nurse practitioner trainees will be able to address these competencies. </a:t>
            </a:r>
            <a:endParaRPr lang="en-US" dirty="0"/>
          </a:p>
          <a:p>
            <a:endParaRPr lang="en-US" dirty="0"/>
          </a:p>
          <a:p>
            <a:r>
              <a:rPr lang="en-US" dirty="0"/>
              <a:t>http://www.aacn.nche.edu/dnp/Essentials.pdf</a:t>
            </a:r>
          </a:p>
          <a:p>
            <a:endParaRPr lang="en-US" dirty="0"/>
          </a:p>
          <a:p>
            <a:r>
              <a:rPr lang="en-US" dirty="0"/>
              <a:t>https://c.ymcdn.com/sites/nonpf.site-ym.com/resource/resmgr/Competencies/NPCoreCompsContentFinalNov20.pdf</a:t>
            </a:r>
          </a:p>
        </p:txBody>
      </p:sp>
      <p:sp>
        <p:nvSpPr>
          <p:cNvPr id="4" name="Slide Number Placeholder 3"/>
          <p:cNvSpPr>
            <a:spLocks noGrp="1"/>
          </p:cNvSpPr>
          <p:nvPr>
            <p:ph type="sldNum" sz="quarter" idx="10"/>
          </p:nvPr>
        </p:nvSpPr>
        <p:spPr/>
        <p:txBody>
          <a:bodyPr/>
          <a:lstStyle/>
          <a:p>
            <a:fld id="{649EBF63-EA0E-4274-95F6-E3754595B5A4}" type="slidenum">
              <a:rPr lang="en-US" smtClean="0"/>
              <a:t>61</a:t>
            </a:fld>
            <a:endParaRPr lang="en-US"/>
          </a:p>
        </p:txBody>
      </p:sp>
    </p:spTree>
    <p:extLst>
      <p:ext uri="{BB962C8B-B14F-4D97-AF65-F5344CB8AC3E}">
        <p14:creationId xmlns:p14="http://schemas.microsoft.com/office/powerpoint/2010/main" val="4083588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lumMod val="50000"/>
                </a:schemeClr>
              </a:solidFill>
            </a:endParaRPr>
          </a:p>
          <a:p>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7</a:t>
            </a:fld>
            <a:endParaRPr lang="en-US"/>
          </a:p>
        </p:txBody>
      </p:sp>
    </p:spTree>
    <p:extLst>
      <p:ext uri="{BB962C8B-B14F-4D97-AF65-F5344CB8AC3E}">
        <p14:creationId xmlns:p14="http://schemas.microsoft.com/office/powerpoint/2010/main" val="1405814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After completing this module, we hope that family medicine residents will be able to meet these milestones. </a:t>
            </a:r>
          </a:p>
          <a:p>
            <a:endParaRPr lang="en-US" baseline="0" dirty="0"/>
          </a:p>
          <a:p>
            <a:r>
              <a:rPr lang="en-US" baseline="0" dirty="0"/>
              <a:t>https://www.acgme.org/Portals/0/PDFs/Milestones/FamilyMedicineMilestones.pdf </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8</a:t>
            </a:fld>
            <a:endParaRPr lang="en-US"/>
          </a:p>
        </p:txBody>
      </p:sp>
    </p:spTree>
    <p:extLst>
      <p:ext uri="{BB962C8B-B14F-4D97-AF65-F5344CB8AC3E}">
        <p14:creationId xmlns:p14="http://schemas.microsoft.com/office/powerpoint/2010/main" val="12689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After completing this module, we hope that nurse practitioner trainees will be able to address these competencies. </a:t>
            </a:r>
            <a:endParaRPr lang="en-US" dirty="0"/>
          </a:p>
          <a:p>
            <a:endParaRPr lang="en-US" dirty="0"/>
          </a:p>
          <a:p>
            <a:r>
              <a:rPr lang="en-US" dirty="0"/>
              <a:t>http://www.aacn.nche.edu/dnp/Essentials.pdf</a:t>
            </a:r>
          </a:p>
          <a:p>
            <a:endParaRPr lang="en-US" dirty="0"/>
          </a:p>
          <a:p>
            <a:r>
              <a:rPr lang="en-US" dirty="0"/>
              <a:t>https://c.ymcdn.com/sites/nonpf.site-ym.com/resource/resmgr/Competencies/NPCoreCompsContentFinalNov20.pdf</a:t>
            </a:r>
          </a:p>
        </p:txBody>
      </p:sp>
      <p:sp>
        <p:nvSpPr>
          <p:cNvPr id="4" name="Slide Number Placeholder 3"/>
          <p:cNvSpPr>
            <a:spLocks noGrp="1"/>
          </p:cNvSpPr>
          <p:nvPr>
            <p:ph type="sldNum" sz="quarter" idx="10"/>
          </p:nvPr>
        </p:nvSpPr>
        <p:spPr/>
        <p:txBody>
          <a:bodyPr/>
          <a:lstStyle/>
          <a:p>
            <a:fld id="{649EBF63-EA0E-4274-95F6-E3754595B5A4}" type="slidenum">
              <a:rPr lang="en-US" smtClean="0"/>
              <a:t>9</a:t>
            </a:fld>
            <a:endParaRPr lang="en-US"/>
          </a:p>
        </p:txBody>
      </p:sp>
    </p:spTree>
    <p:extLst>
      <p:ext uri="{BB962C8B-B14F-4D97-AF65-F5344CB8AC3E}">
        <p14:creationId xmlns:p14="http://schemas.microsoft.com/office/powerpoint/2010/main" val="1737264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01DED5A-CE9D-4640-B231-FA2BB5422F0F}"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1591058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B851A4-E89B-48D2-97A6-09D8FAB5F903}"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14974607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C7362-2420-4D55-B3DD-B7DF1A39A815}" type="datetime1">
              <a:rPr lang="en-US" smtClean="0"/>
              <a:t>4/10/2018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29698665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10E0F361-E76A-4FB7-87D4-DB473BA1029B}" type="datetime1">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14649409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7EAFA0-88E6-4467-88F8-BCC381B745D0}" type="datetime1">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388206742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BBFE85-C624-4CEB-9F7E-F5DB12BC186F}"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5003805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9B483E-9637-441C-B02D-A417B41D45FD}"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29225282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3E208D0B-DC21-4279-8A06-D6FA18802D0E}" type="datetime1">
              <a:rPr lang="en-US" smtClean="0"/>
              <a:t>4/10/2018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2984544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DA59313-BA66-483E-8B89-1B30B1ECB06A}" type="datetime1">
              <a:rPr lang="en-US" smtClean="0"/>
              <a:t>4/10/2018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39359725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fld id="{7204F40D-ABEB-4034-B7AC-ECC638B6EA79}" type="datetime1">
              <a:rPr lang="en-US" smtClean="0"/>
              <a:t>4/10/2018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35652498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816A7704-495E-4BBF-BD29-EE9C0567F318}" type="datetime1">
              <a:rPr lang="en-US" smtClean="0"/>
              <a:t>4/10/2018</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9061982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B71CA620-E2C1-4B14-878E-2127DF6D3010}" type="datetime1">
              <a:rPr lang="en-US" smtClean="0"/>
              <a:t>4/10/2018</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3624428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FCF6C2-E48F-497A-86C1-4A06E9106A96}"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234559164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CA89E577-2957-4722-B36D-AA15C3FD103F}" type="datetime1">
              <a:rPr lang="en-US" smtClean="0"/>
              <a:t>4/10/2018</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15508777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C370E0E-219A-4F64-88CD-48816EE3701C}" type="datetime1">
              <a:rPr lang="en-US" smtClean="0"/>
              <a:t>4/10/2018</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19176908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fld id="{5CECAC8D-B5DF-4DD1-B6BD-4677181C42DF}" type="datetime1">
              <a:rPr lang="en-US" smtClean="0"/>
              <a:t>4/10/2018</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386372877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fld id="{1D17B8D8-EDAA-4C64-8592-420742144AE0}" type="datetime1">
              <a:rPr lang="en-US" smtClean="0"/>
              <a:t>4/10/2018</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16434873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FF3D42C-99CD-4AEC-9B12-8FECA44E66F6}" type="datetime1">
              <a:rPr lang="en-US" smtClean="0"/>
              <a:t>4/10/2018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10723299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4"/>
            <a:ext cx="20574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4"/>
            <a:ext cx="6019800" cy="438785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C30E343-A72C-49C7-A7A5-94C6E1BA01D7}" type="datetime1">
              <a:rPr lang="en-US" smtClean="0"/>
              <a:t>4/10/2018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14235975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1_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6387031"/>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71511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F347C6-86EF-448E-9F97-6D4928819D26}" type="datetime1">
              <a:rPr lang="en-US" smtClean="0"/>
              <a:t>4/10/2018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7167161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tart-Company">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8791974"/>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xmlns:p14="http://schemas.microsoft.com/office/powerpoint/2010/main" advClick="0"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Big_Picture_team-skills">
    <p:spTree>
      <p:nvGrpSpPr>
        <p:cNvPr id="1" name=""/>
        <p:cNvGrpSpPr/>
        <p:nvPr/>
      </p:nvGrpSpPr>
      <p:grpSpPr>
        <a:xfrm>
          <a:off x="0" y="0"/>
          <a:ext cx="0" cy="0"/>
          <a:chOff x="0" y="0"/>
          <a:chExt cx="0" cy="0"/>
        </a:xfrm>
      </p:grpSpPr>
      <p:sp>
        <p:nvSpPr>
          <p:cNvPr id="9" name="Picture Placeholder 22"/>
          <p:cNvSpPr>
            <a:spLocks noGrp="1"/>
          </p:cNvSpPr>
          <p:nvPr>
            <p:ph type="pic" sz="quarter" idx="13"/>
          </p:nvPr>
        </p:nvSpPr>
        <p:spPr>
          <a:xfrm>
            <a:off x="0" y="-1"/>
            <a:ext cx="9152357" cy="6858001"/>
          </a:xfrm>
        </p:spPr>
        <p:txBody>
          <a:bodyPr>
            <a:normAutofit/>
          </a:bodyPr>
          <a:lstStyle>
            <a:lvl1pPr marL="0" indent="0">
              <a:buNone/>
              <a:defRPr sz="1200">
                <a:latin typeface="Lato Light"/>
                <a:cs typeface="Lato Light"/>
              </a:defRPr>
            </a:lvl1pPr>
          </a:lstStyle>
          <a:p>
            <a:r>
              <a:rPr lang="en-US" smtClean="0"/>
              <a:t>Click icon to add picture</a:t>
            </a:r>
            <a:endParaRPr lang="id-ID" dirty="0"/>
          </a:p>
        </p:txBody>
      </p:sp>
      <p:sp>
        <p:nvSpPr>
          <p:cNvPr id="5" name="Picture Placeholder 22"/>
          <p:cNvSpPr>
            <a:spLocks noGrp="1"/>
          </p:cNvSpPr>
          <p:nvPr>
            <p:ph type="pic" sz="quarter" idx="14"/>
          </p:nvPr>
        </p:nvSpPr>
        <p:spPr>
          <a:xfrm>
            <a:off x="1180364" y="2344616"/>
            <a:ext cx="1231010" cy="1547446"/>
          </a:xfrm>
        </p:spPr>
        <p:txBody>
          <a:bodyPr>
            <a:normAutofit/>
          </a:bodyPr>
          <a:lstStyle>
            <a:lvl1pPr marL="0" indent="0">
              <a:buNone/>
              <a:defRPr sz="1200">
                <a:solidFill>
                  <a:schemeClr val="bg1"/>
                </a:solidFill>
                <a:latin typeface="Lato Regular"/>
                <a:cs typeface="Lato Regular"/>
              </a:defRPr>
            </a:lvl1pPr>
          </a:lstStyle>
          <a:p>
            <a:r>
              <a:rPr lang="en-US" smtClean="0"/>
              <a:t>Click icon to add picture</a:t>
            </a:r>
            <a:endParaRPr lang="id-ID" dirty="0"/>
          </a:p>
        </p:txBody>
      </p:sp>
    </p:spTree>
    <p:extLst>
      <p:ext uri="{BB962C8B-B14F-4D97-AF65-F5344CB8AC3E}">
        <p14:creationId xmlns:p14="http://schemas.microsoft.com/office/powerpoint/2010/main" val="1173995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Iphone_06_layout">
    <p:spTree>
      <p:nvGrpSpPr>
        <p:cNvPr id="1" name=""/>
        <p:cNvGrpSpPr/>
        <p:nvPr/>
      </p:nvGrpSpPr>
      <p:grpSpPr>
        <a:xfrm>
          <a:off x="0" y="0"/>
          <a:ext cx="0" cy="0"/>
          <a:chOff x="0" y="0"/>
          <a:chExt cx="0" cy="0"/>
        </a:xfrm>
      </p:grpSpPr>
      <p:sp>
        <p:nvSpPr>
          <p:cNvPr id="7" name="Picture Placeholder 4"/>
          <p:cNvSpPr>
            <a:spLocks noGrp="1"/>
          </p:cNvSpPr>
          <p:nvPr>
            <p:ph type="pic" sz="quarter" idx="10"/>
          </p:nvPr>
        </p:nvSpPr>
        <p:spPr>
          <a:xfrm>
            <a:off x="3845169" y="2485292"/>
            <a:ext cx="1453399" cy="2520462"/>
          </a:xfrm>
        </p:spPr>
        <p:txBody>
          <a:bodyPr>
            <a:normAutofit/>
          </a:bodyPr>
          <a:lstStyle>
            <a:lvl1pPr>
              <a:defRPr sz="1400"/>
            </a:lvl1pPr>
          </a:lstStyle>
          <a:p>
            <a:r>
              <a:rPr lang="en-US" smtClean="0"/>
              <a:t>Click icon to add picture</a:t>
            </a:r>
            <a:endParaRPr lang="en-US" dirty="0"/>
          </a:p>
        </p:txBody>
      </p:sp>
    </p:spTree>
    <p:extLst>
      <p:ext uri="{BB962C8B-B14F-4D97-AF65-F5344CB8AC3E}">
        <p14:creationId xmlns:p14="http://schemas.microsoft.com/office/powerpoint/2010/main" val="26972206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macbook_Air_mockup">
    <p:spTree>
      <p:nvGrpSpPr>
        <p:cNvPr id="1" name=""/>
        <p:cNvGrpSpPr/>
        <p:nvPr/>
      </p:nvGrpSpPr>
      <p:grpSpPr>
        <a:xfrm>
          <a:off x="0" y="0"/>
          <a:ext cx="0" cy="0"/>
          <a:chOff x="0" y="0"/>
          <a:chExt cx="0" cy="0"/>
        </a:xfrm>
      </p:grpSpPr>
      <p:sp>
        <p:nvSpPr>
          <p:cNvPr id="7" name="Picture Placeholder 4"/>
          <p:cNvSpPr>
            <a:spLocks noGrp="1"/>
          </p:cNvSpPr>
          <p:nvPr>
            <p:ph type="pic" sz="quarter" idx="10"/>
          </p:nvPr>
        </p:nvSpPr>
        <p:spPr>
          <a:xfrm>
            <a:off x="3099915" y="2518442"/>
            <a:ext cx="2967532" cy="1865989"/>
          </a:xfrm>
        </p:spPr>
        <p:txBody>
          <a:bodyPr>
            <a:normAutofit/>
          </a:bodyPr>
          <a:lstStyle>
            <a:lvl1pPr>
              <a:defRPr sz="1400"/>
            </a:lvl1pPr>
          </a:lstStyle>
          <a:p>
            <a:r>
              <a:rPr lang="en-US" smtClean="0"/>
              <a:t>Click icon to add picture</a:t>
            </a:r>
            <a:endParaRPr lang="en-US" dirty="0"/>
          </a:p>
        </p:txBody>
      </p:sp>
    </p:spTree>
    <p:extLst>
      <p:ext uri="{BB962C8B-B14F-4D97-AF65-F5344CB8AC3E}">
        <p14:creationId xmlns:p14="http://schemas.microsoft.com/office/powerpoint/2010/main" val="32595759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ipad_mockup">
    <p:spTree>
      <p:nvGrpSpPr>
        <p:cNvPr id="1" name=""/>
        <p:cNvGrpSpPr/>
        <p:nvPr/>
      </p:nvGrpSpPr>
      <p:grpSpPr>
        <a:xfrm>
          <a:off x="0" y="0"/>
          <a:ext cx="0" cy="0"/>
          <a:chOff x="0" y="0"/>
          <a:chExt cx="0" cy="0"/>
        </a:xfrm>
      </p:grpSpPr>
      <p:sp>
        <p:nvSpPr>
          <p:cNvPr id="9" name="Picture Placeholder 4"/>
          <p:cNvSpPr>
            <a:spLocks noGrp="1"/>
          </p:cNvSpPr>
          <p:nvPr>
            <p:ph type="pic" sz="quarter" idx="10"/>
          </p:nvPr>
        </p:nvSpPr>
        <p:spPr>
          <a:xfrm>
            <a:off x="5631883" y="2199224"/>
            <a:ext cx="2002648" cy="2700196"/>
          </a:xfrm>
        </p:spPr>
        <p:txBody>
          <a:bodyPr>
            <a:normAutofit/>
          </a:bodyPr>
          <a:lstStyle>
            <a:lvl1pPr>
              <a:defRPr sz="1400"/>
            </a:lvl1pPr>
          </a:lstStyle>
          <a:p>
            <a:r>
              <a:rPr lang="en-US" smtClean="0"/>
              <a:t>Click icon to add picture</a:t>
            </a:r>
            <a:endParaRPr lang="en-US" dirty="0"/>
          </a:p>
        </p:txBody>
      </p:sp>
    </p:spTree>
    <p:extLst>
      <p:ext uri="{BB962C8B-B14F-4D97-AF65-F5344CB8AC3E}">
        <p14:creationId xmlns:p14="http://schemas.microsoft.com/office/powerpoint/2010/main" val="40920690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ipad_mockup2">
    <p:spTree>
      <p:nvGrpSpPr>
        <p:cNvPr id="1" name=""/>
        <p:cNvGrpSpPr/>
        <p:nvPr/>
      </p:nvGrpSpPr>
      <p:grpSpPr>
        <a:xfrm>
          <a:off x="0" y="0"/>
          <a:ext cx="0" cy="0"/>
          <a:chOff x="0" y="0"/>
          <a:chExt cx="0" cy="0"/>
        </a:xfrm>
      </p:grpSpPr>
      <p:sp>
        <p:nvSpPr>
          <p:cNvPr id="8" name="Picture Placeholder 4"/>
          <p:cNvSpPr>
            <a:spLocks noGrp="1"/>
          </p:cNvSpPr>
          <p:nvPr>
            <p:ph type="pic" sz="quarter" idx="10"/>
          </p:nvPr>
        </p:nvSpPr>
        <p:spPr>
          <a:xfrm>
            <a:off x="3152458" y="2493469"/>
            <a:ext cx="2843641" cy="2107451"/>
          </a:xfrm>
        </p:spPr>
        <p:txBody>
          <a:bodyPr>
            <a:normAutofit/>
          </a:bodyPr>
          <a:lstStyle>
            <a:lvl1pPr>
              <a:defRPr sz="1400"/>
            </a:lvl1pPr>
          </a:lstStyle>
          <a:p>
            <a:r>
              <a:rPr lang="en-US" smtClean="0"/>
              <a:t>Click icon to add picture</a:t>
            </a:r>
            <a:endParaRPr lang="en-US" dirty="0"/>
          </a:p>
        </p:txBody>
      </p:sp>
    </p:spTree>
    <p:extLst>
      <p:ext uri="{BB962C8B-B14F-4D97-AF65-F5344CB8AC3E}">
        <p14:creationId xmlns:p14="http://schemas.microsoft.com/office/powerpoint/2010/main" val="26798162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new_macbook_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2960239" y="2497015"/>
            <a:ext cx="3190781" cy="1992924"/>
          </a:xfrm>
        </p:spPr>
        <p:txBody>
          <a:bodyPr>
            <a:normAutofit/>
          </a:bodyPr>
          <a:lstStyle>
            <a:lvl1pPr>
              <a:defRPr sz="1400"/>
            </a:lvl1pPr>
          </a:lstStyle>
          <a:p>
            <a:r>
              <a:rPr lang="en-US" smtClean="0"/>
              <a:t>Click icon to add picture</a:t>
            </a:r>
            <a:endParaRPr lang="en-US" dirty="0"/>
          </a:p>
        </p:txBody>
      </p:sp>
    </p:spTree>
    <p:extLst>
      <p:ext uri="{BB962C8B-B14F-4D97-AF65-F5344CB8AC3E}">
        <p14:creationId xmlns:p14="http://schemas.microsoft.com/office/powerpoint/2010/main" val="22279995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BFC60A-BEEF-4832-B190-C8F432DCBD99}"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22648344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iMac_Compare">
    <p:spTree>
      <p:nvGrpSpPr>
        <p:cNvPr id="1" name=""/>
        <p:cNvGrpSpPr/>
        <p:nvPr/>
      </p:nvGrpSpPr>
      <p:grpSpPr>
        <a:xfrm>
          <a:off x="0" y="0"/>
          <a:ext cx="0" cy="0"/>
          <a:chOff x="0" y="0"/>
          <a:chExt cx="0" cy="0"/>
        </a:xfrm>
      </p:grpSpPr>
      <p:sp>
        <p:nvSpPr>
          <p:cNvPr id="32" name="Picture Placeholder 4"/>
          <p:cNvSpPr>
            <a:spLocks noGrp="1"/>
          </p:cNvSpPr>
          <p:nvPr>
            <p:ph type="pic" sz="quarter" idx="10"/>
          </p:nvPr>
        </p:nvSpPr>
        <p:spPr>
          <a:xfrm>
            <a:off x="1354204" y="1928920"/>
            <a:ext cx="2203523" cy="1244630"/>
          </a:xfrm>
        </p:spPr>
        <p:txBody>
          <a:bodyPr>
            <a:normAutofit/>
          </a:bodyPr>
          <a:lstStyle>
            <a:lvl1pPr>
              <a:defRPr sz="1400"/>
            </a:lvl1pPr>
          </a:lstStyle>
          <a:p>
            <a:r>
              <a:rPr lang="en-US" smtClean="0"/>
              <a:t>Click icon to add picture</a:t>
            </a:r>
            <a:endParaRPr lang="en-US" dirty="0"/>
          </a:p>
        </p:txBody>
      </p:sp>
      <p:sp>
        <p:nvSpPr>
          <p:cNvPr id="33" name="Picture Placeholder 4"/>
          <p:cNvSpPr>
            <a:spLocks noGrp="1"/>
          </p:cNvSpPr>
          <p:nvPr>
            <p:ph type="pic" sz="quarter" idx="11"/>
          </p:nvPr>
        </p:nvSpPr>
        <p:spPr>
          <a:xfrm>
            <a:off x="5525136" y="1932226"/>
            <a:ext cx="2203523" cy="1244630"/>
          </a:xfrm>
        </p:spPr>
        <p:txBody>
          <a:bodyPr>
            <a:normAutofit/>
          </a:bodyPr>
          <a:lstStyle>
            <a:lvl1pPr>
              <a:defRPr sz="1400"/>
            </a:lvl1pPr>
          </a:lstStyle>
          <a:p>
            <a:r>
              <a:rPr lang="en-US" smtClean="0"/>
              <a:t>Click icon to add picture</a:t>
            </a:r>
            <a:endParaRPr lang="en-US" dirty="0"/>
          </a:p>
        </p:txBody>
      </p:sp>
    </p:spTree>
    <p:extLst>
      <p:ext uri="{BB962C8B-B14F-4D97-AF65-F5344CB8AC3E}">
        <p14:creationId xmlns:p14="http://schemas.microsoft.com/office/powerpoint/2010/main" val="6888906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Break">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9144000" cy="3943484"/>
          </a:xfrm>
        </p:spPr>
        <p:txBody>
          <a:bodyPr>
            <a:normAutofit/>
          </a:bodyPr>
          <a:lstStyle>
            <a:lvl1pPr>
              <a:defRPr sz="1400"/>
            </a:lvl1pPr>
          </a:lstStyle>
          <a:p>
            <a:r>
              <a:rPr lang="en-US" smtClean="0"/>
              <a:t>Click icon to add picture</a:t>
            </a:r>
            <a:endParaRPr lang="en-US" dirty="0"/>
          </a:p>
        </p:txBody>
      </p:sp>
    </p:spTree>
    <p:extLst>
      <p:ext uri="{BB962C8B-B14F-4D97-AF65-F5344CB8AC3E}">
        <p14:creationId xmlns:p14="http://schemas.microsoft.com/office/powerpoint/2010/main" val="60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Big Image Placeholder">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1191" y="0"/>
            <a:ext cx="9144001" cy="6858000"/>
          </a:xfrm>
          <a:effectLst/>
        </p:spPr>
        <p:txBody>
          <a:bodyPr>
            <a:normAutofit/>
          </a:bodyPr>
          <a:lstStyle>
            <a:lvl1pPr marL="0" indent="0">
              <a:buNone/>
              <a:defRPr sz="1600">
                <a:ln>
                  <a:noFill/>
                </a:ln>
                <a:solidFill>
                  <a:schemeClr val="bg1">
                    <a:lumMod val="85000"/>
                  </a:schemeClr>
                </a:solidFill>
              </a:defRPr>
            </a:lvl1pPr>
          </a:lstStyle>
          <a:p>
            <a:r>
              <a:rPr lang="en-US" smtClean="0"/>
              <a:t>Click icon to add picture</a:t>
            </a:r>
            <a:endParaRPr lang="en-US" dirty="0"/>
          </a:p>
        </p:txBody>
      </p:sp>
    </p:spTree>
    <p:extLst>
      <p:ext uri="{BB962C8B-B14F-4D97-AF65-F5344CB8AC3E}">
        <p14:creationId xmlns:p14="http://schemas.microsoft.com/office/powerpoint/2010/main" val="1220905218"/>
      </p:ext>
    </p:extLst>
  </p:cSld>
  <p:clrMapOvr>
    <a:masterClrMapping/>
  </p:clrMapOvr>
  <mc:AlternateContent xmlns:mc="http://schemas.openxmlformats.org/markup-compatibility/2006" xmlns:p14="http://schemas.microsoft.com/office/powerpoint/2010/main">
    <mc:Choice Requires="p14">
      <p:transition spd="slow" p14:dur="1500" advClick="0" advTm="3000">
        <p14:reveal/>
      </p:transition>
    </mc:Choice>
    <mc:Fallback xmlns="">
      <p:transition xmlns:p14="http://schemas.microsoft.com/office/powerpoint/2010/main" spd="slow" advClick="0"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Quote">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1" y="0"/>
            <a:ext cx="5362185" cy="6858000"/>
          </a:xfrm>
        </p:spPr>
        <p:txBody>
          <a:bodyPr/>
          <a:lstStyle>
            <a:lvl1pPr>
              <a:defRPr baseline="0"/>
            </a:lvl1pPr>
          </a:lstStyle>
          <a:p>
            <a:r>
              <a:rPr lang="en-US" dirty="0"/>
              <a:t>Drag / Drop / Send to Back</a:t>
            </a:r>
          </a:p>
        </p:txBody>
      </p:sp>
    </p:spTree>
    <p:extLst>
      <p:ext uri="{BB962C8B-B14F-4D97-AF65-F5344CB8AC3E}">
        <p14:creationId xmlns:p14="http://schemas.microsoft.com/office/powerpoint/2010/main" val="2140123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Full Image BG">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9144000" cy="6858000"/>
          </a:xfrm>
        </p:spPr>
        <p:txBody>
          <a:bodyPr>
            <a:normAutofit/>
          </a:bodyPr>
          <a:lstStyle>
            <a:lvl1pPr marL="0" indent="0">
              <a:buNone/>
              <a:defRPr sz="1200"/>
            </a:lvl1pPr>
          </a:lstStyle>
          <a:p>
            <a:r>
              <a:rPr lang="en-US" smtClean="0"/>
              <a:t>Click icon to add picture</a:t>
            </a:r>
            <a:endParaRPr lang="en-US" dirty="0"/>
          </a:p>
        </p:txBody>
      </p:sp>
    </p:spTree>
    <p:extLst>
      <p:ext uri="{BB962C8B-B14F-4D97-AF65-F5344CB8AC3E}">
        <p14:creationId xmlns:p14="http://schemas.microsoft.com/office/powerpoint/2010/main" val="39061907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2_Individual of the Team">
    <p:spTree>
      <p:nvGrpSpPr>
        <p:cNvPr id="1" name=""/>
        <p:cNvGrpSpPr/>
        <p:nvPr/>
      </p:nvGrpSpPr>
      <p:grpSpPr>
        <a:xfrm>
          <a:off x="0" y="0"/>
          <a:ext cx="0" cy="0"/>
          <a:chOff x="0" y="0"/>
          <a:chExt cx="0" cy="0"/>
        </a:xfrm>
      </p:grpSpPr>
      <p:sp>
        <p:nvSpPr>
          <p:cNvPr id="23" name="Picture Placeholder 22"/>
          <p:cNvSpPr>
            <a:spLocks noGrp="1"/>
          </p:cNvSpPr>
          <p:nvPr>
            <p:ph type="pic" sz="quarter" idx="15"/>
          </p:nvPr>
        </p:nvSpPr>
        <p:spPr>
          <a:xfrm>
            <a:off x="0" y="0"/>
            <a:ext cx="4572000" cy="6935254"/>
          </a:xfrm>
          <a:prstGeom prst="rect">
            <a:avLst/>
          </a:prstGeom>
        </p:spPr>
        <p:txBody>
          <a:bodyPr>
            <a:normAutofit/>
          </a:bodyPr>
          <a:lstStyle>
            <a:lvl1pPr>
              <a:defRPr sz="1200"/>
            </a:lvl1pPr>
          </a:lstStyle>
          <a:p>
            <a:r>
              <a:rPr lang="en-US" smtClean="0"/>
              <a:t>Click icon to add picture</a:t>
            </a:r>
            <a:endParaRPr lang="en-US"/>
          </a:p>
        </p:txBody>
      </p:sp>
    </p:spTree>
    <p:extLst>
      <p:ext uri="{BB962C8B-B14F-4D97-AF65-F5344CB8AC3E}">
        <p14:creationId xmlns:p14="http://schemas.microsoft.com/office/powerpoint/2010/main" val="2517389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9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724206" y="2052623"/>
            <a:ext cx="685711" cy="685800"/>
          </a:xfrm>
          <a:prstGeom prst="ellipse">
            <a:avLst/>
          </a:prstGeom>
        </p:spPr>
        <p:txBody>
          <a:bodyPr rtlCol="0">
            <a:normAutofit/>
          </a:bodyPr>
          <a:lstStyle>
            <a:lvl1pPr marL="0" indent="0">
              <a:buNone/>
              <a:defRPr sz="800">
                <a:solidFill>
                  <a:schemeClr val="tx1"/>
                </a:solidFill>
              </a:defRPr>
            </a:lvl1pPr>
          </a:lstStyle>
          <a:p>
            <a:pPr lvl="0"/>
            <a:r>
              <a:rPr lang="en-US" noProof="0" smtClean="0"/>
              <a:t>Click icon to add picture</a:t>
            </a:r>
            <a:endParaRPr lang="en-US" noProof="0" dirty="0"/>
          </a:p>
        </p:txBody>
      </p:sp>
      <p:sp>
        <p:nvSpPr>
          <p:cNvPr id="13" name="Picture Placeholder 6"/>
          <p:cNvSpPr>
            <a:spLocks noGrp="1"/>
          </p:cNvSpPr>
          <p:nvPr>
            <p:ph type="pic" sz="quarter" idx="11"/>
          </p:nvPr>
        </p:nvSpPr>
        <p:spPr>
          <a:xfrm>
            <a:off x="3198241" y="2052623"/>
            <a:ext cx="685711" cy="685800"/>
          </a:xfrm>
          <a:prstGeom prst="ellipse">
            <a:avLst/>
          </a:prstGeom>
        </p:spPr>
        <p:txBody>
          <a:bodyPr rtlCol="0">
            <a:normAutofit/>
          </a:bodyPr>
          <a:lstStyle>
            <a:lvl1pPr marL="0" indent="0">
              <a:buNone/>
              <a:defRPr sz="800">
                <a:solidFill>
                  <a:schemeClr val="tx1"/>
                </a:solidFill>
              </a:defRPr>
            </a:lvl1pPr>
          </a:lstStyle>
          <a:p>
            <a:pPr lvl="0"/>
            <a:r>
              <a:rPr lang="en-US" noProof="0" smtClean="0"/>
              <a:t>Click icon to add picture</a:t>
            </a:r>
            <a:endParaRPr lang="en-US" noProof="0"/>
          </a:p>
        </p:txBody>
      </p:sp>
      <p:sp>
        <p:nvSpPr>
          <p:cNvPr id="15" name="Picture Placeholder 6"/>
          <p:cNvSpPr>
            <a:spLocks noGrp="1"/>
          </p:cNvSpPr>
          <p:nvPr>
            <p:ph type="pic" sz="quarter" idx="12"/>
          </p:nvPr>
        </p:nvSpPr>
        <p:spPr>
          <a:xfrm>
            <a:off x="5589729" y="2052623"/>
            <a:ext cx="685711" cy="685800"/>
          </a:xfrm>
          <a:prstGeom prst="ellipse">
            <a:avLst/>
          </a:prstGeom>
        </p:spPr>
        <p:txBody>
          <a:bodyPr rtlCol="0">
            <a:normAutofit/>
          </a:bodyPr>
          <a:lstStyle>
            <a:lvl1pPr marL="0" indent="0">
              <a:buNone/>
              <a:defRPr sz="800">
                <a:solidFill>
                  <a:schemeClr val="tx1"/>
                </a:solidFill>
              </a:defRPr>
            </a:lvl1pPr>
          </a:lstStyle>
          <a:p>
            <a:pPr lvl="0"/>
            <a:r>
              <a:rPr lang="en-US" noProof="0" smtClean="0"/>
              <a:t>Click icon to add picture</a:t>
            </a:r>
            <a:endParaRPr lang="en-US" noProof="0"/>
          </a:p>
        </p:txBody>
      </p:sp>
    </p:spTree>
    <p:extLst>
      <p:ext uri="{BB962C8B-B14F-4D97-AF65-F5344CB8AC3E}">
        <p14:creationId xmlns:p14="http://schemas.microsoft.com/office/powerpoint/2010/main" val="277003306"/>
      </p:ext>
    </p:extLst>
  </p:cSld>
  <p:clrMapOvr>
    <a:masterClrMapping/>
  </p:clrMapOvr>
  <p:transition spd="med" advClick="0" advTm="200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Data Driven">
    <p:spTree>
      <p:nvGrpSpPr>
        <p:cNvPr id="1" name=""/>
        <p:cNvGrpSpPr/>
        <p:nvPr/>
      </p:nvGrpSpPr>
      <p:grpSpPr>
        <a:xfrm>
          <a:off x="0" y="0"/>
          <a:ext cx="0" cy="0"/>
          <a:chOff x="0" y="0"/>
          <a:chExt cx="0" cy="0"/>
        </a:xfrm>
      </p:grpSpPr>
      <p:sp>
        <p:nvSpPr>
          <p:cNvPr id="7" name="Picture Placeholder 5"/>
          <p:cNvSpPr>
            <a:spLocks noGrp="1"/>
          </p:cNvSpPr>
          <p:nvPr>
            <p:ph type="pic" sz="quarter" idx="10"/>
          </p:nvPr>
        </p:nvSpPr>
        <p:spPr>
          <a:xfrm>
            <a:off x="-1190" y="2214687"/>
            <a:ext cx="9144000" cy="2006754"/>
          </a:xfrm>
        </p:spPr>
        <p:txBody>
          <a:bodyPr/>
          <a:lstStyle/>
          <a:p>
            <a:r>
              <a:rPr lang="en-US" smtClean="0"/>
              <a:t>Click icon to add picture</a:t>
            </a:r>
            <a:endParaRPr lang="en-US"/>
          </a:p>
        </p:txBody>
      </p:sp>
    </p:spTree>
    <p:extLst>
      <p:ext uri="{BB962C8B-B14F-4D97-AF65-F5344CB8AC3E}">
        <p14:creationId xmlns:p14="http://schemas.microsoft.com/office/powerpoint/2010/main" val="41952312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1F8871-BB87-42D7-A073-C6D7D181CDC6}"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31918561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7936E9-F33A-474B-8E50-759A6285C375}"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3530078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A04DA2-4CDE-46CE-9C91-2D193563EF3E}"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21343759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524DD0-D35C-4024-B04A-B2F70515DBD6}" type="datetime1">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39097528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Big Picture v4">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0" y="0"/>
            <a:ext cx="9144000" cy="6858000"/>
          </a:xfrm>
          <a:effectLst/>
        </p:spPr>
        <p:txBody>
          <a:bodyPr>
            <a:normAutofit/>
          </a:bodyPr>
          <a:lstStyle>
            <a:lvl1pPr marL="0" indent="0">
              <a:buNone/>
              <a:defRPr sz="1800">
                <a:ln>
                  <a:noFill/>
                </a:ln>
                <a:solidFill>
                  <a:schemeClr val="bg1">
                    <a:lumMod val="85000"/>
                  </a:schemeClr>
                </a:solidFill>
                <a:latin typeface="Lato Light" charset="0"/>
                <a:ea typeface="Lato Light" charset="0"/>
                <a:cs typeface="Lato Light" charset="0"/>
              </a:defRPr>
            </a:lvl1pPr>
          </a:lstStyle>
          <a:p>
            <a:r>
              <a:rPr lang="en-US" smtClean="0"/>
              <a:t>Click icon to add picture</a:t>
            </a:r>
            <a:endParaRPr lang="en-US" dirty="0"/>
          </a:p>
        </p:txBody>
      </p:sp>
    </p:spTree>
    <p:extLst>
      <p:ext uri="{BB962C8B-B14F-4D97-AF65-F5344CB8AC3E}">
        <p14:creationId xmlns:p14="http://schemas.microsoft.com/office/powerpoint/2010/main" val="42381656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Big Picture">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0" y="0"/>
            <a:ext cx="9144000" cy="6858000"/>
          </a:xfrm>
          <a:prstGeom prst="rect">
            <a:avLst/>
          </a:prstGeom>
          <a:effectLst/>
        </p:spPr>
        <p:txBody>
          <a:bodyPr>
            <a:normAutofit/>
          </a:bodyPr>
          <a:lstStyle>
            <a:lvl1pPr marL="0" indent="0">
              <a:buNone/>
              <a:defRPr sz="1800">
                <a:ln>
                  <a:noFill/>
                </a:ln>
                <a:solidFill>
                  <a:schemeClr val="bg1">
                    <a:lumMod val="85000"/>
                  </a:schemeClr>
                </a:solidFill>
                <a:latin typeface="Lato Light" charset="0"/>
                <a:ea typeface="Lato Light" charset="0"/>
                <a:cs typeface="Lato Light" charset="0"/>
              </a:defRPr>
            </a:lvl1pPr>
          </a:lstStyle>
          <a:p>
            <a:r>
              <a:rPr lang="en-US" smtClean="0"/>
              <a:t>Click icon to add picture</a:t>
            </a:r>
            <a:endParaRPr lang="en-US" dirty="0"/>
          </a:p>
        </p:txBody>
      </p:sp>
    </p:spTree>
    <p:extLst>
      <p:ext uri="{BB962C8B-B14F-4D97-AF65-F5344CB8AC3E}">
        <p14:creationId xmlns:p14="http://schemas.microsoft.com/office/powerpoint/2010/main" val="360975913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Big Picture v4">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0" y="0"/>
            <a:ext cx="9144000" cy="6858000"/>
          </a:xfrm>
          <a:effectLst/>
        </p:spPr>
        <p:txBody>
          <a:bodyPr>
            <a:normAutofit/>
          </a:bodyPr>
          <a:lstStyle>
            <a:lvl1pPr marL="0" indent="0">
              <a:buNone/>
              <a:defRPr sz="18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7172694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Big Picture">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0" y="0"/>
            <a:ext cx="9144000" cy="6858000"/>
          </a:xfrm>
          <a:prstGeom prst="rect">
            <a:avLst/>
          </a:prstGeom>
          <a:effectLst/>
        </p:spPr>
        <p:txBody>
          <a:bodyPr>
            <a:normAutofit/>
          </a:bodyPr>
          <a:lstStyle>
            <a:lvl1pPr marL="0" indent="0">
              <a:buNone/>
              <a:defRPr sz="18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325569535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BC23BD-1CB7-47DA-B1BE-7214E9DEE05C}"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40312867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C8AD77-2942-40C6-A1CC-7EDC214CAD05}"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28339739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3241D8A-5302-424E-A6AD-12D29A7CF831}"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25305905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CB89EB-1AE1-49E6-81B9-CF58EAA771C8}" type="datetime1">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19730618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B7B3977-BE3C-45A5-A797-8E0F52EEFD37}" type="datetime1">
              <a:rPr lang="en-US" smtClean="0"/>
              <a:t>4/10/2018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693138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28C6D0-2C43-46C3-BC99-39BC6D755E6C}" type="datetime1">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32028811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9AC646-8EA0-4D5D-8712-60ABB294D87D}" type="datetime1">
              <a:rPr lang="en-US" smtClean="0"/>
              <a:t>4/10/2018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29998763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52DA90-08D3-4121-83C5-920AF6900D0A}" type="datetime1">
              <a:rPr lang="en-US" smtClean="0"/>
              <a:t>4/10/2018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41411944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E7538ACF-753E-4DC2-B84B-03511ABA1FFD}" type="datetime1">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33044450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49036E3-D3EA-4A3C-B75E-9BCF8E9FA411}" type="datetime1">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10214010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89C6A9-6A6A-4B07-8FB9-411E42DF9C4E}"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16120697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188C9-29D2-4E3C-B0EF-15A329AA914D}"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864691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AD83ABBB-CEEB-4C18-BCD2-30F15065C573}" type="datetime1">
              <a:rPr lang="en-US" smtClean="0"/>
              <a:t>4/10/2018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40328632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ADD4B59-335B-48E6-ABE1-A8D9E613771A}" type="datetime1">
              <a:rPr lang="en-US" smtClean="0"/>
              <a:t>4/10/2018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13782580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fld id="{190A7CD3-DAD0-42F0-AA43-44CB0DA068B9}" type="datetime1">
              <a:rPr lang="en-US" smtClean="0"/>
              <a:t>4/10/2018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25234839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C2829F10-72EF-4716-B649-AEBB014E05A7}" type="datetime1">
              <a:rPr lang="en-US" smtClean="0"/>
              <a:t>4/10/2018</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2354169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B78B2D-A176-47B2-9802-7B6C9F1633D8}" type="datetime1">
              <a:rPr lang="en-US" smtClean="0"/>
              <a:t>4/10/2018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38635913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0993C5E4-06E1-4B59-94DB-3A28BF2CBCDB}" type="datetime1">
              <a:rPr lang="en-US" smtClean="0"/>
              <a:t>4/10/2018</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33111239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D8336BA6-1198-494E-A3CA-3425719BAE55}" type="datetime1">
              <a:rPr lang="en-US" smtClean="0"/>
              <a:t>4/10/2018</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3777121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DCC6D54-9017-4C7F-8BCB-60AA5F636542}" type="datetime1">
              <a:rPr lang="en-US" smtClean="0"/>
              <a:t>4/10/2018</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38372085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fld id="{162560CA-DCBC-4F26-A04C-B52D6272A1CF}" type="datetime1">
              <a:rPr lang="en-US" smtClean="0"/>
              <a:t>4/10/2018</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23204763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fld id="{4284F0D5-21AE-4D3A-837C-A44ACA08E607}" type="datetime1">
              <a:rPr lang="en-US" smtClean="0"/>
              <a:t>4/10/2018</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37802043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EC8AA2A-FD30-4913-843A-5A45A4702F5F}" type="datetime1">
              <a:rPr lang="en-US" smtClean="0"/>
              <a:t>4/10/2018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12114375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4"/>
            <a:ext cx="20574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4"/>
            <a:ext cx="6019800" cy="438785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16239CB-D880-4281-89DF-E23188F90A2A}" type="datetime1">
              <a:rPr lang="en-US" smtClean="0"/>
              <a:t>4/10/2018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20017262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_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47287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2634"/>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69D6FF-5CB4-41A7-BFCC-E96524123E82}"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1724155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097EF0-D83A-4A07-B877-69F840483CDB}" type="datetime1">
              <a:rPr lang="en-US" smtClean="0"/>
              <a:t>4/10/2018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3673931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C07383-9F03-46AB-9895-F1F0573BAD9B}"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23752460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3279AD1-4361-4919-BB22-496C9F55E5D9}"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13260174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417B70-C39D-41C0-895E-4D51ACEF83EE}" type="datetime1">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6091976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BA5F07-F8F1-4A15-88EF-4938D1228524}" type="datetime1">
              <a:rPr lang="en-US" smtClean="0"/>
              <a:t>4/10/2018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4835849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573D13-6B9A-4207-86EA-A13A1BA6C2CF}" type="datetime1">
              <a:rPr lang="en-US" smtClean="0"/>
              <a:t>4/10/2018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12522369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5F8D0D-2CE1-4390-8850-82707500C81A}" type="datetime1">
              <a:rPr lang="en-US" smtClean="0"/>
              <a:t>4/10/2018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11995358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5006B8D-5695-4DA4-BD2E-A4EF7FF39A1D}" type="datetime1">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12188039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FA16AD-62DE-47B6-88F4-43EBD40C7584}" type="datetime1">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31613504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80AAD4-E0D4-4526-9B65-5D7CA83A7C69}"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30447293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FC8DA0-3656-4564-ABF7-4FC32EDEEDBC}"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509180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9B5FD7-676A-4C99-B333-394C267669AC}" type="datetime1">
              <a:rPr lang="en-US" smtClean="0"/>
              <a:t>4/10/2018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2484561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4AAFE7-5251-4DD2-9447-D876487D8175}" type="datetime1">
              <a:rPr lang="en-US" smtClean="0"/>
              <a:t>4/10/2018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11744516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Start-Company">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8131511"/>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xmlns:p14="http://schemas.microsoft.com/office/powerpoint/2010/main" advClick="0" advTm="3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2_Big_Picture_team-skills">
    <p:spTree>
      <p:nvGrpSpPr>
        <p:cNvPr id="1" name=""/>
        <p:cNvGrpSpPr/>
        <p:nvPr/>
      </p:nvGrpSpPr>
      <p:grpSpPr>
        <a:xfrm>
          <a:off x="0" y="0"/>
          <a:ext cx="0" cy="0"/>
          <a:chOff x="0" y="0"/>
          <a:chExt cx="0" cy="0"/>
        </a:xfrm>
      </p:grpSpPr>
      <p:sp>
        <p:nvSpPr>
          <p:cNvPr id="9" name="Picture Placeholder 22"/>
          <p:cNvSpPr>
            <a:spLocks noGrp="1"/>
          </p:cNvSpPr>
          <p:nvPr>
            <p:ph type="pic" sz="quarter" idx="13"/>
          </p:nvPr>
        </p:nvSpPr>
        <p:spPr>
          <a:xfrm>
            <a:off x="0" y="-1"/>
            <a:ext cx="9152357" cy="6858001"/>
          </a:xfrm>
        </p:spPr>
        <p:txBody>
          <a:bodyPr>
            <a:normAutofit/>
          </a:bodyPr>
          <a:lstStyle>
            <a:lvl1pPr marL="0" indent="0">
              <a:buNone/>
              <a:defRPr sz="1200">
                <a:latin typeface="Lato Light"/>
                <a:cs typeface="Lato Light"/>
              </a:defRPr>
            </a:lvl1pPr>
          </a:lstStyle>
          <a:p>
            <a:r>
              <a:rPr lang="en-US" smtClean="0"/>
              <a:t>Click icon to add picture</a:t>
            </a:r>
            <a:endParaRPr lang="id-ID" dirty="0"/>
          </a:p>
        </p:txBody>
      </p:sp>
      <p:sp>
        <p:nvSpPr>
          <p:cNvPr id="5" name="Picture Placeholder 22"/>
          <p:cNvSpPr>
            <a:spLocks noGrp="1"/>
          </p:cNvSpPr>
          <p:nvPr>
            <p:ph type="pic" sz="quarter" idx="14"/>
          </p:nvPr>
        </p:nvSpPr>
        <p:spPr>
          <a:xfrm>
            <a:off x="1180364" y="2344616"/>
            <a:ext cx="1231010" cy="1547446"/>
          </a:xfrm>
        </p:spPr>
        <p:txBody>
          <a:bodyPr>
            <a:normAutofit/>
          </a:bodyPr>
          <a:lstStyle>
            <a:lvl1pPr marL="0" indent="0">
              <a:buNone/>
              <a:defRPr sz="1200">
                <a:solidFill>
                  <a:schemeClr val="bg1"/>
                </a:solidFill>
                <a:latin typeface="Lato Regular"/>
                <a:cs typeface="Lato Regular"/>
              </a:defRPr>
            </a:lvl1pPr>
          </a:lstStyle>
          <a:p>
            <a:r>
              <a:rPr lang="en-US" smtClean="0"/>
              <a:t>Click icon to add picture</a:t>
            </a:r>
            <a:endParaRPr lang="id-ID" dirty="0"/>
          </a:p>
        </p:txBody>
      </p:sp>
    </p:spTree>
    <p:extLst>
      <p:ext uri="{BB962C8B-B14F-4D97-AF65-F5344CB8AC3E}">
        <p14:creationId xmlns:p14="http://schemas.microsoft.com/office/powerpoint/2010/main" val="6100063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Iphone_06_layout">
    <p:spTree>
      <p:nvGrpSpPr>
        <p:cNvPr id="1" name=""/>
        <p:cNvGrpSpPr/>
        <p:nvPr/>
      </p:nvGrpSpPr>
      <p:grpSpPr>
        <a:xfrm>
          <a:off x="0" y="0"/>
          <a:ext cx="0" cy="0"/>
          <a:chOff x="0" y="0"/>
          <a:chExt cx="0" cy="0"/>
        </a:xfrm>
      </p:grpSpPr>
      <p:sp>
        <p:nvSpPr>
          <p:cNvPr id="7" name="Picture Placeholder 4"/>
          <p:cNvSpPr>
            <a:spLocks noGrp="1"/>
          </p:cNvSpPr>
          <p:nvPr>
            <p:ph type="pic" sz="quarter" idx="10"/>
          </p:nvPr>
        </p:nvSpPr>
        <p:spPr>
          <a:xfrm>
            <a:off x="3845169" y="2485292"/>
            <a:ext cx="1453399" cy="2520462"/>
          </a:xfrm>
        </p:spPr>
        <p:txBody>
          <a:bodyPr>
            <a:normAutofit/>
          </a:bodyPr>
          <a:lstStyle>
            <a:lvl1pPr>
              <a:defRPr sz="1400"/>
            </a:lvl1pPr>
          </a:lstStyle>
          <a:p>
            <a:r>
              <a:rPr lang="en-US" smtClean="0"/>
              <a:t>Click icon to add picture</a:t>
            </a:r>
            <a:endParaRPr lang="en-US" dirty="0"/>
          </a:p>
        </p:txBody>
      </p:sp>
    </p:spTree>
    <p:extLst>
      <p:ext uri="{BB962C8B-B14F-4D97-AF65-F5344CB8AC3E}">
        <p14:creationId xmlns:p14="http://schemas.microsoft.com/office/powerpoint/2010/main" val="21062724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macbook_Air_mockup">
    <p:spTree>
      <p:nvGrpSpPr>
        <p:cNvPr id="1" name=""/>
        <p:cNvGrpSpPr/>
        <p:nvPr/>
      </p:nvGrpSpPr>
      <p:grpSpPr>
        <a:xfrm>
          <a:off x="0" y="0"/>
          <a:ext cx="0" cy="0"/>
          <a:chOff x="0" y="0"/>
          <a:chExt cx="0" cy="0"/>
        </a:xfrm>
      </p:grpSpPr>
      <p:sp>
        <p:nvSpPr>
          <p:cNvPr id="7" name="Picture Placeholder 4"/>
          <p:cNvSpPr>
            <a:spLocks noGrp="1"/>
          </p:cNvSpPr>
          <p:nvPr>
            <p:ph type="pic" sz="quarter" idx="10"/>
          </p:nvPr>
        </p:nvSpPr>
        <p:spPr>
          <a:xfrm>
            <a:off x="3099915" y="2518442"/>
            <a:ext cx="2967532" cy="1865989"/>
          </a:xfrm>
        </p:spPr>
        <p:txBody>
          <a:bodyPr>
            <a:normAutofit/>
          </a:bodyPr>
          <a:lstStyle>
            <a:lvl1pPr>
              <a:defRPr sz="1400"/>
            </a:lvl1pPr>
          </a:lstStyle>
          <a:p>
            <a:r>
              <a:rPr lang="en-US" smtClean="0"/>
              <a:t>Click icon to add picture</a:t>
            </a:r>
            <a:endParaRPr lang="en-US" dirty="0"/>
          </a:p>
        </p:txBody>
      </p:sp>
    </p:spTree>
    <p:extLst>
      <p:ext uri="{BB962C8B-B14F-4D97-AF65-F5344CB8AC3E}">
        <p14:creationId xmlns:p14="http://schemas.microsoft.com/office/powerpoint/2010/main" val="19929397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ipad_mockup">
    <p:spTree>
      <p:nvGrpSpPr>
        <p:cNvPr id="1" name=""/>
        <p:cNvGrpSpPr/>
        <p:nvPr/>
      </p:nvGrpSpPr>
      <p:grpSpPr>
        <a:xfrm>
          <a:off x="0" y="0"/>
          <a:ext cx="0" cy="0"/>
          <a:chOff x="0" y="0"/>
          <a:chExt cx="0" cy="0"/>
        </a:xfrm>
      </p:grpSpPr>
      <p:sp>
        <p:nvSpPr>
          <p:cNvPr id="9" name="Picture Placeholder 4"/>
          <p:cNvSpPr>
            <a:spLocks noGrp="1"/>
          </p:cNvSpPr>
          <p:nvPr>
            <p:ph type="pic" sz="quarter" idx="10"/>
          </p:nvPr>
        </p:nvSpPr>
        <p:spPr>
          <a:xfrm>
            <a:off x="5631883" y="2199224"/>
            <a:ext cx="2002648" cy="2700196"/>
          </a:xfrm>
        </p:spPr>
        <p:txBody>
          <a:bodyPr>
            <a:normAutofit/>
          </a:bodyPr>
          <a:lstStyle>
            <a:lvl1pPr>
              <a:defRPr sz="1400"/>
            </a:lvl1pPr>
          </a:lstStyle>
          <a:p>
            <a:r>
              <a:rPr lang="en-US" smtClean="0"/>
              <a:t>Click icon to add picture</a:t>
            </a:r>
            <a:endParaRPr lang="en-US" dirty="0"/>
          </a:p>
        </p:txBody>
      </p:sp>
    </p:spTree>
    <p:extLst>
      <p:ext uri="{BB962C8B-B14F-4D97-AF65-F5344CB8AC3E}">
        <p14:creationId xmlns:p14="http://schemas.microsoft.com/office/powerpoint/2010/main" val="18911801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ipad_mockup2">
    <p:spTree>
      <p:nvGrpSpPr>
        <p:cNvPr id="1" name=""/>
        <p:cNvGrpSpPr/>
        <p:nvPr/>
      </p:nvGrpSpPr>
      <p:grpSpPr>
        <a:xfrm>
          <a:off x="0" y="0"/>
          <a:ext cx="0" cy="0"/>
          <a:chOff x="0" y="0"/>
          <a:chExt cx="0" cy="0"/>
        </a:xfrm>
      </p:grpSpPr>
      <p:sp>
        <p:nvSpPr>
          <p:cNvPr id="8" name="Picture Placeholder 4"/>
          <p:cNvSpPr>
            <a:spLocks noGrp="1"/>
          </p:cNvSpPr>
          <p:nvPr>
            <p:ph type="pic" sz="quarter" idx="10"/>
          </p:nvPr>
        </p:nvSpPr>
        <p:spPr>
          <a:xfrm>
            <a:off x="3152458" y="2493469"/>
            <a:ext cx="2843641" cy="2107451"/>
          </a:xfrm>
        </p:spPr>
        <p:txBody>
          <a:bodyPr>
            <a:normAutofit/>
          </a:bodyPr>
          <a:lstStyle>
            <a:lvl1pPr>
              <a:defRPr sz="1400"/>
            </a:lvl1pPr>
          </a:lstStyle>
          <a:p>
            <a:r>
              <a:rPr lang="en-US" smtClean="0"/>
              <a:t>Click icon to add picture</a:t>
            </a:r>
            <a:endParaRPr lang="en-US" dirty="0"/>
          </a:p>
        </p:txBody>
      </p:sp>
    </p:spTree>
    <p:extLst>
      <p:ext uri="{BB962C8B-B14F-4D97-AF65-F5344CB8AC3E}">
        <p14:creationId xmlns:p14="http://schemas.microsoft.com/office/powerpoint/2010/main" val="39191221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new_macbook_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2960239" y="2497015"/>
            <a:ext cx="3190781" cy="1992924"/>
          </a:xfrm>
        </p:spPr>
        <p:txBody>
          <a:bodyPr>
            <a:normAutofit/>
          </a:bodyPr>
          <a:lstStyle>
            <a:lvl1pPr>
              <a:defRPr sz="1400"/>
            </a:lvl1pPr>
          </a:lstStyle>
          <a:p>
            <a:r>
              <a:rPr lang="en-US" smtClean="0"/>
              <a:t>Click icon to add picture</a:t>
            </a:r>
            <a:endParaRPr lang="en-US" dirty="0"/>
          </a:p>
        </p:txBody>
      </p:sp>
    </p:spTree>
    <p:extLst>
      <p:ext uri="{BB962C8B-B14F-4D97-AF65-F5344CB8AC3E}">
        <p14:creationId xmlns:p14="http://schemas.microsoft.com/office/powerpoint/2010/main" val="35300026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iMac_Compare">
    <p:spTree>
      <p:nvGrpSpPr>
        <p:cNvPr id="1" name=""/>
        <p:cNvGrpSpPr/>
        <p:nvPr/>
      </p:nvGrpSpPr>
      <p:grpSpPr>
        <a:xfrm>
          <a:off x="0" y="0"/>
          <a:ext cx="0" cy="0"/>
          <a:chOff x="0" y="0"/>
          <a:chExt cx="0" cy="0"/>
        </a:xfrm>
      </p:grpSpPr>
      <p:sp>
        <p:nvSpPr>
          <p:cNvPr id="32" name="Picture Placeholder 4"/>
          <p:cNvSpPr>
            <a:spLocks noGrp="1"/>
          </p:cNvSpPr>
          <p:nvPr>
            <p:ph type="pic" sz="quarter" idx="10"/>
          </p:nvPr>
        </p:nvSpPr>
        <p:spPr>
          <a:xfrm>
            <a:off x="1354204" y="1928920"/>
            <a:ext cx="2203523" cy="1244630"/>
          </a:xfrm>
        </p:spPr>
        <p:txBody>
          <a:bodyPr>
            <a:normAutofit/>
          </a:bodyPr>
          <a:lstStyle>
            <a:lvl1pPr>
              <a:defRPr sz="1400"/>
            </a:lvl1pPr>
          </a:lstStyle>
          <a:p>
            <a:r>
              <a:rPr lang="en-US" smtClean="0"/>
              <a:t>Click icon to add picture</a:t>
            </a:r>
            <a:endParaRPr lang="en-US" dirty="0"/>
          </a:p>
        </p:txBody>
      </p:sp>
      <p:sp>
        <p:nvSpPr>
          <p:cNvPr id="33" name="Picture Placeholder 4"/>
          <p:cNvSpPr>
            <a:spLocks noGrp="1"/>
          </p:cNvSpPr>
          <p:nvPr>
            <p:ph type="pic" sz="quarter" idx="11"/>
          </p:nvPr>
        </p:nvSpPr>
        <p:spPr>
          <a:xfrm>
            <a:off x="5525136" y="1932226"/>
            <a:ext cx="2203523" cy="1244630"/>
          </a:xfrm>
        </p:spPr>
        <p:txBody>
          <a:bodyPr>
            <a:normAutofit/>
          </a:bodyPr>
          <a:lstStyle>
            <a:lvl1pPr>
              <a:defRPr sz="1400"/>
            </a:lvl1pPr>
          </a:lstStyle>
          <a:p>
            <a:r>
              <a:rPr lang="en-US" smtClean="0"/>
              <a:t>Click icon to add picture</a:t>
            </a:r>
            <a:endParaRPr lang="en-US" dirty="0"/>
          </a:p>
        </p:txBody>
      </p:sp>
    </p:spTree>
    <p:extLst>
      <p:ext uri="{BB962C8B-B14F-4D97-AF65-F5344CB8AC3E}">
        <p14:creationId xmlns:p14="http://schemas.microsoft.com/office/powerpoint/2010/main" val="10981623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Break">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9144000" cy="3943484"/>
          </a:xfrm>
        </p:spPr>
        <p:txBody>
          <a:bodyPr>
            <a:normAutofit/>
          </a:bodyPr>
          <a:lstStyle>
            <a:lvl1pPr>
              <a:defRPr sz="1400"/>
            </a:lvl1pPr>
          </a:lstStyle>
          <a:p>
            <a:r>
              <a:rPr lang="en-US" smtClean="0"/>
              <a:t>Click icon to add picture</a:t>
            </a:r>
            <a:endParaRPr lang="en-US" dirty="0"/>
          </a:p>
        </p:txBody>
      </p:sp>
    </p:spTree>
    <p:extLst>
      <p:ext uri="{BB962C8B-B14F-4D97-AF65-F5344CB8AC3E}">
        <p14:creationId xmlns:p14="http://schemas.microsoft.com/office/powerpoint/2010/main" val="2908240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68343A-7C1B-4EA9-8482-19765AB77F5B}" type="datetime1">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5532407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Big Image Placeholder">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1191" y="0"/>
            <a:ext cx="9144001" cy="6858000"/>
          </a:xfrm>
          <a:effectLst/>
        </p:spPr>
        <p:txBody>
          <a:bodyPr>
            <a:normAutofit/>
          </a:bodyPr>
          <a:lstStyle>
            <a:lvl1pPr marL="0" indent="0">
              <a:buNone/>
              <a:defRPr sz="1600">
                <a:ln>
                  <a:noFill/>
                </a:ln>
                <a:solidFill>
                  <a:schemeClr val="bg1">
                    <a:lumMod val="85000"/>
                  </a:schemeClr>
                </a:solidFill>
              </a:defRPr>
            </a:lvl1pPr>
          </a:lstStyle>
          <a:p>
            <a:r>
              <a:rPr lang="en-US" smtClean="0"/>
              <a:t>Click icon to add picture</a:t>
            </a:r>
            <a:endParaRPr lang="en-US" dirty="0"/>
          </a:p>
        </p:txBody>
      </p:sp>
    </p:spTree>
    <p:extLst>
      <p:ext uri="{BB962C8B-B14F-4D97-AF65-F5344CB8AC3E}">
        <p14:creationId xmlns:p14="http://schemas.microsoft.com/office/powerpoint/2010/main" val="1648785416"/>
      </p:ext>
    </p:extLst>
  </p:cSld>
  <p:clrMapOvr>
    <a:masterClrMapping/>
  </p:clrMapOvr>
  <mc:AlternateContent xmlns:mc="http://schemas.openxmlformats.org/markup-compatibility/2006" xmlns:p14="http://schemas.microsoft.com/office/powerpoint/2010/main">
    <mc:Choice Requires="p14">
      <p:transition spd="slow" p14:dur="1500" advClick="0" advTm="3000">
        <p14:reveal/>
      </p:transition>
    </mc:Choice>
    <mc:Fallback xmlns="">
      <p:transition xmlns:p14="http://schemas.microsoft.com/office/powerpoint/2010/main" spd="slow" advClick="0" advTm="3000">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1" y="0"/>
            <a:ext cx="5362185" cy="6858000"/>
          </a:xfrm>
        </p:spPr>
        <p:txBody>
          <a:bodyPr/>
          <a:lstStyle>
            <a:lvl1pPr>
              <a:defRPr baseline="0"/>
            </a:lvl1pPr>
          </a:lstStyle>
          <a:p>
            <a:r>
              <a:rPr lang="en-US" dirty="0"/>
              <a:t>Drag / Drop / Send to Back</a:t>
            </a:r>
          </a:p>
        </p:txBody>
      </p:sp>
    </p:spTree>
    <p:extLst>
      <p:ext uri="{BB962C8B-B14F-4D97-AF65-F5344CB8AC3E}">
        <p14:creationId xmlns:p14="http://schemas.microsoft.com/office/powerpoint/2010/main" val="19040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Full Image BG">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9144000" cy="6858000"/>
          </a:xfrm>
        </p:spPr>
        <p:txBody>
          <a:bodyPr>
            <a:normAutofit/>
          </a:bodyPr>
          <a:lstStyle>
            <a:lvl1pPr marL="0" indent="0">
              <a:buNone/>
              <a:defRPr sz="1200"/>
            </a:lvl1pPr>
          </a:lstStyle>
          <a:p>
            <a:r>
              <a:rPr lang="en-US" smtClean="0"/>
              <a:t>Click icon to add picture</a:t>
            </a:r>
            <a:endParaRPr lang="en-US" dirty="0"/>
          </a:p>
        </p:txBody>
      </p:sp>
    </p:spTree>
    <p:extLst>
      <p:ext uri="{BB962C8B-B14F-4D97-AF65-F5344CB8AC3E}">
        <p14:creationId xmlns:p14="http://schemas.microsoft.com/office/powerpoint/2010/main" val="14143368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2_Individual of the Team">
    <p:spTree>
      <p:nvGrpSpPr>
        <p:cNvPr id="1" name=""/>
        <p:cNvGrpSpPr/>
        <p:nvPr/>
      </p:nvGrpSpPr>
      <p:grpSpPr>
        <a:xfrm>
          <a:off x="0" y="0"/>
          <a:ext cx="0" cy="0"/>
          <a:chOff x="0" y="0"/>
          <a:chExt cx="0" cy="0"/>
        </a:xfrm>
      </p:grpSpPr>
      <p:sp>
        <p:nvSpPr>
          <p:cNvPr id="23" name="Picture Placeholder 22"/>
          <p:cNvSpPr>
            <a:spLocks noGrp="1"/>
          </p:cNvSpPr>
          <p:nvPr>
            <p:ph type="pic" sz="quarter" idx="15"/>
          </p:nvPr>
        </p:nvSpPr>
        <p:spPr>
          <a:xfrm>
            <a:off x="0" y="0"/>
            <a:ext cx="4572000" cy="6935254"/>
          </a:xfrm>
          <a:prstGeom prst="rect">
            <a:avLst/>
          </a:prstGeom>
        </p:spPr>
        <p:txBody>
          <a:bodyPr>
            <a:normAutofit/>
          </a:bodyPr>
          <a:lstStyle>
            <a:lvl1pPr>
              <a:defRPr sz="1200"/>
            </a:lvl1pPr>
          </a:lstStyle>
          <a:p>
            <a:r>
              <a:rPr lang="en-US" smtClean="0"/>
              <a:t>Click icon to add picture</a:t>
            </a:r>
            <a:endParaRPr lang="en-US"/>
          </a:p>
        </p:txBody>
      </p:sp>
    </p:spTree>
    <p:extLst>
      <p:ext uri="{BB962C8B-B14F-4D97-AF65-F5344CB8AC3E}">
        <p14:creationId xmlns:p14="http://schemas.microsoft.com/office/powerpoint/2010/main" val="37082458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724206" y="2052623"/>
            <a:ext cx="685711" cy="685800"/>
          </a:xfrm>
          <a:prstGeom prst="ellipse">
            <a:avLst/>
          </a:prstGeom>
        </p:spPr>
        <p:txBody>
          <a:bodyPr rtlCol="0">
            <a:normAutofit/>
          </a:bodyPr>
          <a:lstStyle>
            <a:lvl1pPr marL="0" indent="0">
              <a:buNone/>
              <a:defRPr sz="800">
                <a:solidFill>
                  <a:schemeClr val="tx1"/>
                </a:solidFill>
              </a:defRPr>
            </a:lvl1pPr>
          </a:lstStyle>
          <a:p>
            <a:pPr lvl="0"/>
            <a:r>
              <a:rPr lang="en-US" noProof="0" smtClean="0"/>
              <a:t>Click icon to add picture</a:t>
            </a:r>
            <a:endParaRPr lang="en-US" noProof="0" dirty="0"/>
          </a:p>
        </p:txBody>
      </p:sp>
      <p:sp>
        <p:nvSpPr>
          <p:cNvPr id="13" name="Picture Placeholder 6"/>
          <p:cNvSpPr>
            <a:spLocks noGrp="1"/>
          </p:cNvSpPr>
          <p:nvPr>
            <p:ph type="pic" sz="quarter" idx="11"/>
          </p:nvPr>
        </p:nvSpPr>
        <p:spPr>
          <a:xfrm>
            <a:off x="3198241" y="2052623"/>
            <a:ext cx="685711" cy="685800"/>
          </a:xfrm>
          <a:prstGeom prst="ellipse">
            <a:avLst/>
          </a:prstGeom>
        </p:spPr>
        <p:txBody>
          <a:bodyPr rtlCol="0">
            <a:normAutofit/>
          </a:bodyPr>
          <a:lstStyle>
            <a:lvl1pPr marL="0" indent="0">
              <a:buNone/>
              <a:defRPr sz="800">
                <a:solidFill>
                  <a:schemeClr val="tx1"/>
                </a:solidFill>
              </a:defRPr>
            </a:lvl1pPr>
          </a:lstStyle>
          <a:p>
            <a:pPr lvl="0"/>
            <a:r>
              <a:rPr lang="en-US" noProof="0" smtClean="0"/>
              <a:t>Click icon to add picture</a:t>
            </a:r>
            <a:endParaRPr lang="en-US" noProof="0"/>
          </a:p>
        </p:txBody>
      </p:sp>
      <p:sp>
        <p:nvSpPr>
          <p:cNvPr id="15" name="Picture Placeholder 6"/>
          <p:cNvSpPr>
            <a:spLocks noGrp="1"/>
          </p:cNvSpPr>
          <p:nvPr>
            <p:ph type="pic" sz="quarter" idx="12"/>
          </p:nvPr>
        </p:nvSpPr>
        <p:spPr>
          <a:xfrm>
            <a:off x="5589729" y="2052623"/>
            <a:ext cx="685711" cy="685800"/>
          </a:xfrm>
          <a:prstGeom prst="ellipse">
            <a:avLst/>
          </a:prstGeom>
        </p:spPr>
        <p:txBody>
          <a:bodyPr rtlCol="0">
            <a:normAutofit/>
          </a:bodyPr>
          <a:lstStyle>
            <a:lvl1pPr marL="0" indent="0">
              <a:buNone/>
              <a:defRPr sz="800">
                <a:solidFill>
                  <a:schemeClr val="tx1"/>
                </a:solidFill>
              </a:defRPr>
            </a:lvl1pPr>
          </a:lstStyle>
          <a:p>
            <a:pPr lvl="0"/>
            <a:r>
              <a:rPr lang="en-US" noProof="0" smtClean="0"/>
              <a:t>Click icon to add picture</a:t>
            </a:r>
            <a:endParaRPr lang="en-US" noProof="0"/>
          </a:p>
        </p:txBody>
      </p:sp>
    </p:spTree>
    <p:extLst>
      <p:ext uri="{BB962C8B-B14F-4D97-AF65-F5344CB8AC3E}">
        <p14:creationId xmlns:p14="http://schemas.microsoft.com/office/powerpoint/2010/main" val="2135881643"/>
      </p:ext>
    </p:extLst>
  </p:cSld>
  <p:clrMapOvr>
    <a:masterClrMapping/>
  </p:clrMapOvr>
  <p:transition spd="med" advClick="0" advTm="2000">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Data Driven">
    <p:spTree>
      <p:nvGrpSpPr>
        <p:cNvPr id="1" name=""/>
        <p:cNvGrpSpPr/>
        <p:nvPr/>
      </p:nvGrpSpPr>
      <p:grpSpPr>
        <a:xfrm>
          <a:off x="0" y="0"/>
          <a:ext cx="0" cy="0"/>
          <a:chOff x="0" y="0"/>
          <a:chExt cx="0" cy="0"/>
        </a:xfrm>
      </p:grpSpPr>
      <p:sp>
        <p:nvSpPr>
          <p:cNvPr id="7" name="Picture Placeholder 5"/>
          <p:cNvSpPr>
            <a:spLocks noGrp="1"/>
          </p:cNvSpPr>
          <p:nvPr>
            <p:ph type="pic" sz="quarter" idx="10"/>
          </p:nvPr>
        </p:nvSpPr>
        <p:spPr>
          <a:xfrm>
            <a:off x="-1190" y="2214687"/>
            <a:ext cx="9144000" cy="2006754"/>
          </a:xfrm>
        </p:spPr>
        <p:txBody>
          <a:bodyPr/>
          <a:lstStyle/>
          <a:p>
            <a:r>
              <a:rPr lang="en-US" smtClean="0"/>
              <a:t>Click icon to add picture</a:t>
            </a:r>
            <a:endParaRPr lang="en-US"/>
          </a:p>
        </p:txBody>
      </p:sp>
    </p:spTree>
    <p:extLst>
      <p:ext uri="{BB962C8B-B14F-4D97-AF65-F5344CB8AC3E}">
        <p14:creationId xmlns:p14="http://schemas.microsoft.com/office/powerpoint/2010/main" val="8553925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E06126-75BE-4074-BA26-45D1955C115D}"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12870292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29"/>
            <a:ext cx="8226720" cy="219335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fld id="{180D467A-9CD7-49DB-8346-91527FC6C4DD}" type="datetime1">
              <a:rPr lang="en-US" smtClean="0"/>
              <a:t>4/10/2018</a:t>
            </a:fld>
            <a:endParaRPr lang="en-US"/>
          </a:p>
        </p:txBody>
      </p:sp>
      <p:sp>
        <p:nvSpPr>
          <p:cNvPr id="6" name="Rectangle 4"/>
          <p:cNvSpPr>
            <a:spLocks noGrp="1" noChangeArrowheads="1"/>
          </p:cNvSpPr>
          <p:nvPr>
            <p:ph type="ftr" idx="11"/>
          </p:nvPr>
        </p:nvSpPr>
        <p:spPr>
          <a:ln/>
        </p:spPr>
        <p:txBody>
          <a:bodyPr/>
          <a:lstStyle>
            <a:lvl1pPr>
              <a:defRPr/>
            </a:lvl1pPr>
          </a:lstStyle>
          <a:p>
            <a:endParaRPr lang="en-US"/>
          </a:p>
        </p:txBody>
      </p:sp>
      <p:sp>
        <p:nvSpPr>
          <p:cNvPr id="7" name="Rectangle 5"/>
          <p:cNvSpPr>
            <a:spLocks noGrp="1" noChangeArrowheads="1"/>
          </p:cNvSpPr>
          <p:nvPr>
            <p:ph type="sldNum" idx="12"/>
          </p:nvPr>
        </p:nvSpPr>
        <p:spPr>
          <a:ln/>
        </p:spPr>
        <p:txBody>
          <a:bodyPr/>
          <a:lstStyle>
            <a:lvl1pPr>
              <a:defRPr/>
            </a:lvl1pPr>
          </a:lstStyle>
          <a:p>
            <a:fld id="{6B5EDA75-33EF-4F5F-8AEE-B0487D5CD76E}" type="slidenum">
              <a:rPr lang="en-US" smtClean="0"/>
              <a:t>‹#›</a:t>
            </a:fld>
            <a:endParaRPr lang="en-US"/>
          </a:p>
        </p:txBody>
      </p:sp>
    </p:spTree>
    <p:extLst>
      <p:ext uri="{BB962C8B-B14F-4D97-AF65-F5344CB8AC3E}">
        <p14:creationId xmlns:p14="http://schemas.microsoft.com/office/powerpoint/2010/main" val="21813983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50843B-98A5-45B1-973F-91E4724C1AAF}"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26497962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CE38359-A4A0-4746-AE47-04F9931A5474}" type="datetime1">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2352353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563F3C-1707-4936-AFDD-49DF52B57F2C}" type="datetime1">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7769546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73163" y="1981200"/>
            <a:ext cx="3810000" cy="4114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35563" y="1981200"/>
            <a:ext cx="3810000" cy="4114800"/>
          </a:xfrm>
        </p:spPr>
        <p:txBody>
          <a:bodyPr/>
          <a:lstStyle/>
          <a:p>
            <a:pPr lvl="0"/>
            <a:r>
              <a:rPr lang="en-US" noProof="0" smtClean="0"/>
              <a:t>Click icon to add online image</a:t>
            </a:r>
            <a:endParaRPr lang="en-US" noProof="0"/>
          </a:p>
        </p:txBody>
      </p:sp>
      <p:sp>
        <p:nvSpPr>
          <p:cNvPr id="5" name="Rectangle 27"/>
          <p:cNvSpPr>
            <a:spLocks noGrp="1" noChangeArrowheads="1"/>
          </p:cNvSpPr>
          <p:nvPr>
            <p:ph type="dt" sz="half" idx="10"/>
          </p:nvPr>
        </p:nvSpPr>
        <p:spPr>
          <a:ln/>
        </p:spPr>
        <p:txBody>
          <a:bodyPr/>
          <a:lstStyle>
            <a:lvl1pPr>
              <a:defRPr/>
            </a:lvl1pPr>
          </a:lstStyle>
          <a:p>
            <a:fld id="{A6167E29-A0C2-4E0D-8FB8-D0C71E355C68}" type="datetime1">
              <a:rPr lang="en-US" smtClean="0"/>
              <a:t>4/10/2018</a:t>
            </a:fld>
            <a:endParaRPr lang="en-US"/>
          </a:p>
        </p:txBody>
      </p:sp>
      <p:sp>
        <p:nvSpPr>
          <p:cNvPr id="6" name="Rectangle 28"/>
          <p:cNvSpPr>
            <a:spLocks noGrp="1" noChangeArrowheads="1"/>
          </p:cNvSpPr>
          <p:nvPr>
            <p:ph type="ftr" sz="quarter" idx="11"/>
          </p:nvPr>
        </p:nvSpPr>
        <p:spPr>
          <a:ln/>
        </p:spPr>
        <p:txBody>
          <a:bodyPr/>
          <a:lstStyle>
            <a:lvl1pPr>
              <a:defRPr/>
            </a:lvl1pPr>
          </a:lstStyle>
          <a:p>
            <a:endParaRPr lang="en-US"/>
          </a:p>
        </p:txBody>
      </p:sp>
      <p:sp>
        <p:nvSpPr>
          <p:cNvPr id="7" name="Rectangle 29"/>
          <p:cNvSpPr>
            <a:spLocks noGrp="1" noChangeArrowheads="1"/>
          </p:cNvSpPr>
          <p:nvPr>
            <p:ph type="sldNum" sz="quarter" idx="12"/>
          </p:nvPr>
        </p:nvSpPr>
        <p:spPr>
          <a:ln/>
        </p:spPr>
        <p:txBody>
          <a:bodyPr/>
          <a:lstStyle>
            <a:lvl1pPr>
              <a:defRPr/>
            </a:lvl1pPr>
          </a:lstStyle>
          <a:p>
            <a:fld id="{6B5EDA75-33EF-4F5F-8AEE-B0487D5CD76E}" type="slidenum">
              <a:rPr lang="en-US" smtClean="0"/>
              <a:t>‹#›</a:t>
            </a:fld>
            <a:endParaRPr lang="en-US"/>
          </a:p>
        </p:txBody>
      </p:sp>
    </p:spTree>
    <p:extLst>
      <p:ext uri="{BB962C8B-B14F-4D97-AF65-F5344CB8AC3E}">
        <p14:creationId xmlns:p14="http://schemas.microsoft.com/office/powerpoint/2010/main" val="42419003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Big Picture v4">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0" y="0"/>
            <a:ext cx="9144000" cy="6858000"/>
          </a:xfrm>
          <a:effectLst/>
        </p:spPr>
        <p:txBody>
          <a:bodyPr>
            <a:normAutofit/>
          </a:bodyPr>
          <a:lstStyle>
            <a:lvl1pPr marL="0" indent="0">
              <a:buNone/>
              <a:defRPr sz="1800">
                <a:ln>
                  <a:noFill/>
                </a:ln>
                <a:solidFill>
                  <a:schemeClr val="bg1">
                    <a:lumMod val="85000"/>
                  </a:schemeClr>
                </a:solidFill>
                <a:latin typeface="Lato Light" charset="0"/>
                <a:ea typeface="Lato Light" charset="0"/>
                <a:cs typeface="Lato Light" charset="0"/>
              </a:defRPr>
            </a:lvl1pPr>
          </a:lstStyle>
          <a:p>
            <a:r>
              <a:rPr lang="en-US" smtClean="0"/>
              <a:t>Click icon to add picture</a:t>
            </a:r>
            <a:endParaRPr lang="en-US" dirty="0"/>
          </a:p>
        </p:txBody>
      </p:sp>
    </p:spTree>
    <p:extLst>
      <p:ext uri="{BB962C8B-B14F-4D97-AF65-F5344CB8AC3E}">
        <p14:creationId xmlns:p14="http://schemas.microsoft.com/office/powerpoint/2010/main" val="19816907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Big Picture">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0" y="0"/>
            <a:ext cx="9144000" cy="6858000"/>
          </a:xfrm>
          <a:prstGeom prst="rect">
            <a:avLst/>
          </a:prstGeom>
          <a:effectLst/>
        </p:spPr>
        <p:txBody>
          <a:bodyPr>
            <a:normAutofit/>
          </a:bodyPr>
          <a:lstStyle>
            <a:lvl1pPr marL="0" indent="0">
              <a:buNone/>
              <a:defRPr sz="1800">
                <a:ln>
                  <a:noFill/>
                </a:ln>
                <a:solidFill>
                  <a:schemeClr val="bg1">
                    <a:lumMod val="85000"/>
                  </a:schemeClr>
                </a:solidFill>
                <a:latin typeface="Lato Light" charset="0"/>
                <a:ea typeface="Lato Light" charset="0"/>
                <a:cs typeface="Lato Light" charset="0"/>
              </a:defRPr>
            </a:lvl1pPr>
          </a:lstStyle>
          <a:p>
            <a:r>
              <a:rPr lang="en-US" smtClean="0"/>
              <a:t>Click icon to add picture</a:t>
            </a:r>
            <a:endParaRPr lang="en-US" dirty="0"/>
          </a:p>
        </p:txBody>
      </p:sp>
    </p:spTree>
    <p:extLst>
      <p:ext uri="{BB962C8B-B14F-4D97-AF65-F5344CB8AC3E}">
        <p14:creationId xmlns:p14="http://schemas.microsoft.com/office/powerpoint/2010/main" val="123233954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Big Picture v4">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0" y="0"/>
            <a:ext cx="9144000" cy="6858000"/>
          </a:xfrm>
          <a:effectLst/>
        </p:spPr>
        <p:txBody>
          <a:bodyPr>
            <a:normAutofit/>
          </a:bodyPr>
          <a:lstStyle>
            <a:lvl1pPr marL="0" indent="0">
              <a:buNone/>
              <a:defRPr sz="1800">
                <a:ln>
                  <a:noFill/>
                </a:ln>
                <a:solidFill>
                  <a:schemeClr val="bg1">
                    <a:lumMod val="85000"/>
                  </a:schemeClr>
                </a:solidFill>
                <a:latin typeface="Lato Light" charset="0"/>
                <a:ea typeface="Lato Light" charset="0"/>
                <a:cs typeface="Lato Light" charset="0"/>
              </a:defRPr>
            </a:lvl1pPr>
          </a:lstStyle>
          <a:p>
            <a:r>
              <a:rPr lang="en-US" smtClean="0"/>
              <a:t>Click icon to add picture</a:t>
            </a:r>
            <a:endParaRPr lang="en-US" dirty="0"/>
          </a:p>
        </p:txBody>
      </p:sp>
    </p:spTree>
    <p:extLst>
      <p:ext uri="{BB962C8B-B14F-4D97-AF65-F5344CB8AC3E}">
        <p14:creationId xmlns:p14="http://schemas.microsoft.com/office/powerpoint/2010/main" val="18683334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262D15-08B9-48E6-8CB3-20021C0A1A60}"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218130055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43A591-4052-4075-A21C-68B6D8D39B20}"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14276156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C8F8D8A-7E85-4DFD-A2DB-39C1A0B054E9}"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16317600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E89814-0D46-42D0-9B8C-64AC09078326}" type="datetime1">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21225848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023962-5B3A-4341-96EC-3B0671731ED2}" type="datetime1">
              <a:rPr lang="en-US" smtClean="0"/>
              <a:t>4/10/2018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17429891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002324-5046-4487-A8A3-01C2B3C9F707}" type="datetime1">
              <a:rPr lang="en-US" smtClean="0"/>
              <a:t>4/10/2018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2655854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theme" Target="../theme/theme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7.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D0D003-1891-49B9-9E47-942B0B2F99F8}" type="datetime1">
              <a:rPr lang="en-US" smtClean="0"/>
              <a:t>4/10/2018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1419156943"/>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45720" tIns="22860" rIns="45720" bIns="2286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45720" tIns="22860" rIns="45720" bIns="2286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45720" tIns="22860" rIns="45720" bIns="22860" rtlCol="0" anchor="ctr"/>
          <a:lstStyle>
            <a:lvl1pPr algn="l">
              <a:defRPr sz="1200">
                <a:solidFill>
                  <a:schemeClr val="tx1">
                    <a:tint val="75000"/>
                  </a:schemeClr>
                </a:solidFill>
              </a:defRPr>
            </a:lvl1pPr>
          </a:lstStyle>
          <a:p>
            <a:fld id="{92804DF7-5AD9-4E47-BE74-949E346758EB}" type="datetime1">
              <a:rPr lang="en-US" smtClean="0"/>
              <a:t>4/10/2018</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45720" tIns="22860" rIns="45720" bIns="228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45720" tIns="22860" rIns="45720" bIns="22860" rtlCol="0" anchor="ctr"/>
          <a:lstStyle>
            <a:lvl1pPr algn="r">
              <a:defRPr sz="1200">
                <a:solidFill>
                  <a:schemeClr val="tx1">
                    <a:tint val="75000"/>
                  </a:schemeClr>
                </a:solidFill>
              </a:defRPr>
            </a:lvl1pPr>
          </a:lstStyle>
          <a:p>
            <a:fld id="{6B5EDA75-33EF-4F5F-8AEE-B0487D5CD76E}" type="slidenum">
              <a:rPr lang="en-US" smtClean="0"/>
              <a:t>‹#›</a:t>
            </a:fld>
            <a:endParaRPr lang="en-US"/>
          </a:p>
        </p:txBody>
      </p:sp>
      <p:sp>
        <p:nvSpPr>
          <p:cNvPr id="9" name="TextBox 8"/>
          <p:cNvSpPr txBox="1"/>
          <p:nvPr/>
        </p:nvSpPr>
        <p:spPr>
          <a:xfrm>
            <a:off x="8664959" y="303535"/>
            <a:ext cx="310003" cy="238519"/>
          </a:xfrm>
          <a:prstGeom prst="rect">
            <a:avLst/>
          </a:prstGeom>
          <a:noFill/>
        </p:spPr>
        <p:txBody>
          <a:bodyPr wrap="none" lIns="68571" tIns="34286" rIns="68571" bIns="34286" rtlCol="0">
            <a:spAutoFit/>
          </a:bodyPr>
          <a:lstStyle/>
          <a:p>
            <a:pPr algn="ctr"/>
            <a:fld id="{260E2A6B-A809-4840-BF14-8648BC0BDF87}" type="slidenum">
              <a:rPr lang="id-ID" sz="1100" b="1" smtClean="0">
                <a:solidFill>
                  <a:schemeClr val="bg1"/>
                </a:solidFill>
                <a:latin typeface="Lato Regular"/>
                <a:cs typeface="Lato Regular"/>
              </a:rPr>
              <a:pPr algn="ctr"/>
              <a:t>‹#›</a:t>
            </a:fld>
            <a:endParaRPr lang="id-ID" sz="1100" dirty="0">
              <a:solidFill>
                <a:schemeClr val="bg1"/>
              </a:solidFill>
              <a:latin typeface="Lato Regular"/>
              <a:cs typeface="Lato Regular"/>
            </a:endParaRPr>
          </a:p>
        </p:txBody>
      </p:sp>
    </p:spTree>
    <p:extLst>
      <p:ext uri="{BB962C8B-B14F-4D97-AF65-F5344CB8AC3E}">
        <p14:creationId xmlns:p14="http://schemas.microsoft.com/office/powerpoint/2010/main" val="1584146180"/>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5" r:id="rId18"/>
    <p:sldLayoutId id="2147483816" r:id="rId19"/>
    <p:sldLayoutId id="2147483818" r:id="rId20"/>
    <p:sldLayoutId id="2147483819" r:id="rId21"/>
    <p:sldLayoutId id="2147483795" r:id="rId22"/>
    <p:sldLayoutId id="2147483794" r:id="rId2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2644BD-81F3-478A-A6DC-5BE49A378737}" type="datetime1">
              <a:rPr lang="en-US" smtClean="0"/>
              <a:t>4/10/2018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1946210955"/>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303B4A"/>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516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US" altLang="en-US"/>
          </a:p>
        </p:txBody>
      </p:sp>
      <p:sp>
        <p:nvSpPr>
          <p:cNvPr id="1027" name="Text Placeholder 2"/>
          <p:cNvSpPr>
            <a:spLocks noGrp="1"/>
          </p:cNvSpPr>
          <p:nvPr>
            <p:ph type="body" idx="1"/>
          </p:nvPr>
        </p:nvSpPr>
        <p:spPr bwMode="auto">
          <a:xfrm>
            <a:off x="457200" y="1600201"/>
            <a:ext cx="82296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a:p>
        </p:txBody>
      </p:sp>
      <p:sp>
        <p:nvSpPr>
          <p:cNvPr id="4" name="Date Placeholder 3"/>
          <p:cNvSpPr>
            <a:spLocks noGrp="1"/>
          </p:cNvSpPr>
          <p:nvPr>
            <p:ph type="dt" sz="half" idx="2"/>
          </p:nvPr>
        </p:nvSpPr>
        <p:spPr>
          <a:xfrm>
            <a:off x="457200" y="6356351"/>
            <a:ext cx="2133600" cy="366183"/>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810CDFE1-1EE2-41DC-BA53-47AE81EE6FAE}" type="datetime1">
              <a:rPr lang="en-US" smtClean="0"/>
              <a:t>4/10/2018</a:t>
            </a:fld>
            <a:endParaRPr lang="en-US"/>
          </a:p>
        </p:txBody>
      </p:sp>
      <p:sp>
        <p:nvSpPr>
          <p:cNvPr id="5" name="Footer Placeholder 4"/>
          <p:cNvSpPr>
            <a:spLocks noGrp="1"/>
          </p:cNvSpPr>
          <p:nvPr>
            <p:ph type="ftr" sz="quarter" idx="3"/>
          </p:nvPr>
        </p:nvSpPr>
        <p:spPr>
          <a:xfrm>
            <a:off x="3124200" y="6356351"/>
            <a:ext cx="2895600" cy="366183"/>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endParaRPr lang="en-US"/>
          </a:p>
        </p:txBody>
      </p:sp>
      <p:sp>
        <p:nvSpPr>
          <p:cNvPr id="6" name="Slide Number Placeholder 5"/>
          <p:cNvSpPr>
            <a:spLocks noGrp="1"/>
          </p:cNvSpPr>
          <p:nvPr>
            <p:ph type="sldNum" sz="quarter" idx="4"/>
          </p:nvPr>
        </p:nvSpPr>
        <p:spPr>
          <a:xfrm>
            <a:off x="6553200" y="6356351"/>
            <a:ext cx="21336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6B5EDA75-33EF-4F5F-8AEE-B0487D5CD76E}" type="slidenum">
              <a:rPr lang="en-US" smtClean="0"/>
              <a:t>‹#›</a:t>
            </a:fld>
            <a:endParaRPr lang="en-US"/>
          </a:p>
        </p:txBody>
      </p:sp>
    </p:spTree>
    <p:extLst>
      <p:ext uri="{BB962C8B-B14F-4D97-AF65-F5344CB8AC3E}">
        <p14:creationId xmlns:p14="http://schemas.microsoft.com/office/powerpoint/2010/main" val="3148130742"/>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Lst>
  <p:hf hdr="0" ftr="0" dt="0"/>
  <p:txStyles>
    <p:title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970A5F-EA73-45B8-927B-DC7038348502}" type="datetime1">
              <a:rPr lang="en-US" smtClean="0"/>
              <a:t>4/10/2018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26690434"/>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45720" tIns="22860" rIns="45720" bIns="2286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45720" tIns="22860" rIns="45720" bIns="2286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45720" tIns="22860" rIns="45720" bIns="22860" rtlCol="0" anchor="ctr"/>
          <a:lstStyle>
            <a:lvl1pPr algn="l">
              <a:defRPr sz="1200">
                <a:solidFill>
                  <a:schemeClr val="tx1">
                    <a:tint val="75000"/>
                  </a:schemeClr>
                </a:solidFill>
              </a:defRPr>
            </a:lvl1pPr>
          </a:lstStyle>
          <a:p>
            <a:fld id="{71D457E0-3F3A-470D-83A5-CC79B446E55E}" type="datetime1">
              <a:rPr lang="en-US" smtClean="0"/>
              <a:t>4/10/2018</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45720" tIns="22860" rIns="45720" bIns="228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45720" tIns="22860" rIns="45720" bIns="22860" rtlCol="0" anchor="ctr"/>
          <a:lstStyle>
            <a:lvl1pPr algn="r">
              <a:defRPr sz="1200">
                <a:solidFill>
                  <a:schemeClr val="tx1">
                    <a:tint val="75000"/>
                  </a:schemeClr>
                </a:solidFill>
              </a:defRPr>
            </a:lvl1pPr>
          </a:lstStyle>
          <a:p>
            <a:fld id="{6B5EDA75-33EF-4F5F-8AEE-B0487D5CD76E}" type="slidenum">
              <a:rPr lang="en-US" smtClean="0"/>
              <a:t>‹#›</a:t>
            </a:fld>
            <a:endParaRPr lang="en-US"/>
          </a:p>
        </p:txBody>
      </p:sp>
      <p:sp>
        <p:nvSpPr>
          <p:cNvPr id="9" name="TextBox 8"/>
          <p:cNvSpPr txBox="1"/>
          <p:nvPr/>
        </p:nvSpPr>
        <p:spPr>
          <a:xfrm>
            <a:off x="8664959" y="303535"/>
            <a:ext cx="310003" cy="238519"/>
          </a:xfrm>
          <a:prstGeom prst="rect">
            <a:avLst/>
          </a:prstGeom>
          <a:noFill/>
        </p:spPr>
        <p:txBody>
          <a:bodyPr wrap="none" lIns="68571" tIns="34286" rIns="68571" bIns="34286" rtlCol="0">
            <a:spAutoFit/>
          </a:bodyPr>
          <a:lstStyle/>
          <a:p>
            <a:pPr algn="ctr"/>
            <a:fld id="{260E2A6B-A809-4840-BF14-8648BC0BDF87}" type="slidenum">
              <a:rPr lang="id-ID" sz="1100" b="1" smtClean="0">
                <a:solidFill>
                  <a:schemeClr val="bg1"/>
                </a:solidFill>
                <a:latin typeface="Lato Regular"/>
                <a:cs typeface="Lato Regular"/>
              </a:rPr>
              <a:pPr algn="ctr"/>
              <a:t>‹#›</a:t>
            </a:fld>
            <a:endParaRPr lang="id-ID" sz="1100" dirty="0">
              <a:solidFill>
                <a:schemeClr val="bg1"/>
              </a:solidFill>
              <a:latin typeface="Lato Regular"/>
              <a:cs typeface="Lato Regular"/>
            </a:endParaRPr>
          </a:p>
        </p:txBody>
      </p:sp>
    </p:spTree>
    <p:extLst>
      <p:ext uri="{BB962C8B-B14F-4D97-AF65-F5344CB8AC3E}">
        <p14:creationId xmlns:p14="http://schemas.microsoft.com/office/powerpoint/2010/main" val="1109663650"/>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 id="2147483876" r:id="rId18"/>
    <p:sldLayoutId id="2147483877" r:id="rId19"/>
    <p:sldLayoutId id="2147483878" r:id="rId20"/>
    <p:sldLayoutId id="2147483879" r:id="rId21"/>
    <p:sldLayoutId id="2147483880" r:id="rId22"/>
    <p:sldLayoutId id="2147483881" r:id="rId23"/>
    <p:sldLayoutId id="2147483882" r:id="rId2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6D350B-DDFC-4635-A375-3F544DDEEAE5}" type="datetime1">
              <a:rPr lang="en-US" smtClean="0"/>
              <a:t>4/10/2018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1662471731"/>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303B4A"/>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516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US" altLang="en-US"/>
          </a:p>
        </p:txBody>
      </p:sp>
      <p:sp>
        <p:nvSpPr>
          <p:cNvPr id="1027" name="Text Placeholder 2"/>
          <p:cNvSpPr>
            <a:spLocks noGrp="1"/>
          </p:cNvSpPr>
          <p:nvPr>
            <p:ph type="body" idx="1"/>
          </p:nvPr>
        </p:nvSpPr>
        <p:spPr bwMode="auto">
          <a:xfrm>
            <a:off x="457200" y="1600201"/>
            <a:ext cx="82296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a:p>
        </p:txBody>
      </p:sp>
      <p:sp>
        <p:nvSpPr>
          <p:cNvPr id="4" name="Date Placeholder 3"/>
          <p:cNvSpPr>
            <a:spLocks noGrp="1"/>
          </p:cNvSpPr>
          <p:nvPr>
            <p:ph type="dt" sz="half" idx="2"/>
          </p:nvPr>
        </p:nvSpPr>
        <p:spPr>
          <a:xfrm>
            <a:off x="457200" y="6356351"/>
            <a:ext cx="2133600" cy="366183"/>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5D4A2322-7284-4F45-8F14-B1F60C14975D}" type="datetime1">
              <a:rPr lang="en-US" smtClean="0"/>
              <a:t>4/10/2018</a:t>
            </a:fld>
            <a:endParaRPr lang="en-US"/>
          </a:p>
        </p:txBody>
      </p:sp>
      <p:sp>
        <p:nvSpPr>
          <p:cNvPr id="5" name="Footer Placeholder 4"/>
          <p:cNvSpPr>
            <a:spLocks noGrp="1"/>
          </p:cNvSpPr>
          <p:nvPr>
            <p:ph type="ftr" sz="quarter" idx="3"/>
          </p:nvPr>
        </p:nvSpPr>
        <p:spPr>
          <a:xfrm>
            <a:off x="3124200" y="6356351"/>
            <a:ext cx="2895600" cy="366183"/>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endParaRPr lang="en-US"/>
          </a:p>
        </p:txBody>
      </p:sp>
      <p:sp>
        <p:nvSpPr>
          <p:cNvPr id="6" name="Slide Number Placeholder 5"/>
          <p:cNvSpPr>
            <a:spLocks noGrp="1"/>
          </p:cNvSpPr>
          <p:nvPr>
            <p:ph type="sldNum" sz="quarter" idx="4"/>
          </p:nvPr>
        </p:nvSpPr>
        <p:spPr>
          <a:xfrm>
            <a:off x="6553200" y="6356351"/>
            <a:ext cx="21336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6B5EDA75-33EF-4F5F-8AEE-B0487D5CD76E}" type="slidenum">
              <a:rPr lang="en-US" smtClean="0"/>
              <a:t>‹#›</a:t>
            </a:fld>
            <a:endParaRPr lang="en-US"/>
          </a:p>
        </p:txBody>
      </p:sp>
    </p:spTree>
    <p:extLst>
      <p:ext uri="{BB962C8B-B14F-4D97-AF65-F5344CB8AC3E}">
        <p14:creationId xmlns:p14="http://schemas.microsoft.com/office/powerpoint/2010/main" val="3900175768"/>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Lst>
  <p:hf hdr="0" ftr="0" dt="0"/>
  <p:txStyles>
    <p:title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notesSlide" Target="../notesSlides/notesSlide18.xml"/><Relationship Id="rId1" Type="http://schemas.openxmlformats.org/officeDocument/2006/relationships/slideLayout" Target="../slideLayouts/slideLayout52.xml"/><Relationship Id="rId4" Type="http://schemas.openxmlformats.org/officeDocument/2006/relationships/image" Target="../media/image11.tm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0.xml"/><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1.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685800"/>
            <a:ext cx="11887200" cy="7924800"/>
          </a:xfrm>
          <a:prstGeom prst="rect">
            <a:avLst/>
          </a:prstGeom>
        </p:spPr>
      </p:pic>
      <p:sp>
        <p:nvSpPr>
          <p:cNvPr id="7" name="Title 6"/>
          <p:cNvSpPr>
            <a:spLocks noGrp="1"/>
          </p:cNvSpPr>
          <p:nvPr>
            <p:ph type="ctrTitle"/>
          </p:nvPr>
        </p:nvSpPr>
        <p:spPr>
          <a:xfrm>
            <a:off x="457200" y="4747492"/>
            <a:ext cx="8305800" cy="1470025"/>
          </a:xfrm>
        </p:spPr>
        <p:txBody>
          <a:bodyPr>
            <a:normAutofit fontScale="90000"/>
          </a:bodyPr>
          <a:lstStyle/>
          <a:p>
            <a:pPr algn="ctr"/>
            <a:r>
              <a:rPr lang="en-US" sz="7200" b="1" dirty="0" smtClean="0">
                <a:solidFill>
                  <a:schemeClr val="bg2"/>
                </a:solidFill>
                <a:latin typeface="Lato Bold"/>
              </a:rPr>
              <a:t>Population Health Assessment Engine</a:t>
            </a:r>
            <a:endParaRPr lang="en-US" sz="7200" b="1" dirty="0">
              <a:solidFill>
                <a:schemeClr val="bg2"/>
              </a:solidFill>
              <a:latin typeface="Lato Bold"/>
            </a:endParaRPr>
          </a:p>
        </p:txBody>
      </p:sp>
      <p:sp>
        <p:nvSpPr>
          <p:cNvPr id="2" name="Slide Number Placeholder 1"/>
          <p:cNvSpPr>
            <a:spLocks noGrp="1"/>
          </p:cNvSpPr>
          <p:nvPr>
            <p:ph type="sldNum" sz="quarter" idx="12"/>
          </p:nvPr>
        </p:nvSpPr>
        <p:spPr/>
        <p:txBody>
          <a:bodyPr/>
          <a:lstStyle/>
          <a:p>
            <a:fld id="{94681301-5DFE-4D5C-BCB9-364D2F8A62D3}" type="slidenum">
              <a:rPr lang="en-US" smtClean="0"/>
              <a:t>1</a:t>
            </a:fld>
            <a:endParaRPr lang="en-US"/>
          </a:p>
        </p:txBody>
      </p:sp>
    </p:spTree>
    <p:extLst>
      <p:ext uri="{BB962C8B-B14F-4D97-AF65-F5344CB8AC3E}">
        <p14:creationId xmlns:p14="http://schemas.microsoft.com/office/powerpoint/2010/main" val="12501470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schemeClr val="accent1"/>
                </a:solidFill>
              </a:rPr>
              <a:t>Nuts and Bolts 04: How to use My Community</a:t>
            </a:r>
            <a:br>
              <a:rPr lang="en-US" sz="2800" dirty="0" smtClean="0">
                <a:solidFill>
                  <a:schemeClr val="accent1"/>
                </a:solidFill>
              </a:rPr>
            </a:br>
            <a:r>
              <a:rPr lang="en-US" sz="2800" dirty="0" smtClean="0">
                <a:solidFill>
                  <a:schemeClr val="accent3"/>
                </a:solidFill>
              </a:rPr>
              <a:t>Outline</a:t>
            </a:r>
            <a:r>
              <a:rPr lang="en-US" dirty="0" smtClean="0">
                <a:solidFill>
                  <a:schemeClr val="accent1"/>
                </a:solidFill>
              </a:rPr>
              <a:t>	</a:t>
            </a:r>
            <a:endParaRPr lang="en-US" dirty="0">
              <a:solidFill>
                <a:schemeClr val="accent1"/>
              </a:solidFill>
            </a:endParaRPr>
          </a:p>
        </p:txBody>
      </p:sp>
      <p:sp>
        <p:nvSpPr>
          <p:cNvPr id="4" name="Content Placeholder 7"/>
          <p:cNvSpPr txBox="1">
            <a:spLocks/>
          </p:cNvSpPr>
          <p:nvPr/>
        </p:nvSpPr>
        <p:spPr>
          <a:xfrm>
            <a:off x="457200" y="1828800"/>
            <a:ext cx="8229600" cy="4525963"/>
          </a:xfrm>
          <a:prstGeom prst="rect">
            <a:avLst/>
          </a:prstGeom>
        </p:spPr>
        <p:txBody>
          <a:bodyPr vert="horz" lIns="45720" tIns="22860" rIns="45720" bIns="2286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endParaRPr lang="en-US" dirty="0">
              <a:solidFill>
                <a:schemeClr val="tx1">
                  <a:lumMod val="50000"/>
                </a:schemeClr>
              </a:solidFill>
            </a:endParaRPr>
          </a:p>
        </p:txBody>
      </p:sp>
      <p:sp>
        <p:nvSpPr>
          <p:cNvPr id="5" name="Content Placeholder 7"/>
          <p:cNvSpPr txBox="1">
            <a:spLocks/>
          </p:cNvSpPr>
          <p:nvPr/>
        </p:nvSpPr>
        <p:spPr>
          <a:xfrm>
            <a:off x="609600" y="1981200"/>
            <a:ext cx="8229600" cy="4525963"/>
          </a:xfrm>
          <a:prstGeom prst="rect">
            <a:avLst/>
          </a:prstGeom>
        </p:spPr>
        <p:txBody>
          <a:bodyPr vert="horz" lIns="45720" tIns="22860" rIns="45720" bIns="2286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571500" indent="-571500" algn="l">
              <a:buAutoNum type="romanUcPeriod"/>
            </a:pPr>
            <a:r>
              <a:rPr lang="en-US" dirty="0" smtClean="0">
                <a:solidFill>
                  <a:schemeClr val="tx1">
                    <a:lumMod val="50000"/>
                  </a:schemeClr>
                </a:solidFill>
              </a:rPr>
              <a:t>What is a service area?</a:t>
            </a:r>
          </a:p>
          <a:p>
            <a:pPr marL="571500" indent="-571500" algn="l">
              <a:buAutoNum type="romanUcPeriod"/>
            </a:pPr>
            <a:r>
              <a:rPr lang="en-US" dirty="0" smtClean="0">
                <a:solidFill>
                  <a:schemeClr val="tx1">
                    <a:lumMod val="50000"/>
                  </a:schemeClr>
                </a:solidFill>
              </a:rPr>
              <a:t>Creating your service area map</a:t>
            </a:r>
          </a:p>
          <a:p>
            <a:pPr algn="l"/>
            <a:endParaRPr lang="en-US" dirty="0">
              <a:solidFill>
                <a:schemeClr val="tx1">
                  <a:lumMod val="50000"/>
                </a:schemeClr>
              </a:solidFill>
            </a:endParaRPr>
          </a:p>
          <a:p>
            <a:pPr marL="457200" indent="-457200" algn="l">
              <a:buFont typeface="Arial" panose="020B0604020202020204" pitchFamily="34" charset="0"/>
              <a:buChar char="•"/>
            </a:pPr>
            <a:endParaRPr lang="en-US" dirty="0">
              <a:solidFill>
                <a:schemeClr val="tx1">
                  <a:lumMod val="50000"/>
                </a:schemeClr>
              </a:solidFill>
            </a:endParaRPr>
          </a:p>
        </p:txBody>
      </p:sp>
      <p:sp>
        <p:nvSpPr>
          <p:cNvPr id="3" name="Slide Number Placeholder 2"/>
          <p:cNvSpPr>
            <a:spLocks noGrp="1"/>
          </p:cNvSpPr>
          <p:nvPr>
            <p:ph type="sldNum" sz="quarter" idx="12"/>
          </p:nvPr>
        </p:nvSpPr>
        <p:spPr/>
        <p:txBody>
          <a:bodyPr/>
          <a:lstStyle/>
          <a:p>
            <a:fld id="{94681301-5DFE-4D5C-BCB9-364D2F8A62D3}" type="slidenum">
              <a:rPr lang="en-US" smtClean="0"/>
              <a:t>10</a:t>
            </a:fld>
            <a:endParaRPr lang="en-US"/>
          </a:p>
        </p:txBody>
      </p:sp>
    </p:spTree>
    <p:extLst>
      <p:ext uri="{BB962C8B-B14F-4D97-AF65-F5344CB8AC3E}">
        <p14:creationId xmlns:p14="http://schemas.microsoft.com/office/powerpoint/2010/main" val="6484058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156381" y="324138"/>
            <a:ext cx="7886700" cy="8471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1"/>
                </a:solidFill>
              </a:rPr>
              <a:t>My Community</a:t>
            </a:r>
            <a:endParaRPr lang="en-US" dirty="0">
              <a:solidFill>
                <a:schemeClr val="accent1"/>
              </a:solidFill>
            </a:endParaRPr>
          </a:p>
        </p:txBody>
      </p:sp>
      <p:sp>
        <p:nvSpPr>
          <p:cNvPr id="7" name="Content Placeholder 2"/>
          <p:cNvSpPr txBox="1">
            <a:spLocks/>
          </p:cNvSpPr>
          <p:nvPr/>
        </p:nvSpPr>
        <p:spPr>
          <a:xfrm>
            <a:off x="609600" y="5105400"/>
            <a:ext cx="8382000" cy="1600200"/>
          </a:xfrm>
          <a:prstGeom prst="rect">
            <a:avLst/>
          </a:prstGeom>
        </p:spPr>
        <p:txBody>
          <a:bodyPr vert="horz" lIns="45720" tIns="22860" rIns="45720" bIns="2286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dirty="0" smtClean="0"/>
              <a:t>What you can do using My Community: </a:t>
            </a:r>
          </a:p>
          <a:p>
            <a:r>
              <a:rPr lang="en-US" altLang="en-US" dirty="0" smtClean="0"/>
              <a:t>View community characteristics</a:t>
            </a:r>
          </a:p>
          <a:p>
            <a:r>
              <a:rPr lang="en-US" altLang="en-US" dirty="0" smtClean="0"/>
              <a:t>View your clinic’s service area</a:t>
            </a:r>
          </a:p>
          <a:p>
            <a:r>
              <a:rPr lang="en-US" altLang="en-US" dirty="0" smtClean="0"/>
              <a:t>View how your clinic’s service area relates to community characteristics</a:t>
            </a:r>
          </a:p>
          <a:p>
            <a:r>
              <a:rPr lang="en-US" altLang="en-US" dirty="0" smtClean="0"/>
              <a:t>Download community characteristics</a:t>
            </a:r>
          </a:p>
        </p:txBody>
      </p:sp>
      <p:sp>
        <p:nvSpPr>
          <p:cNvPr id="2" name="Slide Number Placeholder 1"/>
          <p:cNvSpPr>
            <a:spLocks noGrp="1"/>
          </p:cNvSpPr>
          <p:nvPr>
            <p:ph type="sldNum" sz="quarter" idx="12"/>
          </p:nvPr>
        </p:nvSpPr>
        <p:spPr/>
        <p:txBody>
          <a:bodyPr/>
          <a:lstStyle/>
          <a:p>
            <a:fld id="{94681301-5DFE-4D5C-BCB9-364D2F8A62D3}" type="slidenum">
              <a:rPr lang="en-US" smtClean="0"/>
              <a:t>11</a:t>
            </a:fld>
            <a:endParaRPr lang="en-US"/>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7854"/>
            <a:ext cx="9144000" cy="3832781"/>
          </a:xfrm>
          <a:prstGeom prst="rect">
            <a:avLst/>
          </a:prstGeom>
        </p:spPr>
      </p:pic>
    </p:spTree>
    <p:extLst>
      <p:ext uri="{BB962C8B-B14F-4D97-AF65-F5344CB8AC3E}">
        <p14:creationId xmlns:p14="http://schemas.microsoft.com/office/powerpoint/2010/main" val="29329609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4799"/>
            <a:ext cx="9144000" cy="3428401"/>
          </a:xfrm>
          <a:prstGeom prst="rect">
            <a:avLst/>
          </a:prstGeom>
        </p:spPr>
      </p:pic>
      <p:sp>
        <p:nvSpPr>
          <p:cNvPr id="2" name="Title 1"/>
          <p:cNvSpPr>
            <a:spLocks noGrp="1"/>
          </p:cNvSpPr>
          <p:nvPr>
            <p:ph type="title"/>
          </p:nvPr>
        </p:nvSpPr>
        <p:spPr/>
        <p:txBody>
          <a:bodyPr/>
          <a:lstStyle/>
          <a:p>
            <a:r>
              <a:rPr lang="en-US" dirty="0" smtClean="0">
                <a:solidFill>
                  <a:schemeClr val="accent1"/>
                </a:solidFill>
              </a:rPr>
              <a:t>Community </a:t>
            </a:r>
            <a:r>
              <a:rPr lang="en-US" dirty="0" err="1" smtClean="0">
                <a:solidFill>
                  <a:schemeClr val="accent1"/>
                </a:solidFill>
              </a:rPr>
              <a:t>HotSpots</a:t>
            </a:r>
            <a:endParaRPr lang="en-US" dirty="0">
              <a:solidFill>
                <a:schemeClr val="accent1"/>
              </a:solidFill>
            </a:endParaRPr>
          </a:p>
        </p:txBody>
      </p:sp>
      <p:sp>
        <p:nvSpPr>
          <p:cNvPr id="4" name="Content Placeholder 7"/>
          <p:cNvSpPr txBox="1">
            <a:spLocks/>
          </p:cNvSpPr>
          <p:nvPr/>
        </p:nvSpPr>
        <p:spPr>
          <a:xfrm>
            <a:off x="457200" y="1828800"/>
            <a:ext cx="8229600" cy="4525963"/>
          </a:xfrm>
          <a:prstGeom prst="rect">
            <a:avLst/>
          </a:prstGeom>
        </p:spPr>
        <p:txBody>
          <a:bodyPr vert="horz" lIns="45720" tIns="22860" rIns="45720" bIns="2286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endParaRPr lang="en-US" dirty="0">
              <a:solidFill>
                <a:schemeClr val="tx1">
                  <a:lumMod val="50000"/>
                </a:schemeClr>
              </a:solidFill>
            </a:endParaRPr>
          </a:p>
        </p:txBody>
      </p:sp>
      <p:sp>
        <p:nvSpPr>
          <p:cNvPr id="5" name="Content Placeholder 7"/>
          <p:cNvSpPr txBox="1">
            <a:spLocks/>
          </p:cNvSpPr>
          <p:nvPr/>
        </p:nvSpPr>
        <p:spPr>
          <a:xfrm>
            <a:off x="609600" y="1981200"/>
            <a:ext cx="8229600" cy="4525963"/>
          </a:xfrm>
          <a:prstGeom prst="rect">
            <a:avLst/>
          </a:prstGeom>
        </p:spPr>
        <p:txBody>
          <a:bodyPr vert="horz" lIns="45720" tIns="22860" rIns="45720" bIns="2286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endParaRPr lang="en-US" dirty="0">
              <a:solidFill>
                <a:schemeClr val="tx1">
                  <a:lumMod val="50000"/>
                </a:schemeClr>
              </a:solidFill>
            </a:endParaRPr>
          </a:p>
          <a:p>
            <a:pPr marL="457200" indent="-457200" algn="l">
              <a:buFont typeface="Arial" panose="020B0604020202020204" pitchFamily="34" charset="0"/>
              <a:buChar char="•"/>
            </a:pPr>
            <a:endParaRPr lang="en-US" dirty="0">
              <a:solidFill>
                <a:schemeClr val="tx1">
                  <a:lumMod val="50000"/>
                </a:schemeClr>
              </a:solidFill>
            </a:endParaRPr>
          </a:p>
        </p:txBody>
      </p:sp>
      <p:sp>
        <p:nvSpPr>
          <p:cNvPr id="6" name="Slide Number Placeholder 5"/>
          <p:cNvSpPr>
            <a:spLocks noGrp="1"/>
          </p:cNvSpPr>
          <p:nvPr>
            <p:ph type="sldNum" sz="quarter" idx="12"/>
          </p:nvPr>
        </p:nvSpPr>
        <p:spPr/>
        <p:txBody>
          <a:bodyPr/>
          <a:lstStyle/>
          <a:p>
            <a:fld id="{94681301-5DFE-4D5C-BCB9-364D2F8A62D3}" type="slidenum">
              <a:rPr lang="en-US" smtClean="0"/>
              <a:t>12</a:t>
            </a:fld>
            <a:endParaRPr lang="en-US"/>
          </a:p>
        </p:txBody>
      </p:sp>
      <p:cxnSp>
        <p:nvCxnSpPr>
          <p:cNvPr id="18" name="Straight Arrow Connector 17"/>
          <p:cNvCxnSpPr/>
          <p:nvPr/>
        </p:nvCxnSpPr>
        <p:spPr>
          <a:xfrm flipH="1">
            <a:off x="838200" y="2209800"/>
            <a:ext cx="1219200" cy="0"/>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459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4191000"/>
            <a:ext cx="6934200" cy="1077218"/>
          </a:xfrm>
          <a:prstGeom prst="rect">
            <a:avLst/>
          </a:prstGeom>
        </p:spPr>
        <p:txBody>
          <a:bodyPr wrap="square">
            <a:spAutoFit/>
          </a:bodyPr>
          <a:lstStyle/>
          <a:p>
            <a:pPr algn="ctr"/>
            <a:r>
              <a:rPr lang="en-US" sz="3200" dirty="0" smtClean="0">
                <a:solidFill>
                  <a:schemeClr val="bg2"/>
                </a:solidFill>
              </a:rPr>
              <a:t>A service area is the community or communities served by the practice</a:t>
            </a:r>
            <a:endParaRPr lang="en-US" sz="3200" dirty="0">
              <a:solidFill>
                <a:schemeClr val="bg2"/>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914400"/>
            <a:ext cx="8101252" cy="2894880"/>
          </a:xfrm>
          <a:prstGeom prst="rect">
            <a:avLst/>
          </a:prstGeom>
        </p:spPr>
      </p:pic>
      <p:sp>
        <p:nvSpPr>
          <p:cNvPr id="7" name="Slide Number Placeholder 6"/>
          <p:cNvSpPr>
            <a:spLocks noGrp="1"/>
          </p:cNvSpPr>
          <p:nvPr>
            <p:ph type="sldNum" sz="quarter" idx="12"/>
          </p:nvPr>
        </p:nvSpPr>
        <p:spPr/>
        <p:txBody>
          <a:bodyPr/>
          <a:lstStyle/>
          <a:p>
            <a:fld id="{94681301-5DFE-4D5C-BCB9-364D2F8A62D3}" type="slidenum">
              <a:rPr lang="en-US" smtClean="0"/>
              <a:t>13</a:t>
            </a:fld>
            <a:endParaRPr lang="en-US"/>
          </a:p>
        </p:txBody>
      </p:sp>
      <p:sp>
        <p:nvSpPr>
          <p:cNvPr id="5" name="Rectangle 4"/>
          <p:cNvSpPr/>
          <p:nvPr/>
        </p:nvSpPr>
        <p:spPr>
          <a:xfrm>
            <a:off x="1219200" y="5867400"/>
            <a:ext cx="6934200" cy="646331"/>
          </a:xfrm>
          <a:prstGeom prst="rect">
            <a:avLst/>
          </a:prstGeom>
        </p:spPr>
        <p:txBody>
          <a:bodyPr wrap="square">
            <a:spAutoFit/>
          </a:bodyPr>
          <a:lstStyle/>
          <a:p>
            <a:pPr algn="ctr"/>
            <a:r>
              <a:rPr lang="en-US" dirty="0" smtClean="0">
                <a:solidFill>
                  <a:schemeClr val="bg2"/>
                </a:solidFill>
              </a:rPr>
              <a:t>Nutting PA. Community-Oriented Primary Care: From Principle to Practice. Albuquerque, NM: University of New Mexico Press, 1990.</a:t>
            </a:r>
            <a:endParaRPr lang="en-US" dirty="0">
              <a:solidFill>
                <a:schemeClr val="bg2"/>
              </a:solidFill>
            </a:endParaRPr>
          </a:p>
        </p:txBody>
      </p:sp>
    </p:spTree>
    <p:extLst>
      <p:ext uri="{BB962C8B-B14F-4D97-AF65-F5344CB8AC3E}">
        <p14:creationId xmlns:p14="http://schemas.microsoft.com/office/powerpoint/2010/main" val="14954016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327600"/>
            <a:ext cx="8022039" cy="1325563"/>
          </a:xfrm>
        </p:spPr>
        <p:txBody>
          <a:bodyPr>
            <a:normAutofit/>
          </a:bodyPr>
          <a:lstStyle/>
          <a:p>
            <a:r>
              <a:rPr lang="en-US" dirty="0" smtClean="0">
                <a:solidFill>
                  <a:schemeClr val="accent1"/>
                </a:solidFill>
              </a:rPr>
              <a:t>Service area</a:t>
            </a:r>
            <a:endParaRPr lang="en-US" dirty="0"/>
          </a:p>
        </p:txBody>
      </p:sp>
      <p:sp>
        <p:nvSpPr>
          <p:cNvPr id="5" name="Content Placeholder 4"/>
          <p:cNvSpPr>
            <a:spLocks noGrp="1"/>
          </p:cNvSpPr>
          <p:nvPr>
            <p:ph idx="1"/>
          </p:nvPr>
        </p:nvSpPr>
        <p:spPr/>
        <p:txBody>
          <a:bodyPr/>
          <a:lstStyle/>
          <a:p>
            <a:r>
              <a:rPr lang="en-US" dirty="0" smtClean="0"/>
              <a:t>Methods for service area definition:</a:t>
            </a:r>
          </a:p>
          <a:p>
            <a:pPr lvl="1"/>
            <a:r>
              <a:rPr lang="en-US" dirty="0"/>
              <a:t>P</a:t>
            </a:r>
            <a:r>
              <a:rPr lang="en-US" dirty="0" smtClean="0"/>
              <a:t>ublic agencies: school districts</a:t>
            </a:r>
          </a:p>
          <a:p>
            <a:pPr lvl="1"/>
            <a:r>
              <a:rPr lang="en-US" dirty="0" smtClean="0"/>
              <a:t>Geographic borders: bodies of water</a:t>
            </a:r>
          </a:p>
          <a:p>
            <a:pPr lvl="1"/>
            <a:r>
              <a:rPr lang="en-US" dirty="0" smtClean="0"/>
              <a:t>Social or economic function: garment district</a:t>
            </a:r>
          </a:p>
          <a:p>
            <a:pPr lvl="1"/>
            <a:r>
              <a:rPr lang="en-US" dirty="0" smtClean="0"/>
              <a:t>Historical neighborhoods: Georgetown</a:t>
            </a:r>
          </a:p>
          <a:p>
            <a:pPr lvl="1"/>
            <a:r>
              <a:rPr lang="en-US" dirty="0" smtClean="0"/>
              <a:t>Geographic retrofitting: the geographies where most of the practice patients live</a:t>
            </a:r>
          </a:p>
          <a:p>
            <a:pPr lvl="1"/>
            <a:endParaRPr lang="en-US" dirty="0" smtClean="0"/>
          </a:p>
          <a:p>
            <a:pPr lvl="1"/>
            <a:endParaRPr lang="en-US" dirty="0"/>
          </a:p>
        </p:txBody>
      </p:sp>
      <p:sp>
        <p:nvSpPr>
          <p:cNvPr id="2" name="Slide Number Placeholder 1"/>
          <p:cNvSpPr>
            <a:spLocks noGrp="1"/>
          </p:cNvSpPr>
          <p:nvPr>
            <p:ph type="sldNum" sz="quarter" idx="12"/>
          </p:nvPr>
        </p:nvSpPr>
        <p:spPr/>
        <p:txBody>
          <a:bodyPr/>
          <a:lstStyle/>
          <a:p>
            <a:fld id="{94681301-5DFE-4D5C-BCB9-364D2F8A62D3}" type="slidenum">
              <a:rPr lang="en-US" smtClean="0"/>
              <a:t>14</a:t>
            </a:fld>
            <a:endParaRPr lang="en-US"/>
          </a:p>
        </p:txBody>
      </p:sp>
      <p:sp>
        <p:nvSpPr>
          <p:cNvPr id="7" name="Rectangle 6"/>
          <p:cNvSpPr/>
          <p:nvPr/>
        </p:nvSpPr>
        <p:spPr>
          <a:xfrm>
            <a:off x="924919" y="5853797"/>
            <a:ext cx="6934200" cy="646331"/>
          </a:xfrm>
          <a:prstGeom prst="rect">
            <a:avLst/>
          </a:prstGeom>
        </p:spPr>
        <p:txBody>
          <a:bodyPr wrap="square">
            <a:spAutoFit/>
          </a:bodyPr>
          <a:lstStyle/>
          <a:p>
            <a:r>
              <a:rPr lang="en-US" dirty="0" smtClean="0">
                <a:solidFill>
                  <a:schemeClr val="accent5"/>
                </a:solidFill>
              </a:rPr>
              <a:t>Nutting PA. Community-Oriented Primary Care: From Principle to Practice. Albuquerque, NM: University of New Mexico Press, 1990.</a:t>
            </a:r>
            <a:endParaRPr lang="en-US" dirty="0">
              <a:solidFill>
                <a:schemeClr val="accent5"/>
              </a:solidFill>
            </a:endParaRPr>
          </a:p>
        </p:txBody>
      </p:sp>
    </p:spTree>
    <p:extLst>
      <p:ext uri="{BB962C8B-B14F-4D97-AF65-F5344CB8AC3E}">
        <p14:creationId xmlns:p14="http://schemas.microsoft.com/office/powerpoint/2010/main" val="2738515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2380" y="109537"/>
            <a:ext cx="8022039" cy="1325563"/>
          </a:xfrm>
        </p:spPr>
        <p:txBody>
          <a:bodyPr>
            <a:normAutofit/>
          </a:bodyPr>
          <a:lstStyle/>
          <a:p>
            <a:r>
              <a:rPr lang="en-US" dirty="0" smtClean="0">
                <a:solidFill>
                  <a:schemeClr val="accent1"/>
                </a:solidFill>
              </a:rPr>
              <a:t>Service area</a:t>
            </a:r>
            <a:br>
              <a:rPr lang="en-US" dirty="0" smtClean="0">
                <a:solidFill>
                  <a:schemeClr val="accent1"/>
                </a:solidFill>
              </a:rPr>
            </a:br>
            <a:r>
              <a:rPr lang="en-US" dirty="0" smtClean="0">
                <a:solidFill>
                  <a:schemeClr val="accent3"/>
                </a:solidFill>
              </a:rPr>
              <a:t>Using geographic boundaries</a:t>
            </a:r>
            <a:endParaRPr lang="en-US" dirty="0">
              <a:solidFill>
                <a:schemeClr val="accent3"/>
              </a:solidFill>
            </a:endParaRPr>
          </a:p>
        </p:txBody>
      </p:sp>
      <p:sp>
        <p:nvSpPr>
          <p:cNvPr id="2" name="Slide Number Placeholder 1"/>
          <p:cNvSpPr>
            <a:spLocks noGrp="1"/>
          </p:cNvSpPr>
          <p:nvPr>
            <p:ph type="sldNum" sz="quarter" idx="12"/>
          </p:nvPr>
        </p:nvSpPr>
        <p:spPr/>
        <p:txBody>
          <a:bodyPr/>
          <a:lstStyle/>
          <a:p>
            <a:fld id="{94681301-5DFE-4D5C-BCB9-364D2F8A62D3}" type="slidenum">
              <a:rPr lang="en-US" smtClean="0"/>
              <a:t>15</a:t>
            </a:fld>
            <a:endParaRPr lang="en-US"/>
          </a:p>
        </p:txBody>
      </p:sp>
      <p:grpSp>
        <p:nvGrpSpPr>
          <p:cNvPr id="6" name="Group 5"/>
          <p:cNvGrpSpPr/>
          <p:nvPr/>
        </p:nvGrpSpPr>
        <p:grpSpPr>
          <a:xfrm>
            <a:off x="87086" y="1752600"/>
            <a:ext cx="9056914" cy="4953000"/>
            <a:chOff x="87086" y="685800"/>
            <a:chExt cx="9056914" cy="4953000"/>
          </a:xfrm>
        </p:grpSpPr>
        <p:pic>
          <p:nvPicPr>
            <p:cNvPr id="7" name="Picture 2"/>
            <p:cNvPicPr>
              <a:picLocks noChangeAspect="1" noChangeArrowheads="1"/>
            </p:cNvPicPr>
            <p:nvPr/>
          </p:nvPicPr>
          <p:blipFill>
            <a:blip r:embed="rId3" cstate="print"/>
            <a:srcRect l="6750" t="28800" r="31500" b="18000"/>
            <a:stretch>
              <a:fillRect/>
            </a:stretch>
          </p:blipFill>
          <p:spPr bwMode="auto">
            <a:xfrm>
              <a:off x="87086" y="685800"/>
              <a:ext cx="9056914" cy="4876800"/>
            </a:xfrm>
            <a:prstGeom prst="rect">
              <a:avLst/>
            </a:prstGeom>
            <a:noFill/>
            <a:ln w="9525">
              <a:noFill/>
              <a:miter lim="800000"/>
              <a:headEnd/>
              <a:tailEnd/>
            </a:ln>
          </p:spPr>
        </p:pic>
        <p:sp>
          <p:nvSpPr>
            <p:cNvPr id="8" name="Oval 7"/>
            <p:cNvSpPr/>
            <p:nvPr/>
          </p:nvSpPr>
          <p:spPr>
            <a:xfrm>
              <a:off x="4343400" y="2286000"/>
              <a:ext cx="1447800" cy="12192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637796" y="876300"/>
              <a:ext cx="724404" cy="4699000"/>
            </a:xfrm>
            <a:custGeom>
              <a:avLst/>
              <a:gdLst>
                <a:gd name="connsiteX0" fmla="*/ 724404 w 724404"/>
                <a:gd name="connsiteY0" fmla="*/ 0 h 4699000"/>
                <a:gd name="connsiteX1" fmla="*/ 622804 w 724404"/>
                <a:gd name="connsiteY1" fmla="*/ 101600 h 4699000"/>
                <a:gd name="connsiteX2" fmla="*/ 597404 w 724404"/>
                <a:gd name="connsiteY2" fmla="*/ 177800 h 4699000"/>
                <a:gd name="connsiteX3" fmla="*/ 597404 w 724404"/>
                <a:gd name="connsiteY3" fmla="*/ 444500 h 4699000"/>
                <a:gd name="connsiteX4" fmla="*/ 584704 w 724404"/>
                <a:gd name="connsiteY4" fmla="*/ 482600 h 4699000"/>
                <a:gd name="connsiteX5" fmla="*/ 533904 w 724404"/>
                <a:gd name="connsiteY5" fmla="*/ 558800 h 4699000"/>
                <a:gd name="connsiteX6" fmla="*/ 483104 w 724404"/>
                <a:gd name="connsiteY6" fmla="*/ 635000 h 4699000"/>
                <a:gd name="connsiteX7" fmla="*/ 457704 w 724404"/>
                <a:gd name="connsiteY7" fmla="*/ 673100 h 4699000"/>
                <a:gd name="connsiteX8" fmla="*/ 432304 w 724404"/>
                <a:gd name="connsiteY8" fmla="*/ 711200 h 4699000"/>
                <a:gd name="connsiteX9" fmla="*/ 394204 w 724404"/>
                <a:gd name="connsiteY9" fmla="*/ 787400 h 4699000"/>
                <a:gd name="connsiteX10" fmla="*/ 381504 w 724404"/>
                <a:gd name="connsiteY10" fmla="*/ 825500 h 4699000"/>
                <a:gd name="connsiteX11" fmla="*/ 356104 w 724404"/>
                <a:gd name="connsiteY11" fmla="*/ 863600 h 4699000"/>
                <a:gd name="connsiteX12" fmla="*/ 318004 w 724404"/>
                <a:gd name="connsiteY12" fmla="*/ 939800 h 4699000"/>
                <a:gd name="connsiteX13" fmla="*/ 305304 w 724404"/>
                <a:gd name="connsiteY13" fmla="*/ 990600 h 4699000"/>
                <a:gd name="connsiteX14" fmla="*/ 330704 w 724404"/>
                <a:gd name="connsiteY14" fmla="*/ 1143000 h 4699000"/>
                <a:gd name="connsiteX15" fmla="*/ 356104 w 724404"/>
                <a:gd name="connsiteY15" fmla="*/ 1219200 h 4699000"/>
                <a:gd name="connsiteX16" fmla="*/ 343404 w 724404"/>
                <a:gd name="connsiteY16" fmla="*/ 1498600 h 4699000"/>
                <a:gd name="connsiteX17" fmla="*/ 330704 w 724404"/>
                <a:gd name="connsiteY17" fmla="*/ 1651000 h 4699000"/>
                <a:gd name="connsiteX18" fmla="*/ 279904 w 724404"/>
                <a:gd name="connsiteY18" fmla="*/ 1727200 h 4699000"/>
                <a:gd name="connsiteX19" fmla="*/ 254504 w 724404"/>
                <a:gd name="connsiteY19" fmla="*/ 1790700 h 4699000"/>
                <a:gd name="connsiteX20" fmla="*/ 216404 w 724404"/>
                <a:gd name="connsiteY20" fmla="*/ 1879600 h 4699000"/>
                <a:gd name="connsiteX21" fmla="*/ 254504 w 724404"/>
                <a:gd name="connsiteY21" fmla="*/ 1993900 h 4699000"/>
                <a:gd name="connsiteX22" fmla="*/ 292604 w 724404"/>
                <a:gd name="connsiteY22" fmla="*/ 2019300 h 4699000"/>
                <a:gd name="connsiteX23" fmla="*/ 305304 w 724404"/>
                <a:gd name="connsiteY23" fmla="*/ 2057400 h 4699000"/>
                <a:gd name="connsiteX24" fmla="*/ 267204 w 724404"/>
                <a:gd name="connsiteY24" fmla="*/ 2260600 h 4699000"/>
                <a:gd name="connsiteX25" fmla="*/ 254504 w 724404"/>
                <a:gd name="connsiteY25" fmla="*/ 2298700 h 4699000"/>
                <a:gd name="connsiteX26" fmla="*/ 241804 w 724404"/>
                <a:gd name="connsiteY26" fmla="*/ 2349500 h 4699000"/>
                <a:gd name="connsiteX27" fmla="*/ 203704 w 724404"/>
                <a:gd name="connsiteY27" fmla="*/ 2616200 h 4699000"/>
                <a:gd name="connsiteX28" fmla="*/ 165604 w 724404"/>
                <a:gd name="connsiteY28" fmla="*/ 2667000 h 4699000"/>
                <a:gd name="connsiteX29" fmla="*/ 127504 w 724404"/>
                <a:gd name="connsiteY29" fmla="*/ 2768600 h 4699000"/>
                <a:gd name="connsiteX30" fmla="*/ 114804 w 724404"/>
                <a:gd name="connsiteY30" fmla="*/ 2806700 h 4699000"/>
                <a:gd name="connsiteX31" fmla="*/ 89404 w 724404"/>
                <a:gd name="connsiteY31" fmla="*/ 2844800 h 4699000"/>
                <a:gd name="connsiteX32" fmla="*/ 64004 w 724404"/>
                <a:gd name="connsiteY32" fmla="*/ 2895600 h 4699000"/>
                <a:gd name="connsiteX33" fmla="*/ 51304 w 724404"/>
                <a:gd name="connsiteY33" fmla="*/ 2959100 h 4699000"/>
                <a:gd name="connsiteX34" fmla="*/ 76704 w 724404"/>
                <a:gd name="connsiteY34" fmla="*/ 3136900 h 4699000"/>
                <a:gd name="connsiteX35" fmla="*/ 102104 w 724404"/>
                <a:gd name="connsiteY35" fmla="*/ 3175000 h 4699000"/>
                <a:gd name="connsiteX36" fmla="*/ 89404 w 724404"/>
                <a:gd name="connsiteY36" fmla="*/ 3289300 h 4699000"/>
                <a:gd name="connsiteX37" fmla="*/ 51304 w 724404"/>
                <a:gd name="connsiteY37" fmla="*/ 3429000 h 4699000"/>
                <a:gd name="connsiteX38" fmla="*/ 38604 w 724404"/>
                <a:gd name="connsiteY38" fmla="*/ 3632200 h 4699000"/>
                <a:gd name="connsiteX39" fmla="*/ 38604 w 724404"/>
                <a:gd name="connsiteY39" fmla="*/ 3771900 h 4699000"/>
                <a:gd name="connsiteX40" fmla="*/ 76704 w 724404"/>
                <a:gd name="connsiteY40" fmla="*/ 3784600 h 4699000"/>
                <a:gd name="connsiteX41" fmla="*/ 127504 w 724404"/>
                <a:gd name="connsiteY41" fmla="*/ 3797300 h 4699000"/>
                <a:gd name="connsiteX42" fmla="*/ 152904 w 724404"/>
                <a:gd name="connsiteY42" fmla="*/ 4089400 h 4699000"/>
                <a:gd name="connsiteX43" fmla="*/ 203704 w 724404"/>
                <a:gd name="connsiteY43" fmla="*/ 4178300 h 4699000"/>
                <a:gd name="connsiteX44" fmla="*/ 229104 w 724404"/>
                <a:gd name="connsiteY44" fmla="*/ 4216400 h 4699000"/>
                <a:gd name="connsiteX45" fmla="*/ 229104 w 724404"/>
                <a:gd name="connsiteY45" fmla="*/ 4381500 h 4699000"/>
                <a:gd name="connsiteX46" fmla="*/ 216404 w 724404"/>
                <a:gd name="connsiteY46" fmla="*/ 4419600 h 4699000"/>
                <a:gd name="connsiteX47" fmla="*/ 165604 w 724404"/>
                <a:gd name="connsiteY47" fmla="*/ 4495800 h 4699000"/>
                <a:gd name="connsiteX48" fmla="*/ 178304 w 724404"/>
                <a:gd name="connsiteY48" fmla="*/ 4635500 h 4699000"/>
                <a:gd name="connsiteX49" fmla="*/ 241804 w 724404"/>
                <a:gd name="connsiteY49" fmla="*/ 469900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24404" h="4699000">
                  <a:moveTo>
                    <a:pt x="724404" y="0"/>
                  </a:moveTo>
                  <a:cubicBezTo>
                    <a:pt x="690537" y="33867"/>
                    <a:pt x="637950" y="56163"/>
                    <a:pt x="622804" y="101600"/>
                  </a:cubicBezTo>
                  <a:lnTo>
                    <a:pt x="597404" y="177800"/>
                  </a:lnTo>
                  <a:cubicBezTo>
                    <a:pt x="618234" y="302779"/>
                    <a:pt x="617582" y="262898"/>
                    <a:pt x="597404" y="444500"/>
                  </a:cubicBezTo>
                  <a:cubicBezTo>
                    <a:pt x="595926" y="457805"/>
                    <a:pt x="591205" y="470898"/>
                    <a:pt x="584704" y="482600"/>
                  </a:cubicBezTo>
                  <a:cubicBezTo>
                    <a:pt x="569879" y="509285"/>
                    <a:pt x="550837" y="533400"/>
                    <a:pt x="533904" y="558800"/>
                  </a:cubicBezTo>
                  <a:lnTo>
                    <a:pt x="483104" y="635000"/>
                  </a:lnTo>
                  <a:lnTo>
                    <a:pt x="457704" y="673100"/>
                  </a:lnTo>
                  <a:cubicBezTo>
                    <a:pt x="449237" y="685800"/>
                    <a:pt x="437131" y="696720"/>
                    <a:pt x="432304" y="711200"/>
                  </a:cubicBezTo>
                  <a:cubicBezTo>
                    <a:pt x="400382" y="806965"/>
                    <a:pt x="443443" y="688923"/>
                    <a:pt x="394204" y="787400"/>
                  </a:cubicBezTo>
                  <a:cubicBezTo>
                    <a:pt x="388217" y="799374"/>
                    <a:pt x="387491" y="813526"/>
                    <a:pt x="381504" y="825500"/>
                  </a:cubicBezTo>
                  <a:cubicBezTo>
                    <a:pt x="374678" y="839152"/>
                    <a:pt x="362930" y="849948"/>
                    <a:pt x="356104" y="863600"/>
                  </a:cubicBezTo>
                  <a:cubicBezTo>
                    <a:pt x="303524" y="968760"/>
                    <a:pt x="390797" y="830611"/>
                    <a:pt x="318004" y="939800"/>
                  </a:cubicBezTo>
                  <a:cubicBezTo>
                    <a:pt x="313771" y="956733"/>
                    <a:pt x="305304" y="973146"/>
                    <a:pt x="305304" y="990600"/>
                  </a:cubicBezTo>
                  <a:cubicBezTo>
                    <a:pt x="305304" y="1032623"/>
                    <a:pt x="317328" y="1098414"/>
                    <a:pt x="330704" y="1143000"/>
                  </a:cubicBezTo>
                  <a:cubicBezTo>
                    <a:pt x="338397" y="1168645"/>
                    <a:pt x="356104" y="1219200"/>
                    <a:pt x="356104" y="1219200"/>
                  </a:cubicBezTo>
                  <a:cubicBezTo>
                    <a:pt x="351871" y="1312333"/>
                    <a:pt x="348879" y="1405531"/>
                    <a:pt x="343404" y="1498600"/>
                  </a:cubicBezTo>
                  <a:cubicBezTo>
                    <a:pt x="340411" y="1549488"/>
                    <a:pt x="344347" y="1601884"/>
                    <a:pt x="330704" y="1651000"/>
                  </a:cubicBezTo>
                  <a:cubicBezTo>
                    <a:pt x="322534" y="1680413"/>
                    <a:pt x="291241" y="1698856"/>
                    <a:pt x="279904" y="1727200"/>
                  </a:cubicBezTo>
                  <a:cubicBezTo>
                    <a:pt x="271437" y="1748367"/>
                    <a:pt x="263763" y="1769868"/>
                    <a:pt x="254504" y="1790700"/>
                  </a:cubicBezTo>
                  <a:cubicBezTo>
                    <a:pt x="212655" y="1884861"/>
                    <a:pt x="242489" y="1801346"/>
                    <a:pt x="216404" y="1879600"/>
                  </a:cubicBezTo>
                  <a:cubicBezTo>
                    <a:pt x="224918" y="1930687"/>
                    <a:pt x="218789" y="1958185"/>
                    <a:pt x="254504" y="1993900"/>
                  </a:cubicBezTo>
                  <a:cubicBezTo>
                    <a:pt x="265297" y="2004693"/>
                    <a:pt x="279904" y="2010833"/>
                    <a:pt x="292604" y="2019300"/>
                  </a:cubicBezTo>
                  <a:cubicBezTo>
                    <a:pt x="296837" y="2032000"/>
                    <a:pt x="305304" y="2044013"/>
                    <a:pt x="305304" y="2057400"/>
                  </a:cubicBezTo>
                  <a:cubicBezTo>
                    <a:pt x="305304" y="2109623"/>
                    <a:pt x="283463" y="2211822"/>
                    <a:pt x="267204" y="2260600"/>
                  </a:cubicBezTo>
                  <a:cubicBezTo>
                    <a:pt x="262971" y="2273300"/>
                    <a:pt x="258182" y="2285828"/>
                    <a:pt x="254504" y="2298700"/>
                  </a:cubicBezTo>
                  <a:cubicBezTo>
                    <a:pt x="249709" y="2315483"/>
                    <a:pt x="246037" y="2332567"/>
                    <a:pt x="241804" y="2349500"/>
                  </a:cubicBezTo>
                  <a:cubicBezTo>
                    <a:pt x="235770" y="2433972"/>
                    <a:pt x="240831" y="2534521"/>
                    <a:pt x="203704" y="2616200"/>
                  </a:cubicBezTo>
                  <a:cubicBezTo>
                    <a:pt x="194945" y="2635469"/>
                    <a:pt x="178304" y="2650067"/>
                    <a:pt x="165604" y="2667000"/>
                  </a:cubicBezTo>
                  <a:cubicBezTo>
                    <a:pt x="142189" y="2760658"/>
                    <a:pt x="167351" y="2675624"/>
                    <a:pt x="127504" y="2768600"/>
                  </a:cubicBezTo>
                  <a:cubicBezTo>
                    <a:pt x="122231" y="2780905"/>
                    <a:pt x="120791" y="2794726"/>
                    <a:pt x="114804" y="2806700"/>
                  </a:cubicBezTo>
                  <a:cubicBezTo>
                    <a:pt x="107978" y="2820352"/>
                    <a:pt x="96977" y="2831548"/>
                    <a:pt x="89404" y="2844800"/>
                  </a:cubicBezTo>
                  <a:cubicBezTo>
                    <a:pt x="80011" y="2861238"/>
                    <a:pt x="72471" y="2878667"/>
                    <a:pt x="64004" y="2895600"/>
                  </a:cubicBezTo>
                  <a:cubicBezTo>
                    <a:pt x="59771" y="2916767"/>
                    <a:pt x="51304" y="2937514"/>
                    <a:pt x="51304" y="2959100"/>
                  </a:cubicBezTo>
                  <a:cubicBezTo>
                    <a:pt x="51304" y="2988302"/>
                    <a:pt x="53201" y="3089893"/>
                    <a:pt x="76704" y="3136900"/>
                  </a:cubicBezTo>
                  <a:cubicBezTo>
                    <a:pt x="83530" y="3150552"/>
                    <a:pt x="93637" y="3162300"/>
                    <a:pt x="102104" y="3175000"/>
                  </a:cubicBezTo>
                  <a:cubicBezTo>
                    <a:pt x="97871" y="3213100"/>
                    <a:pt x="96066" y="3251549"/>
                    <a:pt x="89404" y="3289300"/>
                  </a:cubicBezTo>
                  <a:cubicBezTo>
                    <a:pt x="78661" y="3350174"/>
                    <a:pt x="68177" y="3378380"/>
                    <a:pt x="51304" y="3429000"/>
                  </a:cubicBezTo>
                  <a:cubicBezTo>
                    <a:pt x="47071" y="3496733"/>
                    <a:pt x="45357" y="3564671"/>
                    <a:pt x="38604" y="3632200"/>
                  </a:cubicBezTo>
                  <a:cubicBezTo>
                    <a:pt x="32309" y="3695148"/>
                    <a:pt x="0" y="3694691"/>
                    <a:pt x="38604" y="3771900"/>
                  </a:cubicBezTo>
                  <a:cubicBezTo>
                    <a:pt x="44591" y="3783874"/>
                    <a:pt x="63832" y="3780922"/>
                    <a:pt x="76704" y="3784600"/>
                  </a:cubicBezTo>
                  <a:cubicBezTo>
                    <a:pt x="93487" y="3789395"/>
                    <a:pt x="110571" y="3793067"/>
                    <a:pt x="127504" y="3797300"/>
                  </a:cubicBezTo>
                  <a:cubicBezTo>
                    <a:pt x="162321" y="3936568"/>
                    <a:pt x="127371" y="3783009"/>
                    <a:pt x="152904" y="4089400"/>
                  </a:cubicBezTo>
                  <a:cubicBezTo>
                    <a:pt x="158904" y="4161405"/>
                    <a:pt x="154497" y="4145496"/>
                    <a:pt x="203704" y="4178300"/>
                  </a:cubicBezTo>
                  <a:cubicBezTo>
                    <a:pt x="212171" y="4191000"/>
                    <a:pt x="222278" y="4202748"/>
                    <a:pt x="229104" y="4216400"/>
                  </a:cubicBezTo>
                  <a:cubicBezTo>
                    <a:pt x="256517" y="4271225"/>
                    <a:pt x="239135" y="4316296"/>
                    <a:pt x="229104" y="4381500"/>
                  </a:cubicBezTo>
                  <a:cubicBezTo>
                    <a:pt x="227068" y="4394731"/>
                    <a:pt x="222905" y="4407898"/>
                    <a:pt x="216404" y="4419600"/>
                  </a:cubicBezTo>
                  <a:cubicBezTo>
                    <a:pt x="201579" y="4446285"/>
                    <a:pt x="165604" y="4495800"/>
                    <a:pt x="165604" y="4495800"/>
                  </a:cubicBezTo>
                  <a:cubicBezTo>
                    <a:pt x="169837" y="4542367"/>
                    <a:pt x="165458" y="4590540"/>
                    <a:pt x="178304" y="4635500"/>
                  </a:cubicBezTo>
                  <a:lnTo>
                    <a:pt x="241804" y="4699000"/>
                  </a:lnTo>
                </a:path>
              </a:pathLst>
            </a:cu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2362200" y="825500"/>
              <a:ext cx="4381500" cy="1714500"/>
            </a:xfrm>
            <a:custGeom>
              <a:avLst/>
              <a:gdLst>
                <a:gd name="connsiteX0" fmla="*/ 0 w 4381500"/>
                <a:gd name="connsiteY0" fmla="*/ 0 h 1714500"/>
                <a:gd name="connsiteX1" fmla="*/ 228600 w 4381500"/>
                <a:gd name="connsiteY1" fmla="*/ 25400 h 1714500"/>
                <a:gd name="connsiteX2" fmla="*/ 266700 w 4381500"/>
                <a:gd name="connsiteY2" fmla="*/ 38100 h 1714500"/>
                <a:gd name="connsiteX3" fmla="*/ 317500 w 4381500"/>
                <a:gd name="connsiteY3" fmla="*/ 50800 h 1714500"/>
                <a:gd name="connsiteX4" fmla="*/ 406400 w 4381500"/>
                <a:gd name="connsiteY4" fmla="*/ 76200 h 1714500"/>
                <a:gd name="connsiteX5" fmla="*/ 609600 w 4381500"/>
                <a:gd name="connsiteY5" fmla="*/ 63500 h 1714500"/>
                <a:gd name="connsiteX6" fmla="*/ 673100 w 4381500"/>
                <a:gd name="connsiteY6" fmla="*/ 50800 h 1714500"/>
                <a:gd name="connsiteX7" fmla="*/ 1041400 w 4381500"/>
                <a:gd name="connsiteY7" fmla="*/ 63500 h 1714500"/>
                <a:gd name="connsiteX8" fmla="*/ 1117600 w 4381500"/>
                <a:gd name="connsiteY8" fmla="*/ 88900 h 1714500"/>
                <a:gd name="connsiteX9" fmla="*/ 1155700 w 4381500"/>
                <a:gd name="connsiteY9" fmla="*/ 127000 h 1714500"/>
                <a:gd name="connsiteX10" fmla="*/ 1231900 w 4381500"/>
                <a:gd name="connsiteY10" fmla="*/ 190500 h 1714500"/>
                <a:gd name="connsiteX11" fmla="*/ 1244600 w 4381500"/>
                <a:gd name="connsiteY11" fmla="*/ 266700 h 1714500"/>
                <a:gd name="connsiteX12" fmla="*/ 1270000 w 4381500"/>
                <a:gd name="connsiteY12" fmla="*/ 304800 h 1714500"/>
                <a:gd name="connsiteX13" fmla="*/ 1384300 w 4381500"/>
                <a:gd name="connsiteY13" fmla="*/ 368300 h 1714500"/>
                <a:gd name="connsiteX14" fmla="*/ 1435100 w 4381500"/>
                <a:gd name="connsiteY14" fmla="*/ 419100 h 1714500"/>
                <a:gd name="connsiteX15" fmla="*/ 1549400 w 4381500"/>
                <a:gd name="connsiteY15" fmla="*/ 546100 h 1714500"/>
                <a:gd name="connsiteX16" fmla="*/ 1663700 w 4381500"/>
                <a:gd name="connsiteY16" fmla="*/ 622300 h 1714500"/>
                <a:gd name="connsiteX17" fmla="*/ 1701800 w 4381500"/>
                <a:gd name="connsiteY17" fmla="*/ 647700 h 1714500"/>
                <a:gd name="connsiteX18" fmla="*/ 1739900 w 4381500"/>
                <a:gd name="connsiteY18" fmla="*/ 685800 h 1714500"/>
                <a:gd name="connsiteX19" fmla="*/ 1752600 w 4381500"/>
                <a:gd name="connsiteY19" fmla="*/ 901700 h 1714500"/>
                <a:gd name="connsiteX20" fmla="*/ 1816100 w 4381500"/>
                <a:gd name="connsiteY20" fmla="*/ 914400 h 1714500"/>
                <a:gd name="connsiteX21" fmla="*/ 1854200 w 4381500"/>
                <a:gd name="connsiteY21" fmla="*/ 939800 h 1714500"/>
                <a:gd name="connsiteX22" fmla="*/ 1917700 w 4381500"/>
                <a:gd name="connsiteY22" fmla="*/ 952500 h 1714500"/>
                <a:gd name="connsiteX23" fmla="*/ 2133600 w 4381500"/>
                <a:gd name="connsiteY23" fmla="*/ 965200 h 1714500"/>
                <a:gd name="connsiteX24" fmla="*/ 2184400 w 4381500"/>
                <a:gd name="connsiteY24" fmla="*/ 1003300 h 1714500"/>
                <a:gd name="connsiteX25" fmla="*/ 2209800 w 4381500"/>
                <a:gd name="connsiteY25" fmla="*/ 1092200 h 1714500"/>
                <a:gd name="connsiteX26" fmla="*/ 2247900 w 4381500"/>
                <a:gd name="connsiteY26" fmla="*/ 1117600 h 1714500"/>
                <a:gd name="connsiteX27" fmla="*/ 2298700 w 4381500"/>
                <a:gd name="connsiteY27" fmla="*/ 1155700 h 1714500"/>
                <a:gd name="connsiteX28" fmla="*/ 2387600 w 4381500"/>
                <a:gd name="connsiteY28" fmla="*/ 1181100 h 1714500"/>
                <a:gd name="connsiteX29" fmla="*/ 2489200 w 4381500"/>
                <a:gd name="connsiteY29" fmla="*/ 1181100 h 1714500"/>
                <a:gd name="connsiteX30" fmla="*/ 2908300 w 4381500"/>
                <a:gd name="connsiteY30" fmla="*/ 1168400 h 1714500"/>
                <a:gd name="connsiteX31" fmla="*/ 3073400 w 4381500"/>
                <a:gd name="connsiteY31" fmla="*/ 1206500 h 1714500"/>
                <a:gd name="connsiteX32" fmla="*/ 3149600 w 4381500"/>
                <a:gd name="connsiteY32" fmla="*/ 1270000 h 1714500"/>
                <a:gd name="connsiteX33" fmla="*/ 3238500 w 4381500"/>
                <a:gd name="connsiteY33" fmla="*/ 1320800 h 1714500"/>
                <a:gd name="connsiteX34" fmla="*/ 3276600 w 4381500"/>
                <a:gd name="connsiteY34" fmla="*/ 1333500 h 1714500"/>
                <a:gd name="connsiteX35" fmla="*/ 3352800 w 4381500"/>
                <a:gd name="connsiteY35" fmla="*/ 1447800 h 1714500"/>
                <a:gd name="connsiteX36" fmla="*/ 3390900 w 4381500"/>
                <a:gd name="connsiteY36" fmla="*/ 1485900 h 1714500"/>
                <a:gd name="connsiteX37" fmla="*/ 3467100 w 4381500"/>
                <a:gd name="connsiteY37" fmla="*/ 1524000 h 1714500"/>
                <a:gd name="connsiteX38" fmla="*/ 4064000 w 4381500"/>
                <a:gd name="connsiteY38" fmla="*/ 1549400 h 1714500"/>
                <a:gd name="connsiteX39" fmla="*/ 4102100 w 4381500"/>
                <a:gd name="connsiteY39" fmla="*/ 1562100 h 1714500"/>
                <a:gd name="connsiteX40" fmla="*/ 4152900 w 4381500"/>
                <a:gd name="connsiteY40" fmla="*/ 1574800 h 1714500"/>
                <a:gd name="connsiteX41" fmla="*/ 4191000 w 4381500"/>
                <a:gd name="connsiteY41" fmla="*/ 1600200 h 1714500"/>
                <a:gd name="connsiteX42" fmla="*/ 4254500 w 4381500"/>
                <a:gd name="connsiteY42" fmla="*/ 1625600 h 1714500"/>
                <a:gd name="connsiteX43" fmla="*/ 4330700 w 4381500"/>
                <a:gd name="connsiteY43" fmla="*/ 1663700 h 1714500"/>
                <a:gd name="connsiteX44" fmla="*/ 4381500 w 4381500"/>
                <a:gd name="connsiteY44" fmla="*/ 171450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81500" h="1714500">
                  <a:moveTo>
                    <a:pt x="0" y="0"/>
                  </a:moveTo>
                  <a:cubicBezTo>
                    <a:pt x="76200" y="8467"/>
                    <a:pt x="152702" y="14557"/>
                    <a:pt x="228600" y="25400"/>
                  </a:cubicBezTo>
                  <a:cubicBezTo>
                    <a:pt x="241852" y="27293"/>
                    <a:pt x="253828" y="34422"/>
                    <a:pt x="266700" y="38100"/>
                  </a:cubicBezTo>
                  <a:cubicBezTo>
                    <a:pt x="283483" y="42895"/>
                    <a:pt x="300717" y="46005"/>
                    <a:pt x="317500" y="50800"/>
                  </a:cubicBezTo>
                  <a:cubicBezTo>
                    <a:pt x="445037" y="87239"/>
                    <a:pt x="247591" y="36498"/>
                    <a:pt x="406400" y="76200"/>
                  </a:cubicBezTo>
                  <a:cubicBezTo>
                    <a:pt x="474133" y="71967"/>
                    <a:pt x="542040" y="69934"/>
                    <a:pt x="609600" y="63500"/>
                  </a:cubicBezTo>
                  <a:cubicBezTo>
                    <a:pt x="631089" y="61453"/>
                    <a:pt x="651514" y="50800"/>
                    <a:pt x="673100" y="50800"/>
                  </a:cubicBezTo>
                  <a:cubicBezTo>
                    <a:pt x="795940" y="50800"/>
                    <a:pt x="918633" y="59267"/>
                    <a:pt x="1041400" y="63500"/>
                  </a:cubicBezTo>
                  <a:cubicBezTo>
                    <a:pt x="1066800" y="71967"/>
                    <a:pt x="1098668" y="69968"/>
                    <a:pt x="1117600" y="88900"/>
                  </a:cubicBezTo>
                  <a:cubicBezTo>
                    <a:pt x="1130300" y="101600"/>
                    <a:pt x="1141902" y="115502"/>
                    <a:pt x="1155700" y="127000"/>
                  </a:cubicBezTo>
                  <a:cubicBezTo>
                    <a:pt x="1261788" y="215407"/>
                    <a:pt x="1120590" y="79190"/>
                    <a:pt x="1231900" y="190500"/>
                  </a:cubicBezTo>
                  <a:cubicBezTo>
                    <a:pt x="1236133" y="215900"/>
                    <a:pt x="1236457" y="242271"/>
                    <a:pt x="1244600" y="266700"/>
                  </a:cubicBezTo>
                  <a:cubicBezTo>
                    <a:pt x="1249427" y="281180"/>
                    <a:pt x="1258513" y="294749"/>
                    <a:pt x="1270000" y="304800"/>
                  </a:cubicBezTo>
                  <a:cubicBezTo>
                    <a:pt x="1323747" y="351828"/>
                    <a:pt x="1331971" y="350857"/>
                    <a:pt x="1384300" y="368300"/>
                  </a:cubicBezTo>
                  <a:cubicBezTo>
                    <a:pt x="1401233" y="385233"/>
                    <a:pt x="1419331" y="401078"/>
                    <a:pt x="1435100" y="419100"/>
                  </a:cubicBezTo>
                  <a:cubicBezTo>
                    <a:pt x="1481009" y="471568"/>
                    <a:pt x="1481556" y="500871"/>
                    <a:pt x="1549400" y="546100"/>
                  </a:cubicBezTo>
                  <a:lnTo>
                    <a:pt x="1663700" y="622300"/>
                  </a:lnTo>
                  <a:cubicBezTo>
                    <a:pt x="1676400" y="630767"/>
                    <a:pt x="1691007" y="636907"/>
                    <a:pt x="1701800" y="647700"/>
                  </a:cubicBezTo>
                  <a:lnTo>
                    <a:pt x="1739900" y="685800"/>
                  </a:lnTo>
                  <a:cubicBezTo>
                    <a:pt x="1744133" y="757767"/>
                    <a:pt x="1729803" y="833308"/>
                    <a:pt x="1752600" y="901700"/>
                  </a:cubicBezTo>
                  <a:cubicBezTo>
                    <a:pt x="1759426" y="922178"/>
                    <a:pt x="1795889" y="906821"/>
                    <a:pt x="1816100" y="914400"/>
                  </a:cubicBezTo>
                  <a:cubicBezTo>
                    <a:pt x="1830392" y="919759"/>
                    <a:pt x="1839908" y="934441"/>
                    <a:pt x="1854200" y="939800"/>
                  </a:cubicBezTo>
                  <a:cubicBezTo>
                    <a:pt x="1874411" y="947379"/>
                    <a:pt x="1896203" y="950546"/>
                    <a:pt x="1917700" y="952500"/>
                  </a:cubicBezTo>
                  <a:cubicBezTo>
                    <a:pt x="1989495" y="959027"/>
                    <a:pt x="2061633" y="960967"/>
                    <a:pt x="2133600" y="965200"/>
                  </a:cubicBezTo>
                  <a:cubicBezTo>
                    <a:pt x="2150533" y="977900"/>
                    <a:pt x="2170849" y="987039"/>
                    <a:pt x="2184400" y="1003300"/>
                  </a:cubicBezTo>
                  <a:cubicBezTo>
                    <a:pt x="2195224" y="1016289"/>
                    <a:pt x="2203496" y="1082744"/>
                    <a:pt x="2209800" y="1092200"/>
                  </a:cubicBezTo>
                  <a:cubicBezTo>
                    <a:pt x="2218267" y="1104900"/>
                    <a:pt x="2235480" y="1108728"/>
                    <a:pt x="2247900" y="1117600"/>
                  </a:cubicBezTo>
                  <a:cubicBezTo>
                    <a:pt x="2265124" y="1129903"/>
                    <a:pt x="2280322" y="1145198"/>
                    <a:pt x="2298700" y="1155700"/>
                  </a:cubicBezTo>
                  <a:cubicBezTo>
                    <a:pt x="2312871" y="1163798"/>
                    <a:pt x="2376603" y="1178351"/>
                    <a:pt x="2387600" y="1181100"/>
                  </a:cubicBezTo>
                  <a:cubicBezTo>
                    <a:pt x="2523067" y="1147233"/>
                    <a:pt x="2353733" y="1181100"/>
                    <a:pt x="2489200" y="1181100"/>
                  </a:cubicBezTo>
                  <a:cubicBezTo>
                    <a:pt x="2628964" y="1181100"/>
                    <a:pt x="2768600" y="1172633"/>
                    <a:pt x="2908300" y="1168400"/>
                  </a:cubicBezTo>
                  <a:cubicBezTo>
                    <a:pt x="2949286" y="1174255"/>
                    <a:pt x="3035364" y="1181143"/>
                    <a:pt x="3073400" y="1206500"/>
                  </a:cubicBezTo>
                  <a:cubicBezTo>
                    <a:pt x="3167995" y="1269563"/>
                    <a:pt x="3051814" y="1188512"/>
                    <a:pt x="3149600" y="1270000"/>
                  </a:cubicBezTo>
                  <a:cubicBezTo>
                    <a:pt x="3172108" y="1288757"/>
                    <a:pt x="3212926" y="1309840"/>
                    <a:pt x="3238500" y="1320800"/>
                  </a:cubicBezTo>
                  <a:cubicBezTo>
                    <a:pt x="3250805" y="1326073"/>
                    <a:pt x="3263900" y="1329267"/>
                    <a:pt x="3276600" y="1333500"/>
                  </a:cubicBezTo>
                  <a:cubicBezTo>
                    <a:pt x="3295779" y="1429397"/>
                    <a:pt x="3270983" y="1376210"/>
                    <a:pt x="3352800" y="1447800"/>
                  </a:cubicBezTo>
                  <a:cubicBezTo>
                    <a:pt x="3366317" y="1459627"/>
                    <a:pt x="3377102" y="1474402"/>
                    <a:pt x="3390900" y="1485900"/>
                  </a:cubicBezTo>
                  <a:cubicBezTo>
                    <a:pt x="3408337" y="1500431"/>
                    <a:pt x="3442411" y="1522519"/>
                    <a:pt x="3467100" y="1524000"/>
                  </a:cubicBezTo>
                  <a:cubicBezTo>
                    <a:pt x="3665889" y="1535927"/>
                    <a:pt x="3865033" y="1540933"/>
                    <a:pt x="4064000" y="1549400"/>
                  </a:cubicBezTo>
                  <a:cubicBezTo>
                    <a:pt x="4076700" y="1553633"/>
                    <a:pt x="4089228" y="1558422"/>
                    <a:pt x="4102100" y="1562100"/>
                  </a:cubicBezTo>
                  <a:cubicBezTo>
                    <a:pt x="4118883" y="1566895"/>
                    <a:pt x="4136857" y="1567924"/>
                    <a:pt x="4152900" y="1574800"/>
                  </a:cubicBezTo>
                  <a:cubicBezTo>
                    <a:pt x="4166929" y="1580813"/>
                    <a:pt x="4177348" y="1593374"/>
                    <a:pt x="4191000" y="1600200"/>
                  </a:cubicBezTo>
                  <a:cubicBezTo>
                    <a:pt x="4211390" y="1610395"/>
                    <a:pt x="4234110" y="1615405"/>
                    <a:pt x="4254500" y="1625600"/>
                  </a:cubicBezTo>
                  <a:cubicBezTo>
                    <a:pt x="4352977" y="1674839"/>
                    <a:pt x="4234935" y="1631778"/>
                    <a:pt x="4330700" y="1663700"/>
                  </a:cubicBezTo>
                  <a:lnTo>
                    <a:pt x="4381500" y="1714500"/>
                  </a:lnTo>
                </a:path>
              </a:pathLst>
            </a:cu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5765800" y="2540000"/>
              <a:ext cx="990600" cy="2324100"/>
            </a:xfrm>
            <a:custGeom>
              <a:avLst/>
              <a:gdLst>
                <a:gd name="connsiteX0" fmla="*/ 990600 w 990600"/>
                <a:gd name="connsiteY0" fmla="*/ 0 h 2324100"/>
                <a:gd name="connsiteX1" fmla="*/ 876300 w 990600"/>
                <a:gd name="connsiteY1" fmla="*/ 139700 h 2324100"/>
                <a:gd name="connsiteX2" fmla="*/ 850900 w 990600"/>
                <a:gd name="connsiteY2" fmla="*/ 190500 h 2324100"/>
                <a:gd name="connsiteX3" fmla="*/ 787400 w 990600"/>
                <a:gd name="connsiteY3" fmla="*/ 304800 h 2324100"/>
                <a:gd name="connsiteX4" fmla="*/ 762000 w 990600"/>
                <a:gd name="connsiteY4" fmla="*/ 571500 h 2324100"/>
                <a:gd name="connsiteX5" fmla="*/ 749300 w 990600"/>
                <a:gd name="connsiteY5" fmla="*/ 609600 h 2324100"/>
                <a:gd name="connsiteX6" fmla="*/ 711200 w 990600"/>
                <a:gd name="connsiteY6" fmla="*/ 647700 h 2324100"/>
                <a:gd name="connsiteX7" fmla="*/ 647700 w 990600"/>
                <a:gd name="connsiteY7" fmla="*/ 723900 h 2324100"/>
                <a:gd name="connsiteX8" fmla="*/ 622300 w 990600"/>
                <a:gd name="connsiteY8" fmla="*/ 762000 h 2324100"/>
                <a:gd name="connsiteX9" fmla="*/ 558800 w 990600"/>
                <a:gd name="connsiteY9" fmla="*/ 838200 h 2324100"/>
                <a:gd name="connsiteX10" fmla="*/ 533400 w 990600"/>
                <a:gd name="connsiteY10" fmla="*/ 914400 h 2324100"/>
                <a:gd name="connsiteX11" fmla="*/ 520700 w 990600"/>
                <a:gd name="connsiteY11" fmla="*/ 952500 h 2324100"/>
                <a:gd name="connsiteX12" fmla="*/ 469900 w 990600"/>
                <a:gd name="connsiteY12" fmla="*/ 1092200 h 2324100"/>
                <a:gd name="connsiteX13" fmla="*/ 393700 w 990600"/>
                <a:gd name="connsiteY13" fmla="*/ 1130300 h 2324100"/>
                <a:gd name="connsiteX14" fmla="*/ 342900 w 990600"/>
                <a:gd name="connsiteY14" fmla="*/ 1219200 h 2324100"/>
                <a:gd name="connsiteX15" fmla="*/ 317500 w 990600"/>
                <a:gd name="connsiteY15" fmla="*/ 1257300 h 2324100"/>
                <a:gd name="connsiteX16" fmla="*/ 279400 w 990600"/>
                <a:gd name="connsiteY16" fmla="*/ 1282700 h 2324100"/>
                <a:gd name="connsiteX17" fmla="*/ 254000 w 990600"/>
                <a:gd name="connsiteY17" fmla="*/ 1358900 h 2324100"/>
                <a:gd name="connsiteX18" fmla="*/ 215900 w 990600"/>
                <a:gd name="connsiteY18" fmla="*/ 1397000 h 2324100"/>
                <a:gd name="connsiteX19" fmla="*/ 127000 w 990600"/>
                <a:gd name="connsiteY19" fmla="*/ 1460500 h 2324100"/>
                <a:gd name="connsiteX20" fmla="*/ 101600 w 990600"/>
                <a:gd name="connsiteY20" fmla="*/ 1498600 h 2324100"/>
                <a:gd name="connsiteX21" fmla="*/ 63500 w 990600"/>
                <a:gd name="connsiteY21" fmla="*/ 1536700 h 2324100"/>
                <a:gd name="connsiteX22" fmla="*/ 38100 w 990600"/>
                <a:gd name="connsiteY22" fmla="*/ 1625600 h 2324100"/>
                <a:gd name="connsiteX23" fmla="*/ 50800 w 990600"/>
                <a:gd name="connsiteY23" fmla="*/ 1778000 h 2324100"/>
                <a:gd name="connsiteX24" fmla="*/ 63500 w 990600"/>
                <a:gd name="connsiteY24" fmla="*/ 1828800 h 2324100"/>
                <a:gd name="connsiteX25" fmla="*/ 88900 w 990600"/>
                <a:gd name="connsiteY25" fmla="*/ 1905000 h 2324100"/>
                <a:gd name="connsiteX26" fmla="*/ 50800 w 990600"/>
                <a:gd name="connsiteY26" fmla="*/ 2159000 h 2324100"/>
                <a:gd name="connsiteX27" fmla="*/ 25400 w 990600"/>
                <a:gd name="connsiteY27" fmla="*/ 2222500 h 2324100"/>
                <a:gd name="connsiteX28" fmla="*/ 0 w 990600"/>
                <a:gd name="connsiteY28" fmla="*/ 2324100 h 232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0600" h="2324100">
                  <a:moveTo>
                    <a:pt x="990600" y="0"/>
                  </a:moveTo>
                  <a:cubicBezTo>
                    <a:pt x="934866" y="55734"/>
                    <a:pt x="934284" y="52724"/>
                    <a:pt x="876300" y="139700"/>
                  </a:cubicBezTo>
                  <a:cubicBezTo>
                    <a:pt x="865798" y="155452"/>
                    <a:pt x="860640" y="174266"/>
                    <a:pt x="850900" y="190500"/>
                  </a:cubicBezTo>
                  <a:cubicBezTo>
                    <a:pt x="785396" y="299673"/>
                    <a:pt x="812945" y="228164"/>
                    <a:pt x="787400" y="304800"/>
                  </a:cubicBezTo>
                  <a:cubicBezTo>
                    <a:pt x="780168" y="420513"/>
                    <a:pt x="785842" y="476132"/>
                    <a:pt x="762000" y="571500"/>
                  </a:cubicBezTo>
                  <a:cubicBezTo>
                    <a:pt x="758753" y="584487"/>
                    <a:pt x="756726" y="598461"/>
                    <a:pt x="749300" y="609600"/>
                  </a:cubicBezTo>
                  <a:cubicBezTo>
                    <a:pt x="739337" y="624544"/>
                    <a:pt x="721639" y="633085"/>
                    <a:pt x="711200" y="647700"/>
                  </a:cubicBezTo>
                  <a:cubicBezTo>
                    <a:pt x="652607" y="729730"/>
                    <a:pt x="722810" y="673827"/>
                    <a:pt x="647700" y="723900"/>
                  </a:cubicBezTo>
                  <a:cubicBezTo>
                    <a:pt x="639233" y="736600"/>
                    <a:pt x="632071" y="750274"/>
                    <a:pt x="622300" y="762000"/>
                  </a:cubicBezTo>
                  <a:cubicBezTo>
                    <a:pt x="593816" y="796180"/>
                    <a:pt x="576818" y="797659"/>
                    <a:pt x="558800" y="838200"/>
                  </a:cubicBezTo>
                  <a:cubicBezTo>
                    <a:pt x="547926" y="862666"/>
                    <a:pt x="541867" y="889000"/>
                    <a:pt x="533400" y="914400"/>
                  </a:cubicBezTo>
                  <a:cubicBezTo>
                    <a:pt x="529167" y="927100"/>
                    <a:pt x="523325" y="939373"/>
                    <a:pt x="520700" y="952500"/>
                  </a:cubicBezTo>
                  <a:cubicBezTo>
                    <a:pt x="511380" y="999100"/>
                    <a:pt x="505971" y="1056129"/>
                    <a:pt x="469900" y="1092200"/>
                  </a:cubicBezTo>
                  <a:cubicBezTo>
                    <a:pt x="445281" y="1116819"/>
                    <a:pt x="424688" y="1119971"/>
                    <a:pt x="393700" y="1130300"/>
                  </a:cubicBezTo>
                  <a:cubicBezTo>
                    <a:pt x="376767" y="1159933"/>
                    <a:pt x="360460" y="1189934"/>
                    <a:pt x="342900" y="1219200"/>
                  </a:cubicBezTo>
                  <a:cubicBezTo>
                    <a:pt x="335047" y="1232288"/>
                    <a:pt x="328293" y="1246507"/>
                    <a:pt x="317500" y="1257300"/>
                  </a:cubicBezTo>
                  <a:cubicBezTo>
                    <a:pt x="306707" y="1268093"/>
                    <a:pt x="292100" y="1274233"/>
                    <a:pt x="279400" y="1282700"/>
                  </a:cubicBezTo>
                  <a:cubicBezTo>
                    <a:pt x="270933" y="1308100"/>
                    <a:pt x="272932" y="1339968"/>
                    <a:pt x="254000" y="1358900"/>
                  </a:cubicBezTo>
                  <a:cubicBezTo>
                    <a:pt x="241300" y="1371600"/>
                    <a:pt x="229698" y="1385502"/>
                    <a:pt x="215900" y="1397000"/>
                  </a:cubicBezTo>
                  <a:cubicBezTo>
                    <a:pt x="172633" y="1433056"/>
                    <a:pt x="172753" y="1414747"/>
                    <a:pt x="127000" y="1460500"/>
                  </a:cubicBezTo>
                  <a:cubicBezTo>
                    <a:pt x="116207" y="1471293"/>
                    <a:pt x="111371" y="1486874"/>
                    <a:pt x="101600" y="1498600"/>
                  </a:cubicBezTo>
                  <a:cubicBezTo>
                    <a:pt x="90102" y="1512398"/>
                    <a:pt x="76200" y="1524000"/>
                    <a:pt x="63500" y="1536700"/>
                  </a:cubicBezTo>
                  <a:cubicBezTo>
                    <a:pt x="57511" y="1554667"/>
                    <a:pt x="38100" y="1609653"/>
                    <a:pt x="38100" y="1625600"/>
                  </a:cubicBezTo>
                  <a:cubicBezTo>
                    <a:pt x="38100" y="1676576"/>
                    <a:pt x="44477" y="1727418"/>
                    <a:pt x="50800" y="1778000"/>
                  </a:cubicBezTo>
                  <a:cubicBezTo>
                    <a:pt x="52965" y="1795320"/>
                    <a:pt x="58484" y="1812082"/>
                    <a:pt x="63500" y="1828800"/>
                  </a:cubicBezTo>
                  <a:cubicBezTo>
                    <a:pt x="71193" y="1854445"/>
                    <a:pt x="88900" y="1905000"/>
                    <a:pt x="88900" y="1905000"/>
                  </a:cubicBezTo>
                  <a:cubicBezTo>
                    <a:pt x="84217" y="1942461"/>
                    <a:pt x="74204" y="2088787"/>
                    <a:pt x="50800" y="2159000"/>
                  </a:cubicBezTo>
                  <a:cubicBezTo>
                    <a:pt x="43591" y="2180627"/>
                    <a:pt x="32104" y="2200711"/>
                    <a:pt x="25400" y="2222500"/>
                  </a:cubicBezTo>
                  <a:cubicBezTo>
                    <a:pt x="15134" y="2255865"/>
                    <a:pt x="0" y="2324100"/>
                    <a:pt x="0" y="2324100"/>
                  </a:cubicBezTo>
                </a:path>
              </a:pathLst>
            </a:cu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1828800" y="4419600"/>
              <a:ext cx="4038600" cy="1219200"/>
            </a:xfrm>
            <a:custGeom>
              <a:avLst/>
              <a:gdLst>
                <a:gd name="connsiteX0" fmla="*/ 0 w 4038600"/>
                <a:gd name="connsiteY0" fmla="*/ 1371600 h 1389272"/>
                <a:gd name="connsiteX1" fmla="*/ 38100 w 4038600"/>
                <a:gd name="connsiteY1" fmla="*/ 1384300 h 1389272"/>
                <a:gd name="connsiteX2" fmla="*/ 63500 w 4038600"/>
                <a:gd name="connsiteY2" fmla="*/ 1346200 h 1389272"/>
                <a:gd name="connsiteX3" fmla="*/ 101600 w 4038600"/>
                <a:gd name="connsiteY3" fmla="*/ 1333500 h 1389272"/>
                <a:gd name="connsiteX4" fmla="*/ 457200 w 4038600"/>
                <a:gd name="connsiteY4" fmla="*/ 1346200 h 1389272"/>
                <a:gd name="connsiteX5" fmla="*/ 495300 w 4038600"/>
                <a:gd name="connsiteY5" fmla="*/ 1358900 h 1389272"/>
                <a:gd name="connsiteX6" fmla="*/ 558800 w 4038600"/>
                <a:gd name="connsiteY6" fmla="*/ 1371600 h 1389272"/>
                <a:gd name="connsiteX7" fmla="*/ 977900 w 4038600"/>
                <a:gd name="connsiteY7" fmla="*/ 1358900 h 1389272"/>
                <a:gd name="connsiteX8" fmla="*/ 1054100 w 4038600"/>
                <a:gd name="connsiteY8" fmla="*/ 1346200 h 1389272"/>
                <a:gd name="connsiteX9" fmla="*/ 1447800 w 4038600"/>
                <a:gd name="connsiteY9" fmla="*/ 1333500 h 1389272"/>
                <a:gd name="connsiteX10" fmla="*/ 1524000 w 4038600"/>
                <a:gd name="connsiteY10" fmla="*/ 1282700 h 1389272"/>
                <a:gd name="connsiteX11" fmla="*/ 1587500 w 4038600"/>
                <a:gd name="connsiteY11" fmla="*/ 1168400 h 1389272"/>
                <a:gd name="connsiteX12" fmla="*/ 1638300 w 4038600"/>
                <a:gd name="connsiteY12" fmla="*/ 1092200 h 1389272"/>
                <a:gd name="connsiteX13" fmla="*/ 1663700 w 4038600"/>
                <a:gd name="connsiteY13" fmla="*/ 1054100 h 1389272"/>
                <a:gd name="connsiteX14" fmla="*/ 1676400 w 4038600"/>
                <a:gd name="connsiteY14" fmla="*/ 800100 h 1389272"/>
                <a:gd name="connsiteX15" fmla="*/ 1689100 w 4038600"/>
                <a:gd name="connsiteY15" fmla="*/ 762000 h 1389272"/>
                <a:gd name="connsiteX16" fmla="*/ 1765300 w 4038600"/>
                <a:gd name="connsiteY16" fmla="*/ 635000 h 1389272"/>
                <a:gd name="connsiteX17" fmla="*/ 1816100 w 4038600"/>
                <a:gd name="connsiteY17" fmla="*/ 558800 h 1389272"/>
                <a:gd name="connsiteX18" fmla="*/ 1892300 w 4038600"/>
                <a:gd name="connsiteY18" fmla="*/ 520700 h 1389272"/>
                <a:gd name="connsiteX19" fmla="*/ 1943100 w 4038600"/>
                <a:gd name="connsiteY19" fmla="*/ 495300 h 1389272"/>
                <a:gd name="connsiteX20" fmla="*/ 2540000 w 4038600"/>
                <a:gd name="connsiteY20" fmla="*/ 482600 h 1389272"/>
                <a:gd name="connsiteX21" fmla="*/ 2578100 w 4038600"/>
                <a:gd name="connsiteY21" fmla="*/ 457200 h 1389272"/>
                <a:gd name="connsiteX22" fmla="*/ 2641600 w 4038600"/>
                <a:gd name="connsiteY22" fmla="*/ 431800 h 1389272"/>
                <a:gd name="connsiteX23" fmla="*/ 2667000 w 4038600"/>
                <a:gd name="connsiteY23" fmla="*/ 393700 h 1389272"/>
                <a:gd name="connsiteX24" fmla="*/ 2743200 w 4038600"/>
                <a:gd name="connsiteY24" fmla="*/ 342900 h 1389272"/>
                <a:gd name="connsiteX25" fmla="*/ 2781300 w 4038600"/>
                <a:gd name="connsiteY25" fmla="*/ 317500 h 1389272"/>
                <a:gd name="connsiteX26" fmla="*/ 2819400 w 4038600"/>
                <a:gd name="connsiteY26" fmla="*/ 304800 h 1389272"/>
                <a:gd name="connsiteX27" fmla="*/ 2959100 w 4038600"/>
                <a:gd name="connsiteY27" fmla="*/ 279400 h 1389272"/>
                <a:gd name="connsiteX28" fmla="*/ 3009900 w 4038600"/>
                <a:gd name="connsiteY28" fmla="*/ 254000 h 1389272"/>
                <a:gd name="connsiteX29" fmla="*/ 3403600 w 4038600"/>
                <a:gd name="connsiteY29" fmla="*/ 266700 h 1389272"/>
                <a:gd name="connsiteX30" fmla="*/ 3657600 w 4038600"/>
                <a:gd name="connsiteY30" fmla="*/ 254000 h 1389272"/>
                <a:gd name="connsiteX31" fmla="*/ 3695700 w 4038600"/>
                <a:gd name="connsiteY31" fmla="*/ 203200 h 1389272"/>
                <a:gd name="connsiteX32" fmla="*/ 3771900 w 4038600"/>
                <a:gd name="connsiteY32" fmla="*/ 127000 h 1389272"/>
                <a:gd name="connsiteX33" fmla="*/ 3810000 w 4038600"/>
                <a:gd name="connsiteY33" fmla="*/ 88900 h 1389272"/>
                <a:gd name="connsiteX34" fmla="*/ 3848100 w 4038600"/>
                <a:gd name="connsiteY34" fmla="*/ 50800 h 1389272"/>
                <a:gd name="connsiteX35" fmla="*/ 3975100 w 4038600"/>
                <a:gd name="connsiteY35" fmla="*/ 0 h 1389272"/>
                <a:gd name="connsiteX36" fmla="*/ 4038600 w 4038600"/>
                <a:gd name="connsiteY36" fmla="*/ 0 h 138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38600" h="1389272">
                  <a:moveTo>
                    <a:pt x="0" y="1371600"/>
                  </a:moveTo>
                  <a:cubicBezTo>
                    <a:pt x="12700" y="1375833"/>
                    <a:pt x="25671" y="1389272"/>
                    <a:pt x="38100" y="1384300"/>
                  </a:cubicBezTo>
                  <a:cubicBezTo>
                    <a:pt x="52272" y="1378631"/>
                    <a:pt x="51581" y="1355735"/>
                    <a:pt x="63500" y="1346200"/>
                  </a:cubicBezTo>
                  <a:cubicBezTo>
                    <a:pt x="73953" y="1337837"/>
                    <a:pt x="88900" y="1337733"/>
                    <a:pt x="101600" y="1333500"/>
                  </a:cubicBezTo>
                  <a:cubicBezTo>
                    <a:pt x="220133" y="1337733"/>
                    <a:pt x="338837" y="1338564"/>
                    <a:pt x="457200" y="1346200"/>
                  </a:cubicBezTo>
                  <a:cubicBezTo>
                    <a:pt x="470559" y="1347062"/>
                    <a:pt x="482313" y="1355653"/>
                    <a:pt x="495300" y="1358900"/>
                  </a:cubicBezTo>
                  <a:cubicBezTo>
                    <a:pt x="516241" y="1364135"/>
                    <a:pt x="537633" y="1367367"/>
                    <a:pt x="558800" y="1371600"/>
                  </a:cubicBezTo>
                  <a:cubicBezTo>
                    <a:pt x="698500" y="1367367"/>
                    <a:pt x="838319" y="1366058"/>
                    <a:pt x="977900" y="1358900"/>
                  </a:cubicBezTo>
                  <a:cubicBezTo>
                    <a:pt x="1003617" y="1357581"/>
                    <a:pt x="1028387" y="1347590"/>
                    <a:pt x="1054100" y="1346200"/>
                  </a:cubicBezTo>
                  <a:cubicBezTo>
                    <a:pt x="1185210" y="1339113"/>
                    <a:pt x="1316567" y="1337733"/>
                    <a:pt x="1447800" y="1333500"/>
                  </a:cubicBezTo>
                  <a:cubicBezTo>
                    <a:pt x="1473200" y="1316567"/>
                    <a:pt x="1514347" y="1311660"/>
                    <a:pt x="1524000" y="1282700"/>
                  </a:cubicBezTo>
                  <a:cubicBezTo>
                    <a:pt x="1546353" y="1215640"/>
                    <a:pt x="1529274" y="1255739"/>
                    <a:pt x="1587500" y="1168400"/>
                  </a:cubicBezTo>
                  <a:lnTo>
                    <a:pt x="1638300" y="1092200"/>
                  </a:lnTo>
                  <a:lnTo>
                    <a:pt x="1663700" y="1054100"/>
                  </a:lnTo>
                  <a:cubicBezTo>
                    <a:pt x="1667933" y="969433"/>
                    <a:pt x="1669056" y="884554"/>
                    <a:pt x="1676400" y="800100"/>
                  </a:cubicBezTo>
                  <a:cubicBezTo>
                    <a:pt x="1677560" y="786763"/>
                    <a:pt x="1683827" y="774305"/>
                    <a:pt x="1689100" y="762000"/>
                  </a:cubicBezTo>
                  <a:cubicBezTo>
                    <a:pt x="1712531" y="707327"/>
                    <a:pt x="1729186" y="689171"/>
                    <a:pt x="1765300" y="635000"/>
                  </a:cubicBezTo>
                  <a:cubicBezTo>
                    <a:pt x="1782233" y="609600"/>
                    <a:pt x="1787140" y="568453"/>
                    <a:pt x="1816100" y="558800"/>
                  </a:cubicBezTo>
                  <a:cubicBezTo>
                    <a:pt x="1885954" y="535515"/>
                    <a:pt x="1823366" y="560091"/>
                    <a:pt x="1892300" y="520700"/>
                  </a:cubicBezTo>
                  <a:cubicBezTo>
                    <a:pt x="1908738" y="511307"/>
                    <a:pt x="1924201" y="496412"/>
                    <a:pt x="1943100" y="495300"/>
                  </a:cubicBezTo>
                  <a:cubicBezTo>
                    <a:pt x="2141768" y="483614"/>
                    <a:pt x="2341033" y="486833"/>
                    <a:pt x="2540000" y="482600"/>
                  </a:cubicBezTo>
                  <a:cubicBezTo>
                    <a:pt x="2552700" y="474133"/>
                    <a:pt x="2564448" y="464026"/>
                    <a:pt x="2578100" y="457200"/>
                  </a:cubicBezTo>
                  <a:cubicBezTo>
                    <a:pt x="2598490" y="447005"/>
                    <a:pt x="2623049" y="445051"/>
                    <a:pt x="2641600" y="431800"/>
                  </a:cubicBezTo>
                  <a:cubicBezTo>
                    <a:pt x="2654020" y="422928"/>
                    <a:pt x="2655513" y="403751"/>
                    <a:pt x="2667000" y="393700"/>
                  </a:cubicBezTo>
                  <a:cubicBezTo>
                    <a:pt x="2689974" y="373598"/>
                    <a:pt x="2717800" y="359833"/>
                    <a:pt x="2743200" y="342900"/>
                  </a:cubicBezTo>
                  <a:cubicBezTo>
                    <a:pt x="2755900" y="334433"/>
                    <a:pt x="2766820" y="322327"/>
                    <a:pt x="2781300" y="317500"/>
                  </a:cubicBezTo>
                  <a:cubicBezTo>
                    <a:pt x="2794000" y="313267"/>
                    <a:pt x="2806413" y="308047"/>
                    <a:pt x="2819400" y="304800"/>
                  </a:cubicBezTo>
                  <a:cubicBezTo>
                    <a:pt x="2854900" y="295925"/>
                    <a:pt x="2925131" y="285061"/>
                    <a:pt x="2959100" y="279400"/>
                  </a:cubicBezTo>
                  <a:cubicBezTo>
                    <a:pt x="2976033" y="270933"/>
                    <a:pt x="2992173" y="260647"/>
                    <a:pt x="3009900" y="254000"/>
                  </a:cubicBezTo>
                  <a:cubicBezTo>
                    <a:pt x="3126801" y="210162"/>
                    <a:pt x="3339374" y="261943"/>
                    <a:pt x="3403600" y="266700"/>
                  </a:cubicBezTo>
                  <a:cubicBezTo>
                    <a:pt x="3488267" y="262467"/>
                    <a:pt x="3574762" y="272008"/>
                    <a:pt x="3657600" y="254000"/>
                  </a:cubicBezTo>
                  <a:cubicBezTo>
                    <a:pt x="3678284" y="249504"/>
                    <a:pt x="3681540" y="218933"/>
                    <a:pt x="3695700" y="203200"/>
                  </a:cubicBezTo>
                  <a:cubicBezTo>
                    <a:pt x="3719730" y="176500"/>
                    <a:pt x="3746500" y="152400"/>
                    <a:pt x="3771900" y="127000"/>
                  </a:cubicBezTo>
                  <a:lnTo>
                    <a:pt x="3810000" y="88900"/>
                  </a:lnTo>
                  <a:cubicBezTo>
                    <a:pt x="3822700" y="76200"/>
                    <a:pt x="3832036" y="58832"/>
                    <a:pt x="3848100" y="50800"/>
                  </a:cubicBezTo>
                  <a:cubicBezTo>
                    <a:pt x="3878460" y="35620"/>
                    <a:pt x="3943713" y="0"/>
                    <a:pt x="3975100" y="0"/>
                  </a:cubicBezTo>
                  <a:lnTo>
                    <a:pt x="4038600" y="0"/>
                  </a:lnTo>
                </a:path>
              </a:pathLst>
            </a:cu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8985120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2380" y="109537"/>
            <a:ext cx="8022039" cy="1325563"/>
          </a:xfrm>
        </p:spPr>
        <p:txBody>
          <a:bodyPr>
            <a:normAutofit/>
          </a:bodyPr>
          <a:lstStyle/>
          <a:p>
            <a:r>
              <a:rPr lang="en-US" dirty="0" smtClean="0">
                <a:solidFill>
                  <a:schemeClr val="accent1"/>
                </a:solidFill>
              </a:rPr>
              <a:t>Service area</a:t>
            </a:r>
            <a:br>
              <a:rPr lang="en-US" dirty="0" smtClean="0">
                <a:solidFill>
                  <a:schemeClr val="accent1"/>
                </a:solidFill>
              </a:rPr>
            </a:br>
            <a:r>
              <a:rPr lang="en-US" dirty="0" smtClean="0">
                <a:solidFill>
                  <a:schemeClr val="accent3"/>
                </a:solidFill>
              </a:rPr>
              <a:t>Using predefined boundaries</a:t>
            </a:r>
            <a:endParaRPr lang="en-US" dirty="0">
              <a:solidFill>
                <a:schemeClr val="accent3"/>
              </a:solidFill>
            </a:endParaRPr>
          </a:p>
        </p:txBody>
      </p:sp>
      <p:sp>
        <p:nvSpPr>
          <p:cNvPr id="2" name="Slide Number Placeholder 1"/>
          <p:cNvSpPr>
            <a:spLocks noGrp="1"/>
          </p:cNvSpPr>
          <p:nvPr>
            <p:ph type="sldNum" sz="quarter" idx="12"/>
          </p:nvPr>
        </p:nvSpPr>
        <p:spPr/>
        <p:txBody>
          <a:bodyPr/>
          <a:lstStyle/>
          <a:p>
            <a:fld id="{94681301-5DFE-4D5C-BCB9-364D2F8A62D3}" type="slidenum">
              <a:rPr lang="en-US" smtClean="0"/>
              <a:t>16</a:t>
            </a:fld>
            <a:endParaRPr lang="en-US"/>
          </a:p>
        </p:txBody>
      </p:sp>
      <p:pic>
        <p:nvPicPr>
          <p:cNvPr id="13" name="Picture 12" descr="Fairfax County School district clusters.png"/>
          <p:cNvPicPr>
            <a:picLocks noChangeAspect="1"/>
          </p:cNvPicPr>
          <p:nvPr/>
        </p:nvPicPr>
        <p:blipFill rotWithShape="1">
          <a:blip r:embed="rId3" cstate="print"/>
          <a:srcRect l="402" r="19838"/>
          <a:stretch/>
        </p:blipFill>
        <p:spPr>
          <a:xfrm>
            <a:off x="457200" y="1598020"/>
            <a:ext cx="5181600" cy="4833219"/>
          </a:xfrm>
          <a:prstGeom prst="rect">
            <a:avLst/>
          </a:prstGeom>
        </p:spPr>
      </p:pic>
      <p:sp>
        <p:nvSpPr>
          <p:cNvPr id="14" name="Oval 13"/>
          <p:cNvSpPr/>
          <p:nvPr/>
        </p:nvSpPr>
        <p:spPr>
          <a:xfrm>
            <a:off x="2590800" y="2057400"/>
            <a:ext cx="1997881" cy="1478668"/>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03232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2380" y="109537"/>
            <a:ext cx="8022039" cy="1325563"/>
          </a:xfrm>
        </p:spPr>
        <p:txBody>
          <a:bodyPr>
            <a:normAutofit/>
          </a:bodyPr>
          <a:lstStyle/>
          <a:p>
            <a:r>
              <a:rPr lang="en-US" dirty="0" smtClean="0">
                <a:solidFill>
                  <a:schemeClr val="accent1"/>
                </a:solidFill>
              </a:rPr>
              <a:t>Service area</a:t>
            </a:r>
            <a:br>
              <a:rPr lang="en-US" dirty="0" smtClean="0">
                <a:solidFill>
                  <a:schemeClr val="accent1"/>
                </a:solidFill>
              </a:rPr>
            </a:br>
            <a:r>
              <a:rPr lang="en-US" dirty="0" smtClean="0">
                <a:solidFill>
                  <a:schemeClr val="accent3"/>
                </a:solidFill>
              </a:rPr>
              <a:t>Geographic retrofitting</a:t>
            </a:r>
            <a:endParaRPr lang="en-US" dirty="0">
              <a:solidFill>
                <a:schemeClr val="accent3"/>
              </a:solidFill>
            </a:endParaRPr>
          </a:p>
        </p:txBody>
      </p:sp>
      <p:sp>
        <p:nvSpPr>
          <p:cNvPr id="2" name="Slide Number Placeholder 1"/>
          <p:cNvSpPr>
            <a:spLocks noGrp="1"/>
          </p:cNvSpPr>
          <p:nvPr>
            <p:ph type="sldNum" sz="quarter" idx="12"/>
          </p:nvPr>
        </p:nvSpPr>
        <p:spPr/>
        <p:txBody>
          <a:bodyPr/>
          <a:lstStyle/>
          <a:p>
            <a:fld id="{94681301-5DFE-4D5C-BCB9-364D2F8A62D3}" type="slidenum">
              <a:rPr lang="en-US" smtClean="0"/>
              <a:t>17</a:t>
            </a:fld>
            <a:endParaRPr lang="en-US"/>
          </a:p>
        </p:txBody>
      </p:sp>
      <p:pic>
        <p:nvPicPr>
          <p:cNvPr id="6" name="Picture 2"/>
          <p:cNvPicPr>
            <a:picLocks noChangeAspect="1" noChangeArrowheads="1"/>
          </p:cNvPicPr>
          <p:nvPr/>
        </p:nvPicPr>
        <p:blipFill>
          <a:blip r:embed="rId3" cstate="print"/>
          <a:srcRect l="6000" t="28800" r="24750" b="19200"/>
          <a:stretch>
            <a:fillRect/>
          </a:stretch>
        </p:blipFill>
        <p:spPr bwMode="auto">
          <a:xfrm>
            <a:off x="228600" y="1889957"/>
            <a:ext cx="8442960" cy="3962400"/>
          </a:xfrm>
          <a:prstGeom prst="rect">
            <a:avLst/>
          </a:prstGeom>
          <a:noFill/>
          <a:ln w="9525">
            <a:noFill/>
            <a:miter lim="800000"/>
            <a:headEnd/>
            <a:tailEnd/>
          </a:ln>
        </p:spPr>
      </p:pic>
      <p:sp>
        <p:nvSpPr>
          <p:cNvPr id="7" name="Freeform 6"/>
          <p:cNvSpPr/>
          <p:nvPr/>
        </p:nvSpPr>
        <p:spPr>
          <a:xfrm>
            <a:off x="3034991" y="1910401"/>
            <a:ext cx="3854402" cy="3991094"/>
          </a:xfrm>
          <a:custGeom>
            <a:avLst/>
            <a:gdLst>
              <a:gd name="connsiteX0" fmla="*/ 167268 w 3854402"/>
              <a:gd name="connsiteY0" fmla="*/ 22302 h 3991094"/>
              <a:gd name="connsiteX1" fmla="*/ 144965 w 3854402"/>
              <a:gd name="connsiteY1" fmla="*/ 89210 h 3991094"/>
              <a:gd name="connsiteX2" fmla="*/ 144965 w 3854402"/>
              <a:gd name="connsiteY2" fmla="*/ 669073 h 3991094"/>
              <a:gd name="connsiteX3" fmla="*/ 122663 w 3854402"/>
              <a:gd name="connsiteY3" fmla="*/ 1739590 h 3991094"/>
              <a:gd name="connsiteX4" fmla="*/ 55755 w 3854402"/>
              <a:gd name="connsiteY4" fmla="*/ 1784195 h 3991094"/>
              <a:gd name="connsiteX5" fmla="*/ 33453 w 3854402"/>
              <a:gd name="connsiteY5" fmla="*/ 1851102 h 3991094"/>
              <a:gd name="connsiteX6" fmla="*/ 55755 w 3854402"/>
              <a:gd name="connsiteY6" fmla="*/ 1940312 h 3991094"/>
              <a:gd name="connsiteX7" fmla="*/ 78058 w 3854402"/>
              <a:gd name="connsiteY7" fmla="*/ 2007219 h 3991094"/>
              <a:gd name="connsiteX8" fmla="*/ 33453 w 3854402"/>
              <a:gd name="connsiteY8" fmla="*/ 2230244 h 3991094"/>
              <a:gd name="connsiteX9" fmla="*/ 55755 w 3854402"/>
              <a:gd name="connsiteY9" fmla="*/ 2720897 h 3991094"/>
              <a:gd name="connsiteX10" fmla="*/ 78058 w 3854402"/>
              <a:gd name="connsiteY10" fmla="*/ 2787805 h 3991094"/>
              <a:gd name="connsiteX11" fmla="*/ 100360 w 3854402"/>
              <a:gd name="connsiteY11" fmla="*/ 3612995 h 3991094"/>
              <a:gd name="connsiteX12" fmla="*/ 122663 w 3854402"/>
              <a:gd name="connsiteY12" fmla="*/ 3858322 h 3991094"/>
              <a:gd name="connsiteX13" fmla="*/ 144965 w 3854402"/>
              <a:gd name="connsiteY13" fmla="*/ 3925229 h 3991094"/>
              <a:gd name="connsiteX14" fmla="*/ 434897 w 3854402"/>
              <a:gd name="connsiteY14" fmla="*/ 3947532 h 3991094"/>
              <a:gd name="connsiteX15" fmla="*/ 591014 w 3854402"/>
              <a:gd name="connsiteY15" fmla="*/ 3947532 h 3991094"/>
              <a:gd name="connsiteX16" fmla="*/ 702526 w 3854402"/>
              <a:gd name="connsiteY16" fmla="*/ 3836019 h 3991094"/>
              <a:gd name="connsiteX17" fmla="*/ 1326994 w 3854402"/>
              <a:gd name="connsiteY17" fmla="*/ 3813717 h 3991094"/>
              <a:gd name="connsiteX18" fmla="*/ 1572321 w 3854402"/>
              <a:gd name="connsiteY18" fmla="*/ 3769112 h 3991094"/>
              <a:gd name="connsiteX19" fmla="*/ 1706136 w 3854402"/>
              <a:gd name="connsiteY19" fmla="*/ 3679902 h 3991094"/>
              <a:gd name="connsiteX20" fmla="*/ 1839950 w 3854402"/>
              <a:gd name="connsiteY20" fmla="*/ 3635297 h 3991094"/>
              <a:gd name="connsiteX21" fmla="*/ 1906858 w 3854402"/>
              <a:gd name="connsiteY21" fmla="*/ 3612995 h 3991094"/>
              <a:gd name="connsiteX22" fmla="*/ 2018370 w 3854402"/>
              <a:gd name="connsiteY22" fmla="*/ 3590693 h 3991094"/>
              <a:gd name="connsiteX23" fmla="*/ 2085277 w 3854402"/>
              <a:gd name="connsiteY23" fmla="*/ 3568390 h 3991094"/>
              <a:gd name="connsiteX24" fmla="*/ 2620536 w 3854402"/>
              <a:gd name="connsiteY24" fmla="*/ 3523785 h 3991094"/>
              <a:gd name="connsiteX25" fmla="*/ 2709746 w 3854402"/>
              <a:gd name="connsiteY25" fmla="*/ 3434576 h 3991094"/>
              <a:gd name="connsiteX26" fmla="*/ 2776653 w 3854402"/>
              <a:gd name="connsiteY26" fmla="*/ 3412273 h 3991094"/>
              <a:gd name="connsiteX27" fmla="*/ 2798955 w 3854402"/>
              <a:gd name="connsiteY27" fmla="*/ 3010829 h 3991094"/>
              <a:gd name="connsiteX28" fmla="*/ 2821258 w 3854402"/>
              <a:gd name="connsiteY28" fmla="*/ 2943922 h 3991094"/>
              <a:gd name="connsiteX29" fmla="*/ 2888165 w 3854402"/>
              <a:gd name="connsiteY29" fmla="*/ 2877015 h 3991094"/>
              <a:gd name="connsiteX30" fmla="*/ 3021980 w 3854402"/>
              <a:gd name="connsiteY30" fmla="*/ 2832410 h 3991094"/>
              <a:gd name="connsiteX31" fmla="*/ 3289609 w 3854402"/>
              <a:gd name="connsiteY31" fmla="*/ 2765502 h 3991094"/>
              <a:gd name="connsiteX32" fmla="*/ 3356516 w 3854402"/>
              <a:gd name="connsiteY32" fmla="*/ 2698595 h 3991094"/>
              <a:gd name="connsiteX33" fmla="*/ 3401121 w 3854402"/>
              <a:gd name="connsiteY33" fmla="*/ 2631688 h 3991094"/>
              <a:gd name="connsiteX34" fmla="*/ 3534936 w 3854402"/>
              <a:gd name="connsiteY34" fmla="*/ 2520176 h 3991094"/>
              <a:gd name="connsiteX35" fmla="*/ 3668750 w 3854402"/>
              <a:gd name="connsiteY35" fmla="*/ 2475571 h 3991094"/>
              <a:gd name="connsiteX36" fmla="*/ 3691053 w 3854402"/>
              <a:gd name="connsiteY36" fmla="*/ 1628078 h 3991094"/>
              <a:gd name="connsiteX37" fmla="*/ 3646448 w 3854402"/>
              <a:gd name="connsiteY37" fmla="*/ 1494263 h 3991094"/>
              <a:gd name="connsiteX38" fmla="*/ 3579541 w 3854402"/>
              <a:gd name="connsiteY38" fmla="*/ 936702 h 3991094"/>
              <a:gd name="connsiteX39" fmla="*/ 3512633 w 3854402"/>
              <a:gd name="connsiteY39" fmla="*/ 892097 h 3991094"/>
              <a:gd name="connsiteX40" fmla="*/ 3445726 w 3854402"/>
              <a:gd name="connsiteY40" fmla="*/ 869795 h 3991094"/>
              <a:gd name="connsiteX41" fmla="*/ 3378819 w 3854402"/>
              <a:gd name="connsiteY41" fmla="*/ 802888 h 3991094"/>
              <a:gd name="connsiteX42" fmla="*/ 3334214 w 3854402"/>
              <a:gd name="connsiteY42" fmla="*/ 869795 h 3991094"/>
              <a:gd name="connsiteX43" fmla="*/ 3267307 w 3854402"/>
              <a:gd name="connsiteY43" fmla="*/ 936702 h 3991094"/>
              <a:gd name="connsiteX44" fmla="*/ 3222702 w 3854402"/>
              <a:gd name="connsiteY44" fmla="*/ 1070517 h 3991094"/>
              <a:gd name="connsiteX45" fmla="*/ 3200399 w 3854402"/>
              <a:gd name="connsiteY45" fmla="*/ 1137424 h 3991094"/>
              <a:gd name="connsiteX46" fmla="*/ 3178097 w 3854402"/>
              <a:gd name="connsiteY46" fmla="*/ 1739590 h 3991094"/>
              <a:gd name="connsiteX47" fmla="*/ 3066585 w 3854402"/>
              <a:gd name="connsiteY47" fmla="*/ 1940312 h 3991094"/>
              <a:gd name="connsiteX48" fmla="*/ 3021980 w 3854402"/>
              <a:gd name="connsiteY48" fmla="*/ 2007219 h 3991094"/>
              <a:gd name="connsiteX49" fmla="*/ 2977375 w 3854402"/>
              <a:gd name="connsiteY49" fmla="*/ 2074127 h 3991094"/>
              <a:gd name="connsiteX50" fmla="*/ 2910468 w 3854402"/>
              <a:gd name="connsiteY50" fmla="*/ 2118732 h 3991094"/>
              <a:gd name="connsiteX51" fmla="*/ 2732048 w 3854402"/>
              <a:gd name="connsiteY51" fmla="*/ 2319454 h 3991094"/>
              <a:gd name="connsiteX52" fmla="*/ 2665141 w 3854402"/>
              <a:gd name="connsiteY52" fmla="*/ 2297151 h 3991094"/>
              <a:gd name="connsiteX53" fmla="*/ 2620536 w 3854402"/>
              <a:gd name="connsiteY53" fmla="*/ 2230244 h 3991094"/>
              <a:gd name="connsiteX54" fmla="*/ 2553629 w 3854402"/>
              <a:gd name="connsiteY54" fmla="*/ 2185639 h 3991094"/>
              <a:gd name="connsiteX55" fmla="*/ 2509024 w 3854402"/>
              <a:gd name="connsiteY55" fmla="*/ 2118732 h 3991094"/>
              <a:gd name="connsiteX56" fmla="*/ 2352907 w 3854402"/>
              <a:gd name="connsiteY56" fmla="*/ 1940312 h 3991094"/>
              <a:gd name="connsiteX57" fmla="*/ 2308302 w 3854402"/>
              <a:gd name="connsiteY57" fmla="*/ 1806497 h 3991094"/>
              <a:gd name="connsiteX58" fmla="*/ 2285999 w 3854402"/>
              <a:gd name="connsiteY58" fmla="*/ 1717288 h 3991094"/>
              <a:gd name="connsiteX59" fmla="*/ 2174487 w 3854402"/>
              <a:gd name="connsiteY59" fmla="*/ 1583473 h 3991094"/>
              <a:gd name="connsiteX60" fmla="*/ 2107580 w 3854402"/>
              <a:gd name="connsiteY60" fmla="*/ 1538868 h 3991094"/>
              <a:gd name="connsiteX61" fmla="*/ 2018370 w 3854402"/>
              <a:gd name="connsiteY61" fmla="*/ 1405054 h 3991094"/>
              <a:gd name="connsiteX62" fmla="*/ 1929160 w 3854402"/>
              <a:gd name="connsiteY62" fmla="*/ 1226634 h 3991094"/>
              <a:gd name="connsiteX63" fmla="*/ 1839950 w 3854402"/>
              <a:gd name="connsiteY63" fmla="*/ 1092819 h 3991094"/>
              <a:gd name="connsiteX64" fmla="*/ 1795346 w 3854402"/>
              <a:gd name="connsiteY64" fmla="*/ 1025912 h 3991094"/>
              <a:gd name="connsiteX65" fmla="*/ 1706136 w 3854402"/>
              <a:gd name="connsiteY65" fmla="*/ 780585 h 3991094"/>
              <a:gd name="connsiteX66" fmla="*/ 1639229 w 3854402"/>
              <a:gd name="connsiteY66" fmla="*/ 646771 h 3991094"/>
              <a:gd name="connsiteX67" fmla="*/ 1572321 w 3854402"/>
              <a:gd name="connsiteY67" fmla="*/ 579863 h 3991094"/>
              <a:gd name="connsiteX68" fmla="*/ 1483111 w 3854402"/>
              <a:gd name="connsiteY68" fmla="*/ 446049 h 3991094"/>
              <a:gd name="connsiteX69" fmla="*/ 1460809 w 3854402"/>
              <a:gd name="connsiteY69" fmla="*/ 379141 h 3991094"/>
              <a:gd name="connsiteX70" fmla="*/ 1371599 w 3854402"/>
              <a:gd name="connsiteY70" fmla="*/ 223024 h 3991094"/>
              <a:gd name="connsiteX71" fmla="*/ 1349297 w 3854402"/>
              <a:gd name="connsiteY71" fmla="*/ 156117 h 3991094"/>
              <a:gd name="connsiteX72" fmla="*/ 1304692 w 3854402"/>
              <a:gd name="connsiteY72" fmla="*/ 89210 h 3991094"/>
              <a:gd name="connsiteX73" fmla="*/ 1282389 w 3854402"/>
              <a:gd name="connsiteY73" fmla="*/ 22302 h 3991094"/>
              <a:gd name="connsiteX74" fmla="*/ 1215482 w 3854402"/>
              <a:gd name="connsiteY74" fmla="*/ 0 h 3991094"/>
              <a:gd name="connsiteX75" fmla="*/ 1148575 w 3854402"/>
              <a:gd name="connsiteY75" fmla="*/ 22302 h 3991094"/>
              <a:gd name="connsiteX76" fmla="*/ 167268 w 3854402"/>
              <a:gd name="connsiteY76" fmla="*/ 22302 h 3991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854402" h="3991094">
                <a:moveTo>
                  <a:pt x="167268" y="22302"/>
                </a:moveTo>
                <a:cubicBezTo>
                  <a:pt x="0" y="33453"/>
                  <a:pt x="150667" y="66403"/>
                  <a:pt x="144965" y="89210"/>
                </a:cubicBezTo>
                <a:cubicBezTo>
                  <a:pt x="89893" y="309496"/>
                  <a:pt x="129594" y="346274"/>
                  <a:pt x="144965" y="669073"/>
                </a:cubicBezTo>
                <a:cubicBezTo>
                  <a:pt x="137531" y="1025912"/>
                  <a:pt x="151125" y="1383810"/>
                  <a:pt x="122663" y="1739590"/>
                </a:cubicBezTo>
                <a:cubicBezTo>
                  <a:pt x="120525" y="1766309"/>
                  <a:pt x="72500" y="1763264"/>
                  <a:pt x="55755" y="1784195"/>
                </a:cubicBezTo>
                <a:cubicBezTo>
                  <a:pt x="41069" y="1802552"/>
                  <a:pt x="40887" y="1828800"/>
                  <a:pt x="33453" y="1851102"/>
                </a:cubicBezTo>
                <a:cubicBezTo>
                  <a:pt x="40887" y="1880839"/>
                  <a:pt x="47334" y="1910840"/>
                  <a:pt x="55755" y="1940312"/>
                </a:cubicBezTo>
                <a:cubicBezTo>
                  <a:pt x="62213" y="1962916"/>
                  <a:pt x="78058" y="1983710"/>
                  <a:pt x="78058" y="2007219"/>
                </a:cubicBezTo>
                <a:cubicBezTo>
                  <a:pt x="78058" y="2109723"/>
                  <a:pt x="60917" y="2147851"/>
                  <a:pt x="33453" y="2230244"/>
                </a:cubicBezTo>
                <a:cubicBezTo>
                  <a:pt x="40887" y="2393795"/>
                  <a:pt x="42699" y="2557699"/>
                  <a:pt x="55755" y="2720897"/>
                </a:cubicBezTo>
                <a:cubicBezTo>
                  <a:pt x="57630" y="2744331"/>
                  <a:pt x="76884" y="2764325"/>
                  <a:pt x="78058" y="2787805"/>
                </a:cubicBezTo>
                <a:cubicBezTo>
                  <a:pt x="91799" y="3062625"/>
                  <a:pt x="88905" y="3338070"/>
                  <a:pt x="100360" y="3612995"/>
                </a:cubicBezTo>
                <a:cubicBezTo>
                  <a:pt x="103778" y="3695037"/>
                  <a:pt x="111050" y="3777034"/>
                  <a:pt x="122663" y="3858322"/>
                </a:cubicBezTo>
                <a:cubicBezTo>
                  <a:pt x="125988" y="3881594"/>
                  <a:pt x="122361" y="3918771"/>
                  <a:pt x="144965" y="3925229"/>
                </a:cubicBezTo>
                <a:cubicBezTo>
                  <a:pt x="238165" y="3951858"/>
                  <a:pt x="338253" y="3940098"/>
                  <a:pt x="434897" y="3947532"/>
                </a:cubicBezTo>
                <a:cubicBezTo>
                  <a:pt x="495085" y="3967595"/>
                  <a:pt x="525672" y="3991094"/>
                  <a:pt x="591014" y="3947532"/>
                </a:cubicBezTo>
                <a:cubicBezTo>
                  <a:pt x="648243" y="3909380"/>
                  <a:pt x="615561" y="3844435"/>
                  <a:pt x="702526" y="3836019"/>
                </a:cubicBezTo>
                <a:cubicBezTo>
                  <a:pt x="909846" y="3815956"/>
                  <a:pt x="1118838" y="3821151"/>
                  <a:pt x="1326994" y="3813717"/>
                </a:cubicBezTo>
                <a:cubicBezTo>
                  <a:pt x="1365885" y="3808856"/>
                  <a:pt x="1512431" y="3802385"/>
                  <a:pt x="1572321" y="3769112"/>
                </a:cubicBezTo>
                <a:cubicBezTo>
                  <a:pt x="1619183" y="3743077"/>
                  <a:pt x="1655279" y="3696855"/>
                  <a:pt x="1706136" y="3679902"/>
                </a:cubicBezTo>
                <a:lnTo>
                  <a:pt x="1839950" y="3635297"/>
                </a:lnTo>
                <a:cubicBezTo>
                  <a:pt x="1862253" y="3627863"/>
                  <a:pt x="1883806" y="3617605"/>
                  <a:pt x="1906858" y="3612995"/>
                </a:cubicBezTo>
                <a:cubicBezTo>
                  <a:pt x="1944029" y="3605561"/>
                  <a:pt x="1981595" y="3599887"/>
                  <a:pt x="2018370" y="3590693"/>
                </a:cubicBezTo>
                <a:cubicBezTo>
                  <a:pt x="2041177" y="3584991"/>
                  <a:pt x="2062088" y="3572255"/>
                  <a:pt x="2085277" y="3568390"/>
                </a:cubicBezTo>
                <a:cubicBezTo>
                  <a:pt x="2223844" y="3545295"/>
                  <a:pt x="2506420" y="3531393"/>
                  <a:pt x="2620536" y="3523785"/>
                </a:cubicBezTo>
                <a:cubicBezTo>
                  <a:pt x="2798952" y="3464314"/>
                  <a:pt x="2590801" y="3553521"/>
                  <a:pt x="2709746" y="3434576"/>
                </a:cubicBezTo>
                <a:cubicBezTo>
                  <a:pt x="2726369" y="3417953"/>
                  <a:pt x="2754351" y="3419707"/>
                  <a:pt x="2776653" y="3412273"/>
                </a:cubicBezTo>
                <a:cubicBezTo>
                  <a:pt x="2784087" y="3278458"/>
                  <a:pt x="2786249" y="3144246"/>
                  <a:pt x="2798955" y="3010829"/>
                </a:cubicBezTo>
                <a:cubicBezTo>
                  <a:pt x="2801184" y="2987426"/>
                  <a:pt x="2808218" y="2963482"/>
                  <a:pt x="2821258" y="2943922"/>
                </a:cubicBezTo>
                <a:cubicBezTo>
                  <a:pt x="2838753" y="2917679"/>
                  <a:pt x="2860594" y="2892332"/>
                  <a:pt x="2888165" y="2877015"/>
                </a:cubicBezTo>
                <a:cubicBezTo>
                  <a:pt x="2929266" y="2854181"/>
                  <a:pt x="2976366" y="2843814"/>
                  <a:pt x="3021980" y="2832410"/>
                </a:cubicBezTo>
                <a:lnTo>
                  <a:pt x="3289609" y="2765502"/>
                </a:lnTo>
                <a:cubicBezTo>
                  <a:pt x="3311911" y="2743200"/>
                  <a:pt x="3336324" y="2722825"/>
                  <a:pt x="3356516" y="2698595"/>
                </a:cubicBezTo>
                <a:cubicBezTo>
                  <a:pt x="3373676" y="2678004"/>
                  <a:pt x="3383961" y="2652279"/>
                  <a:pt x="3401121" y="2631688"/>
                </a:cubicBezTo>
                <a:cubicBezTo>
                  <a:pt x="3432017" y="2594613"/>
                  <a:pt x="3488496" y="2540816"/>
                  <a:pt x="3534936" y="2520176"/>
                </a:cubicBezTo>
                <a:cubicBezTo>
                  <a:pt x="3577901" y="2501080"/>
                  <a:pt x="3668750" y="2475571"/>
                  <a:pt x="3668750" y="2475571"/>
                </a:cubicBezTo>
                <a:cubicBezTo>
                  <a:pt x="3854402" y="2197091"/>
                  <a:pt x="3746568" y="2386785"/>
                  <a:pt x="3691053" y="1628078"/>
                </a:cubicBezTo>
                <a:cubicBezTo>
                  <a:pt x="3687622" y="1581186"/>
                  <a:pt x="3646448" y="1494263"/>
                  <a:pt x="3646448" y="1494263"/>
                </a:cubicBezTo>
                <a:cubicBezTo>
                  <a:pt x="3642623" y="1410105"/>
                  <a:pt x="3711737" y="1068898"/>
                  <a:pt x="3579541" y="936702"/>
                </a:cubicBezTo>
                <a:cubicBezTo>
                  <a:pt x="3560587" y="917748"/>
                  <a:pt x="3536608" y="904084"/>
                  <a:pt x="3512633" y="892097"/>
                </a:cubicBezTo>
                <a:cubicBezTo>
                  <a:pt x="3491606" y="881584"/>
                  <a:pt x="3468028" y="877229"/>
                  <a:pt x="3445726" y="869795"/>
                </a:cubicBezTo>
                <a:cubicBezTo>
                  <a:pt x="3423424" y="847493"/>
                  <a:pt x="3410359" y="802888"/>
                  <a:pt x="3378819" y="802888"/>
                </a:cubicBezTo>
                <a:cubicBezTo>
                  <a:pt x="3352015" y="802888"/>
                  <a:pt x="3351374" y="849204"/>
                  <a:pt x="3334214" y="869795"/>
                </a:cubicBezTo>
                <a:cubicBezTo>
                  <a:pt x="3314022" y="894025"/>
                  <a:pt x="3289609" y="914400"/>
                  <a:pt x="3267307" y="936702"/>
                </a:cubicBezTo>
                <a:lnTo>
                  <a:pt x="3222702" y="1070517"/>
                </a:lnTo>
                <a:lnTo>
                  <a:pt x="3200399" y="1137424"/>
                </a:lnTo>
                <a:cubicBezTo>
                  <a:pt x="3192965" y="1338146"/>
                  <a:pt x="3191458" y="1539175"/>
                  <a:pt x="3178097" y="1739590"/>
                </a:cubicBezTo>
                <a:cubicBezTo>
                  <a:pt x="3173736" y="1805012"/>
                  <a:pt x="3089263" y="1906295"/>
                  <a:pt x="3066585" y="1940312"/>
                </a:cubicBezTo>
                <a:lnTo>
                  <a:pt x="3021980" y="2007219"/>
                </a:lnTo>
                <a:cubicBezTo>
                  <a:pt x="3007112" y="2029522"/>
                  <a:pt x="2999678" y="2059259"/>
                  <a:pt x="2977375" y="2074127"/>
                </a:cubicBezTo>
                <a:cubicBezTo>
                  <a:pt x="2955073" y="2088995"/>
                  <a:pt x="2930502" y="2100924"/>
                  <a:pt x="2910468" y="2118732"/>
                </a:cubicBezTo>
                <a:cubicBezTo>
                  <a:pt x="2785474" y="2229838"/>
                  <a:pt x="2799842" y="2217763"/>
                  <a:pt x="2732048" y="2319454"/>
                </a:cubicBezTo>
                <a:cubicBezTo>
                  <a:pt x="2709746" y="2312020"/>
                  <a:pt x="2683498" y="2311837"/>
                  <a:pt x="2665141" y="2297151"/>
                </a:cubicBezTo>
                <a:cubicBezTo>
                  <a:pt x="2644211" y="2280407"/>
                  <a:pt x="2639489" y="2249197"/>
                  <a:pt x="2620536" y="2230244"/>
                </a:cubicBezTo>
                <a:cubicBezTo>
                  <a:pt x="2601583" y="2211291"/>
                  <a:pt x="2575931" y="2200507"/>
                  <a:pt x="2553629" y="2185639"/>
                </a:cubicBezTo>
                <a:cubicBezTo>
                  <a:pt x="2538761" y="2163337"/>
                  <a:pt x="2527977" y="2137685"/>
                  <a:pt x="2509024" y="2118732"/>
                </a:cubicBezTo>
                <a:cubicBezTo>
                  <a:pt x="2417955" y="2027663"/>
                  <a:pt x="2416098" y="2129884"/>
                  <a:pt x="2352907" y="1940312"/>
                </a:cubicBezTo>
                <a:cubicBezTo>
                  <a:pt x="2338039" y="1895707"/>
                  <a:pt x="2319706" y="1852111"/>
                  <a:pt x="2308302" y="1806497"/>
                </a:cubicBezTo>
                <a:cubicBezTo>
                  <a:pt x="2300868" y="1776761"/>
                  <a:pt x="2298073" y="1745461"/>
                  <a:pt x="2285999" y="1717288"/>
                </a:cubicBezTo>
                <a:cubicBezTo>
                  <a:pt x="2266506" y="1671804"/>
                  <a:pt x="2210213" y="1613245"/>
                  <a:pt x="2174487" y="1583473"/>
                </a:cubicBezTo>
                <a:cubicBezTo>
                  <a:pt x="2153896" y="1566313"/>
                  <a:pt x="2129882" y="1553736"/>
                  <a:pt x="2107580" y="1538868"/>
                </a:cubicBezTo>
                <a:cubicBezTo>
                  <a:pt x="2077843" y="1494263"/>
                  <a:pt x="2042344" y="1453003"/>
                  <a:pt x="2018370" y="1405054"/>
                </a:cubicBezTo>
                <a:cubicBezTo>
                  <a:pt x="1988633" y="1345581"/>
                  <a:pt x="1966044" y="1281960"/>
                  <a:pt x="1929160" y="1226634"/>
                </a:cubicBezTo>
                <a:lnTo>
                  <a:pt x="1839950" y="1092819"/>
                </a:lnTo>
                <a:lnTo>
                  <a:pt x="1795346" y="1025912"/>
                </a:lnTo>
                <a:cubicBezTo>
                  <a:pt x="1699296" y="641713"/>
                  <a:pt x="1804397" y="977106"/>
                  <a:pt x="1706136" y="780585"/>
                </a:cubicBezTo>
                <a:cubicBezTo>
                  <a:pt x="1655845" y="680004"/>
                  <a:pt x="1719120" y="742640"/>
                  <a:pt x="1639229" y="646771"/>
                </a:cubicBezTo>
                <a:cubicBezTo>
                  <a:pt x="1619037" y="622541"/>
                  <a:pt x="1591685" y="604760"/>
                  <a:pt x="1572321" y="579863"/>
                </a:cubicBezTo>
                <a:cubicBezTo>
                  <a:pt x="1539409" y="537547"/>
                  <a:pt x="1483111" y="446049"/>
                  <a:pt x="1483111" y="446049"/>
                </a:cubicBezTo>
                <a:cubicBezTo>
                  <a:pt x="1475677" y="423746"/>
                  <a:pt x="1471322" y="400168"/>
                  <a:pt x="1460809" y="379141"/>
                </a:cubicBezTo>
                <a:cubicBezTo>
                  <a:pt x="1348813" y="155147"/>
                  <a:pt x="1488905" y="496740"/>
                  <a:pt x="1371599" y="223024"/>
                </a:cubicBezTo>
                <a:cubicBezTo>
                  <a:pt x="1362339" y="201416"/>
                  <a:pt x="1359810" y="177144"/>
                  <a:pt x="1349297" y="156117"/>
                </a:cubicBezTo>
                <a:cubicBezTo>
                  <a:pt x="1337310" y="132143"/>
                  <a:pt x="1316679" y="113184"/>
                  <a:pt x="1304692" y="89210"/>
                </a:cubicBezTo>
                <a:cubicBezTo>
                  <a:pt x="1294178" y="68183"/>
                  <a:pt x="1299012" y="38925"/>
                  <a:pt x="1282389" y="22302"/>
                </a:cubicBezTo>
                <a:cubicBezTo>
                  <a:pt x="1265766" y="5679"/>
                  <a:pt x="1237784" y="7434"/>
                  <a:pt x="1215482" y="0"/>
                </a:cubicBezTo>
                <a:cubicBezTo>
                  <a:pt x="1193180" y="7434"/>
                  <a:pt x="1171382" y="16600"/>
                  <a:pt x="1148575" y="22302"/>
                </a:cubicBezTo>
                <a:cubicBezTo>
                  <a:pt x="820254" y="104383"/>
                  <a:pt x="334536" y="11151"/>
                  <a:pt x="167268" y="2230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9874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304800"/>
            <a:ext cx="6934200" cy="584775"/>
          </a:xfrm>
          <a:prstGeom prst="rect">
            <a:avLst/>
          </a:prstGeom>
        </p:spPr>
        <p:txBody>
          <a:bodyPr wrap="square">
            <a:spAutoFit/>
          </a:bodyPr>
          <a:lstStyle/>
          <a:p>
            <a:pPr algn="ctr"/>
            <a:r>
              <a:rPr lang="en-US" sz="3200" dirty="0" smtClean="0">
                <a:solidFill>
                  <a:schemeClr val="bg2"/>
                </a:solidFill>
              </a:rPr>
              <a:t>Geographic Retrofitting</a:t>
            </a:r>
            <a:endParaRPr lang="en-US" sz="3200" dirty="0">
              <a:solidFill>
                <a:schemeClr val="bg2"/>
              </a:solidFill>
            </a:endParaRPr>
          </a:p>
        </p:txBody>
      </p:sp>
      <p:sp>
        <p:nvSpPr>
          <p:cNvPr id="7" name="Slide Number Placeholder 6"/>
          <p:cNvSpPr>
            <a:spLocks noGrp="1"/>
          </p:cNvSpPr>
          <p:nvPr>
            <p:ph type="sldNum" sz="quarter" idx="12"/>
          </p:nvPr>
        </p:nvSpPr>
        <p:spPr/>
        <p:txBody>
          <a:bodyPr/>
          <a:lstStyle/>
          <a:p>
            <a:fld id="{94681301-5DFE-4D5C-BCB9-364D2F8A62D3}" type="slidenum">
              <a:rPr lang="en-US" smtClean="0"/>
              <a:t>18</a:t>
            </a:fld>
            <a:endParaRPr lang="en-US"/>
          </a:p>
        </p:txBody>
      </p:sp>
      <p:sp>
        <p:nvSpPr>
          <p:cNvPr id="8" name="Rectangle 7"/>
          <p:cNvSpPr/>
          <p:nvPr/>
        </p:nvSpPr>
        <p:spPr>
          <a:xfrm>
            <a:off x="1066800" y="3219920"/>
            <a:ext cx="6934200" cy="584775"/>
          </a:xfrm>
          <a:prstGeom prst="rect">
            <a:avLst/>
          </a:prstGeom>
        </p:spPr>
        <p:txBody>
          <a:bodyPr wrap="square">
            <a:spAutoFit/>
          </a:bodyPr>
          <a:lstStyle/>
          <a:p>
            <a:pPr algn="ctr"/>
            <a:r>
              <a:rPr lang="en-US" sz="3200" dirty="0" smtClean="0">
                <a:solidFill>
                  <a:schemeClr val="bg2"/>
                </a:solidFill>
              </a:rPr>
              <a:t>Community-Oriented Primary Care</a:t>
            </a:r>
            <a:endParaRPr lang="en-US" sz="3200" dirty="0">
              <a:solidFill>
                <a:schemeClr val="bg2"/>
              </a:solidFill>
            </a:endParaRPr>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9895" y="927675"/>
            <a:ext cx="6348010" cy="2095682"/>
          </a:xfrm>
          <a:prstGeom prst="rect">
            <a:avLst/>
          </a:prstGeom>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3811622"/>
            <a:ext cx="4480916" cy="2656900"/>
          </a:xfrm>
          <a:prstGeom prst="rect">
            <a:avLst/>
          </a:prstGeom>
        </p:spPr>
      </p:pic>
    </p:spTree>
    <p:extLst>
      <p:ext uri="{BB962C8B-B14F-4D97-AF65-F5344CB8AC3E}">
        <p14:creationId xmlns:p14="http://schemas.microsoft.com/office/powerpoint/2010/main" val="10717942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327600"/>
            <a:ext cx="8022039" cy="1325563"/>
          </a:xfrm>
        </p:spPr>
        <p:txBody>
          <a:bodyPr>
            <a:normAutofit/>
          </a:bodyPr>
          <a:lstStyle/>
          <a:p>
            <a:r>
              <a:rPr lang="en-US" dirty="0">
                <a:solidFill>
                  <a:schemeClr val="accent1"/>
                </a:solidFill>
              </a:rPr>
              <a:t>Why is the service area important</a:t>
            </a:r>
            <a:r>
              <a:rPr lang="en-US" dirty="0" smtClean="0">
                <a:solidFill>
                  <a:schemeClr val="accent1"/>
                </a:solidFill>
              </a:rPr>
              <a:t>?</a:t>
            </a:r>
            <a:endParaRPr lang="en-US" dirty="0"/>
          </a:p>
        </p:txBody>
      </p:sp>
      <p:sp>
        <p:nvSpPr>
          <p:cNvPr id="5" name="Content Placeholder 4"/>
          <p:cNvSpPr>
            <a:spLocks noGrp="1"/>
          </p:cNvSpPr>
          <p:nvPr>
            <p:ph idx="1"/>
          </p:nvPr>
        </p:nvSpPr>
        <p:spPr/>
        <p:txBody>
          <a:bodyPr/>
          <a:lstStyle/>
          <a:p>
            <a:r>
              <a:rPr lang="en-US" dirty="0" smtClean="0"/>
              <a:t>Better delivery of care</a:t>
            </a:r>
          </a:p>
          <a:p>
            <a:r>
              <a:rPr lang="en-US" dirty="0" smtClean="0"/>
              <a:t>Payment is increasingly tied to the health of populations</a:t>
            </a:r>
          </a:p>
          <a:p>
            <a:pPr lvl="1"/>
            <a:r>
              <a:rPr lang="en-US" dirty="0" smtClean="0"/>
              <a:t>Accountable care organizations</a:t>
            </a:r>
          </a:p>
          <a:p>
            <a:pPr lvl="1"/>
            <a:r>
              <a:rPr lang="en-US" dirty="0" smtClean="0"/>
              <a:t>Accountable health communities</a:t>
            </a:r>
          </a:p>
          <a:p>
            <a:pPr lvl="1"/>
            <a:r>
              <a:rPr lang="en-US" dirty="0" smtClean="0"/>
              <a:t>Identifying and treating those at risk for poor health</a:t>
            </a:r>
            <a:endParaRPr lang="en-US" dirty="0"/>
          </a:p>
        </p:txBody>
      </p:sp>
      <p:sp>
        <p:nvSpPr>
          <p:cNvPr id="2" name="Slide Number Placeholder 1"/>
          <p:cNvSpPr>
            <a:spLocks noGrp="1"/>
          </p:cNvSpPr>
          <p:nvPr>
            <p:ph type="sldNum" sz="quarter" idx="12"/>
          </p:nvPr>
        </p:nvSpPr>
        <p:spPr/>
        <p:txBody>
          <a:bodyPr/>
          <a:lstStyle/>
          <a:p>
            <a:fld id="{94681301-5DFE-4D5C-BCB9-364D2F8A62D3}" type="slidenum">
              <a:rPr lang="en-US" smtClean="0"/>
              <a:t>19</a:t>
            </a:fld>
            <a:endParaRPr lang="en-US"/>
          </a:p>
        </p:txBody>
      </p:sp>
    </p:spTree>
    <p:extLst>
      <p:ext uri="{BB962C8B-B14F-4D97-AF65-F5344CB8AC3E}">
        <p14:creationId xmlns:p14="http://schemas.microsoft.com/office/powerpoint/2010/main" val="12719160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3683" y="0"/>
            <a:ext cx="9147683" cy="6858000"/>
          </a:xfrm>
          <a:prstGeom prst="rect">
            <a:avLst/>
          </a:prstGeom>
          <a:solidFill>
            <a:schemeClr val="accent6">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sp>
        <p:nvSpPr>
          <p:cNvPr id="34" name="TextBox 33"/>
          <p:cNvSpPr txBox="1"/>
          <p:nvPr/>
        </p:nvSpPr>
        <p:spPr>
          <a:xfrm>
            <a:off x="5372274" y="3352800"/>
            <a:ext cx="677083" cy="685110"/>
          </a:xfrm>
          <a:prstGeom prst="rect">
            <a:avLst/>
          </a:prstGeom>
          <a:noFill/>
        </p:spPr>
        <p:txBody>
          <a:bodyPr wrap="none" lIns="38405" tIns="19202" rIns="38405" bIns="19202" rtlCol="0">
            <a:spAutoFit/>
          </a:bodyPr>
          <a:lstStyle/>
          <a:p>
            <a:pPr algn="ctr"/>
            <a:r>
              <a:rPr lang="en-US" sz="4200" b="1" dirty="0" smtClean="0">
                <a:solidFill>
                  <a:schemeClr val="bg1"/>
                </a:solidFill>
                <a:latin typeface="Lato Bold" charset="0"/>
                <a:ea typeface="Lato Bold" charset="0"/>
                <a:cs typeface="Lato Bold" charset="0"/>
              </a:rPr>
              <a:t>04</a:t>
            </a:r>
            <a:endParaRPr lang="en-US" sz="4200" b="1" dirty="0">
              <a:solidFill>
                <a:schemeClr val="bg1"/>
              </a:solidFill>
              <a:latin typeface="Lato Bold" charset="0"/>
              <a:ea typeface="Lato Bold" charset="0"/>
              <a:cs typeface="Lato Bold" charset="0"/>
            </a:endParaRPr>
          </a:p>
        </p:txBody>
      </p:sp>
      <p:sp>
        <p:nvSpPr>
          <p:cNvPr id="36" name="TextBox 35"/>
          <p:cNvSpPr txBox="1"/>
          <p:nvPr/>
        </p:nvSpPr>
        <p:spPr>
          <a:xfrm>
            <a:off x="4714250" y="4079691"/>
            <a:ext cx="2121272" cy="685110"/>
          </a:xfrm>
          <a:prstGeom prst="rect">
            <a:avLst/>
          </a:prstGeom>
          <a:noFill/>
        </p:spPr>
        <p:txBody>
          <a:bodyPr wrap="square" lIns="38405" tIns="19202" rIns="38405" bIns="19202" rtlCol="0" anchor="t" anchorCtr="1">
            <a:spAutoFit/>
          </a:bodyPr>
          <a:lstStyle/>
          <a:p>
            <a:pPr algn="ctr">
              <a:lnSpc>
                <a:spcPct val="150000"/>
              </a:lnSpc>
            </a:pPr>
            <a:r>
              <a:rPr lang="en-US" sz="1400" b="1" dirty="0" smtClean="0">
                <a:solidFill>
                  <a:schemeClr val="bg1"/>
                </a:solidFill>
                <a:latin typeface="Lato Black" charset="0"/>
                <a:ea typeface="Lato Black" charset="0"/>
                <a:cs typeface="Lato Black" charset="0"/>
              </a:rPr>
              <a:t>How to use My Community </a:t>
            </a:r>
            <a:endParaRPr lang="en-US" sz="1400" b="1" dirty="0">
              <a:solidFill>
                <a:schemeClr val="bg1"/>
              </a:solidFill>
              <a:latin typeface="Lato Black" charset="0"/>
              <a:ea typeface="Lato Black" charset="0"/>
              <a:cs typeface="Lato Black" charset="0"/>
            </a:endParaRPr>
          </a:p>
        </p:txBody>
      </p:sp>
      <p:sp>
        <p:nvSpPr>
          <p:cNvPr id="39" name="TextBox 38"/>
          <p:cNvSpPr txBox="1"/>
          <p:nvPr/>
        </p:nvSpPr>
        <p:spPr>
          <a:xfrm>
            <a:off x="3035531" y="3352800"/>
            <a:ext cx="677083" cy="685110"/>
          </a:xfrm>
          <a:prstGeom prst="rect">
            <a:avLst/>
          </a:prstGeom>
          <a:noFill/>
        </p:spPr>
        <p:txBody>
          <a:bodyPr wrap="none" lIns="38405" tIns="19202" rIns="38405" bIns="19202" rtlCol="0">
            <a:spAutoFit/>
          </a:bodyPr>
          <a:lstStyle/>
          <a:p>
            <a:pPr algn="ctr"/>
            <a:r>
              <a:rPr lang="en-US" sz="4200" b="1" dirty="0" smtClean="0">
                <a:solidFill>
                  <a:schemeClr val="bg1"/>
                </a:solidFill>
                <a:latin typeface="Lato Bold" charset="0"/>
                <a:ea typeface="Lato Bold" charset="0"/>
                <a:cs typeface="Lato Bold" charset="0"/>
              </a:rPr>
              <a:t>03</a:t>
            </a:r>
            <a:endParaRPr lang="en-US" sz="4200" b="1" dirty="0">
              <a:solidFill>
                <a:schemeClr val="bg1"/>
              </a:solidFill>
              <a:latin typeface="Lato Bold" charset="0"/>
              <a:ea typeface="Lato Bold" charset="0"/>
              <a:cs typeface="Lato Bold" charset="0"/>
            </a:endParaRPr>
          </a:p>
        </p:txBody>
      </p:sp>
      <p:sp>
        <p:nvSpPr>
          <p:cNvPr id="40" name="TextBox 39"/>
          <p:cNvSpPr txBox="1"/>
          <p:nvPr/>
        </p:nvSpPr>
        <p:spPr>
          <a:xfrm>
            <a:off x="2189553" y="3960396"/>
            <a:ext cx="2337492" cy="968329"/>
          </a:xfrm>
          <a:prstGeom prst="rect">
            <a:avLst/>
          </a:prstGeom>
          <a:noFill/>
        </p:spPr>
        <p:txBody>
          <a:bodyPr wrap="square" lIns="38405" tIns="19202" rIns="38405" bIns="19202" rtlCol="0" anchor="t" anchorCtr="1">
            <a:spAutoFit/>
          </a:bodyPr>
          <a:lstStyle/>
          <a:p>
            <a:pPr algn="ctr">
              <a:lnSpc>
                <a:spcPct val="150000"/>
              </a:lnSpc>
            </a:pPr>
            <a:r>
              <a:rPr lang="en-US" sz="1400" b="1" dirty="0" smtClean="0">
                <a:solidFill>
                  <a:schemeClr val="bg1"/>
                </a:solidFill>
                <a:latin typeface="Lato Black" charset="0"/>
                <a:ea typeface="Lato Black" charset="0"/>
                <a:cs typeface="Lato Black" charset="0"/>
              </a:rPr>
              <a:t>Introduction to the Population Health Assessment Engine </a:t>
            </a:r>
            <a:endParaRPr lang="en-US" sz="1400" b="1" dirty="0">
              <a:solidFill>
                <a:schemeClr val="bg1"/>
              </a:solidFill>
              <a:latin typeface="Lato Black" charset="0"/>
              <a:ea typeface="Lato Black" charset="0"/>
              <a:cs typeface="Lato Black" charset="0"/>
            </a:endParaRPr>
          </a:p>
        </p:txBody>
      </p:sp>
      <p:sp>
        <p:nvSpPr>
          <p:cNvPr id="43" name="TextBox 42"/>
          <p:cNvSpPr txBox="1"/>
          <p:nvPr/>
        </p:nvSpPr>
        <p:spPr>
          <a:xfrm>
            <a:off x="7524616" y="3352800"/>
            <a:ext cx="677083" cy="685110"/>
          </a:xfrm>
          <a:prstGeom prst="rect">
            <a:avLst/>
          </a:prstGeom>
          <a:noFill/>
        </p:spPr>
        <p:txBody>
          <a:bodyPr wrap="none" lIns="38405" tIns="19202" rIns="38405" bIns="19202" rtlCol="0">
            <a:spAutoFit/>
          </a:bodyPr>
          <a:lstStyle/>
          <a:p>
            <a:pPr algn="ctr"/>
            <a:r>
              <a:rPr lang="en-US" sz="4200" b="1" dirty="0" smtClean="0">
                <a:solidFill>
                  <a:schemeClr val="bg1"/>
                </a:solidFill>
                <a:latin typeface="Lato Bold" charset="0"/>
                <a:ea typeface="Lato Bold" charset="0"/>
                <a:cs typeface="Lato Bold" charset="0"/>
              </a:rPr>
              <a:t>05</a:t>
            </a:r>
            <a:endParaRPr lang="en-US" sz="4200" b="1" dirty="0">
              <a:solidFill>
                <a:schemeClr val="bg1"/>
              </a:solidFill>
              <a:latin typeface="Lato Bold" charset="0"/>
              <a:ea typeface="Lato Bold" charset="0"/>
              <a:cs typeface="Lato Bold" charset="0"/>
            </a:endParaRPr>
          </a:p>
        </p:txBody>
      </p:sp>
      <p:sp>
        <p:nvSpPr>
          <p:cNvPr id="47" name="TextBox 46"/>
          <p:cNvSpPr txBox="1"/>
          <p:nvPr/>
        </p:nvSpPr>
        <p:spPr>
          <a:xfrm>
            <a:off x="6791476" y="1560765"/>
            <a:ext cx="677083" cy="685110"/>
          </a:xfrm>
          <a:prstGeom prst="rect">
            <a:avLst/>
          </a:prstGeom>
          <a:noFill/>
        </p:spPr>
        <p:txBody>
          <a:bodyPr wrap="none" lIns="38405" tIns="19202" rIns="38405" bIns="19202" rtlCol="0">
            <a:spAutoFit/>
          </a:bodyPr>
          <a:lstStyle/>
          <a:p>
            <a:pPr algn="ctr"/>
            <a:r>
              <a:rPr lang="en-US" sz="4200" b="1" dirty="0">
                <a:solidFill>
                  <a:schemeClr val="bg1"/>
                </a:solidFill>
                <a:latin typeface="Lato Bold" charset="0"/>
                <a:ea typeface="Lato Bold" charset="0"/>
                <a:cs typeface="Lato Bold" charset="0"/>
              </a:rPr>
              <a:t>02</a:t>
            </a:r>
          </a:p>
        </p:txBody>
      </p:sp>
      <p:sp>
        <p:nvSpPr>
          <p:cNvPr id="48" name="TextBox 47"/>
          <p:cNvSpPr txBox="1"/>
          <p:nvPr/>
        </p:nvSpPr>
        <p:spPr>
          <a:xfrm>
            <a:off x="5943600" y="2367348"/>
            <a:ext cx="2272449" cy="461972"/>
          </a:xfrm>
          <a:prstGeom prst="rect">
            <a:avLst/>
          </a:prstGeom>
          <a:noFill/>
        </p:spPr>
        <p:txBody>
          <a:bodyPr wrap="square" lIns="38405" tIns="19202" rIns="38405" bIns="19202" rtlCol="0" anchor="t" anchorCtr="1">
            <a:spAutoFit/>
          </a:bodyPr>
          <a:lstStyle/>
          <a:p>
            <a:pPr algn="ctr">
              <a:lnSpc>
                <a:spcPts val="1126"/>
              </a:lnSpc>
            </a:pPr>
            <a:r>
              <a:rPr lang="en-US" sz="1400" b="1" dirty="0">
                <a:solidFill>
                  <a:schemeClr val="bg1"/>
                </a:solidFill>
                <a:latin typeface="Lato Black" charset="0"/>
                <a:ea typeface="Lato Black" charset="0"/>
                <a:cs typeface="Lato Black" charset="0"/>
              </a:rPr>
              <a:t>Introduction to </a:t>
            </a:r>
          </a:p>
          <a:p>
            <a:pPr algn="ctr">
              <a:lnSpc>
                <a:spcPts val="1126"/>
              </a:lnSpc>
            </a:pPr>
            <a:endParaRPr lang="en-US" sz="1400" b="1" dirty="0">
              <a:solidFill>
                <a:schemeClr val="bg1"/>
              </a:solidFill>
              <a:latin typeface="Lato Black" charset="0"/>
              <a:ea typeface="Lato Black" charset="0"/>
              <a:cs typeface="Lato Black" charset="0"/>
            </a:endParaRPr>
          </a:p>
          <a:p>
            <a:pPr algn="ctr">
              <a:lnSpc>
                <a:spcPts val="1126"/>
              </a:lnSpc>
            </a:pPr>
            <a:r>
              <a:rPr lang="en-US" sz="1400" b="1" dirty="0">
                <a:solidFill>
                  <a:schemeClr val="bg1"/>
                </a:solidFill>
                <a:latin typeface="Lato Black" charset="0"/>
                <a:ea typeface="Lato Black" charset="0"/>
                <a:cs typeface="Lato Black" charset="0"/>
              </a:rPr>
              <a:t>Geospatial Concepts</a:t>
            </a:r>
          </a:p>
        </p:txBody>
      </p:sp>
      <p:sp>
        <p:nvSpPr>
          <p:cNvPr id="51" name="TextBox 50"/>
          <p:cNvSpPr txBox="1"/>
          <p:nvPr/>
        </p:nvSpPr>
        <p:spPr>
          <a:xfrm>
            <a:off x="3993121" y="1524000"/>
            <a:ext cx="677083" cy="685110"/>
          </a:xfrm>
          <a:prstGeom prst="rect">
            <a:avLst/>
          </a:prstGeom>
          <a:noFill/>
        </p:spPr>
        <p:txBody>
          <a:bodyPr wrap="none" lIns="38405" tIns="19202" rIns="38405" bIns="19202" rtlCol="0">
            <a:spAutoFit/>
          </a:bodyPr>
          <a:lstStyle/>
          <a:p>
            <a:pPr algn="ctr"/>
            <a:r>
              <a:rPr lang="en-US" sz="4200" b="1" dirty="0">
                <a:solidFill>
                  <a:schemeClr val="bg1"/>
                </a:solidFill>
                <a:latin typeface="Lato Bold" charset="0"/>
                <a:ea typeface="Lato Bold" charset="0"/>
                <a:cs typeface="Lato Bold" charset="0"/>
              </a:rPr>
              <a:t>01</a:t>
            </a:r>
          </a:p>
        </p:txBody>
      </p:sp>
      <p:sp>
        <p:nvSpPr>
          <p:cNvPr id="52" name="TextBox 51"/>
          <p:cNvSpPr txBox="1"/>
          <p:nvPr/>
        </p:nvSpPr>
        <p:spPr>
          <a:xfrm>
            <a:off x="3176889" y="2301779"/>
            <a:ext cx="2157111" cy="461972"/>
          </a:xfrm>
          <a:prstGeom prst="rect">
            <a:avLst/>
          </a:prstGeom>
          <a:noFill/>
        </p:spPr>
        <p:txBody>
          <a:bodyPr wrap="square" lIns="38405" tIns="19202" rIns="38405" bIns="19202" rtlCol="0" anchor="t" anchorCtr="1">
            <a:spAutoFit/>
          </a:bodyPr>
          <a:lstStyle/>
          <a:p>
            <a:pPr algn="ctr">
              <a:lnSpc>
                <a:spcPts val="1126"/>
              </a:lnSpc>
            </a:pPr>
            <a:r>
              <a:rPr lang="en-US" sz="1400" b="1" dirty="0">
                <a:solidFill>
                  <a:schemeClr val="bg1"/>
                </a:solidFill>
                <a:latin typeface="Lato Black" charset="0"/>
                <a:ea typeface="Lato Black" charset="0"/>
                <a:cs typeface="Lato Black" charset="0"/>
              </a:rPr>
              <a:t>Introduction to</a:t>
            </a:r>
          </a:p>
          <a:p>
            <a:pPr algn="ctr">
              <a:lnSpc>
                <a:spcPts val="1126"/>
              </a:lnSpc>
            </a:pPr>
            <a:endParaRPr lang="en-US" sz="1400" b="1" dirty="0">
              <a:solidFill>
                <a:schemeClr val="bg1"/>
              </a:solidFill>
              <a:latin typeface="Lato Black" charset="0"/>
              <a:ea typeface="Lato Black" charset="0"/>
              <a:cs typeface="Lato Black" charset="0"/>
            </a:endParaRPr>
          </a:p>
          <a:p>
            <a:pPr algn="ctr">
              <a:lnSpc>
                <a:spcPts val="1126"/>
              </a:lnSpc>
            </a:pPr>
            <a:r>
              <a:rPr lang="en-US" sz="1400" b="1" dirty="0">
                <a:solidFill>
                  <a:schemeClr val="bg1"/>
                </a:solidFill>
                <a:latin typeface="Lato Black" charset="0"/>
                <a:ea typeface="Lato Black" charset="0"/>
                <a:cs typeface="Lato Black" charset="0"/>
              </a:rPr>
              <a:t> Population Health</a:t>
            </a:r>
          </a:p>
        </p:txBody>
      </p:sp>
      <p:sp>
        <p:nvSpPr>
          <p:cNvPr id="53" name="TextBox 52"/>
          <p:cNvSpPr txBox="1"/>
          <p:nvPr/>
        </p:nvSpPr>
        <p:spPr>
          <a:xfrm>
            <a:off x="408030" y="412242"/>
            <a:ext cx="8300880" cy="454271"/>
          </a:xfrm>
          <a:prstGeom prst="rect">
            <a:avLst/>
          </a:prstGeom>
          <a:noFill/>
        </p:spPr>
        <p:txBody>
          <a:bodyPr wrap="square" lIns="38397" tIns="19199" rIns="38397" bIns="19199" rtlCol="0">
            <a:spAutoFit/>
          </a:bodyPr>
          <a:lstStyle/>
          <a:p>
            <a:pPr algn="ctr"/>
            <a:r>
              <a:rPr lang="en-US" sz="2700" b="1" dirty="0" smtClean="0">
                <a:solidFill>
                  <a:schemeClr val="accent1"/>
                </a:solidFill>
                <a:latin typeface="Lato" charset="0"/>
                <a:ea typeface="Lato" charset="0"/>
                <a:cs typeface="Lato" charset="0"/>
              </a:rPr>
              <a:t>Population Health Assessment Engine Curriculum</a:t>
            </a:r>
            <a:endParaRPr lang="id-ID" sz="2700" b="1" dirty="0">
              <a:solidFill>
                <a:schemeClr val="accent1"/>
              </a:solidFill>
              <a:latin typeface="Lato" charset="0"/>
              <a:ea typeface="Lato" charset="0"/>
              <a:cs typeface="Lato" charset="0"/>
            </a:endParaRPr>
          </a:p>
        </p:txBody>
      </p:sp>
      <p:sp>
        <p:nvSpPr>
          <p:cNvPr id="54" name="Rectangle 53"/>
          <p:cNvSpPr/>
          <p:nvPr/>
        </p:nvSpPr>
        <p:spPr>
          <a:xfrm>
            <a:off x="4288454" y="1235334"/>
            <a:ext cx="582541"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8362" tIns="19182" rIns="38362" bIns="19182" rtlCol="0" anchor="ctr"/>
          <a:lstStyle/>
          <a:p>
            <a:pPr algn="ctr"/>
            <a:endParaRPr lang="en-US" dirty="0">
              <a:solidFill>
                <a:schemeClr val="bg1"/>
              </a:solidFill>
              <a:latin typeface="Lato Light" charset="0"/>
            </a:endParaRPr>
          </a:p>
        </p:txBody>
      </p:sp>
      <p:sp>
        <p:nvSpPr>
          <p:cNvPr id="15" name="TextBox 14"/>
          <p:cNvSpPr txBox="1"/>
          <p:nvPr/>
        </p:nvSpPr>
        <p:spPr>
          <a:xfrm>
            <a:off x="347170" y="1699267"/>
            <a:ext cx="2337779" cy="408105"/>
          </a:xfrm>
          <a:prstGeom prst="rect">
            <a:avLst/>
          </a:prstGeom>
          <a:noFill/>
        </p:spPr>
        <p:txBody>
          <a:bodyPr wrap="none" lIns="38397" tIns="19199" rIns="38397" bIns="19199" rtlCol="0">
            <a:spAutoFit/>
          </a:bodyPr>
          <a:lstStyle/>
          <a:p>
            <a:pPr algn="ctr"/>
            <a:r>
              <a:rPr lang="en-US" sz="2400" b="1" dirty="0" smtClean="0">
                <a:solidFill>
                  <a:schemeClr val="accent3"/>
                </a:solidFill>
                <a:latin typeface="Lato" charset="0"/>
                <a:ea typeface="Lato" charset="0"/>
                <a:cs typeface="Lato" charset="0"/>
              </a:rPr>
              <a:t>BACKGROUND</a:t>
            </a:r>
            <a:endParaRPr lang="id-ID" sz="2400" b="1" dirty="0">
              <a:solidFill>
                <a:schemeClr val="accent3"/>
              </a:solidFill>
              <a:latin typeface="Lato" charset="0"/>
              <a:ea typeface="Lato" charset="0"/>
              <a:cs typeface="Lato" charset="0"/>
            </a:endParaRPr>
          </a:p>
        </p:txBody>
      </p:sp>
      <p:sp>
        <p:nvSpPr>
          <p:cNvPr id="16" name="TextBox 15"/>
          <p:cNvSpPr txBox="1"/>
          <p:nvPr/>
        </p:nvSpPr>
        <p:spPr>
          <a:xfrm>
            <a:off x="304799" y="3488071"/>
            <a:ext cx="2140714" cy="408105"/>
          </a:xfrm>
          <a:prstGeom prst="rect">
            <a:avLst/>
          </a:prstGeom>
          <a:noFill/>
        </p:spPr>
        <p:txBody>
          <a:bodyPr wrap="square" lIns="38397" tIns="19199" rIns="38397" bIns="19199" rtlCol="0">
            <a:spAutoFit/>
          </a:bodyPr>
          <a:lstStyle/>
          <a:p>
            <a:pPr algn="ctr"/>
            <a:r>
              <a:rPr lang="en-US" sz="2400" b="1" dirty="0" smtClean="0">
                <a:solidFill>
                  <a:schemeClr val="accent3"/>
                </a:solidFill>
                <a:latin typeface="Lato" charset="0"/>
                <a:ea typeface="Lato" charset="0"/>
                <a:cs typeface="Lato" charset="0"/>
              </a:rPr>
              <a:t>BEGINNER</a:t>
            </a:r>
            <a:endParaRPr lang="id-ID" sz="2400" b="1" dirty="0">
              <a:solidFill>
                <a:schemeClr val="accent3"/>
              </a:solidFill>
              <a:latin typeface="Lato" charset="0"/>
              <a:ea typeface="Lato" charset="0"/>
              <a:cs typeface="Lato" charset="0"/>
            </a:endParaRPr>
          </a:p>
        </p:txBody>
      </p:sp>
      <p:sp>
        <p:nvSpPr>
          <p:cNvPr id="17" name="Rectangle 16"/>
          <p:cNvSpPr/>
          <p:nvPr/>
        </p:nvSpPr>
        <p:spPr>
          <a:xfrm>
            <a:off x="4255444" y="3002281"/>
            <a:ext cx="582541"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8362" tIns="19182" rIns="38362" bIns="19182" rtlCol="0" anchor="ctr"/>
          <a:lstStyle/>
          <a:p>
            <a:pPr algn="ctr"/>
            <a:endParaRPr lang="en-US" dirty="0">
              <a:solidFill>
                <a:schemeClr val="bg1"/>
              </a:solidFill>
              <a:latin typeface="Lato Light" charset="0"/>
            </a:endParaRPr>
          </a:p>
        </p:txBody>
      </p:sp>
      <p:sp>
        <p:nvSpPr>
          <p:cNvPr id="18" name="TextBox 17"/>
          <p:cNvSpPr txBox="1"/>
          <p:nvPr/>
        </p:nvSpPr>
        <p:spPr>
          <a:xfrm>
            <a:off x="304799" y="5504066"/>
            <a:ext cx="2097973" cy="408105"/>
          </a:xfrm>
          <a:prstGeom prst="rect">
            <a:avLst/>
          </a:prstGeom>
          <a:noFill/>
        </p:spPr>
        <p:txBody>
          <a:bodyPr wrap="square" lIns="38397" tIns="19199" rIns="38397" bIns="19199" rtlCol="0">
            <a:spAutoFit/>
          </a:bodyPr>
          <a:lstStyle/>
          <a:p>
            <a:pPr algn="ctr"/>
            <a:r>
              <a:rPr lang="en-US" sz="2400" b="1" dirty="0" smtClean="0">
                <a:solidFill>
                  <a:schemeClr val="accent3"/>
                </a:solidFill>
                <a:latin typeface="Lato" charset="0"/>
                <a:ea typeface="Lato" charset="0"/>
                <a:cs typeface="Lato" charset="0"/>
              </a:rPr>
              <a:t>ADVANCED</a:t>
            </a:r>
            <a:endParaRPr lang="id-ID" sz="2400" b="1" dirty="0">
              <a:solidFill>
                <a:schemeClr val="accent3"/>
              </a:solidFill>
              <a:latin typeface="Lato" charset="0"/>
              <a:ea typeface="Lato" charset="0"/>
              <a:cs typeface="Lato" charset="0"/>
            </a:endParaRPr>
          </a:p>
        </p:txBody>
      </p:sp>
      <p:sp>
        <p:nvSpPr>
          <p:cNvPr id="19" name="TextBox 18"/>
          <p:cNvSpPr txBox="1"/>
          <p:nvPr/>
        </p:nvSpPr>
        <p:spPr>
          <a:xfrm>
            <a:off x="3993932" y="5161511"/>
            <a:ext cx="677083" cy="685110"/>
          </a:xfrm>
          <a:prstGeom prst="rect">
            <a:avLst/>
          </a:prstGeom>
          <a:noFill/>
        </p:spPr>
        <p:txBody>
          <a:bodyPr wrap="none" lIns="38405" tIns="19202" rIns="38405" bIns="19202" rtlCol="0">
            <a:spAutoFit/>
          </a:bodyPr>
          <a:lstStyle/>
          <a:p>
            <a:pPr algn="ctr"/>
            <a:r>
              <a:rPr lang="en-US" sz="4200" b="1" dirty="0" smtClean="0">
                <a:solidFill>
                  <a:schemeClr val="bg1"/>
                </a:solidFill>
                <a:latin typeface="Lato Bold" charset="0"/>
                <a:ea typeface="Lato Bold" charset="0"/>
                <a:cs typeface="Lato Bold" charset="0"/>
              </a:rPr>
              <a:t>06</a:t>
            </a:r>
            <a:endParaRPr lang="en-US" sz="4200" b="1" dirty="0">
              <a:solidFill>
                <a:schemeClr val="bg1"/>
              </a:solidFill>
              <a:latin typeface="Lato Bold" charset="0"/>
              <a:ea typeface="Lato Bold" charset="0"/>
              <a:cs typeface="Lato Bold" charset="0"/>
            </a:endParaRPr>
          </a:p>
        </p:txBody>
      </p:sp>
      <p:sp>
        <p:nvSpPr>
          <p:cNvPr id="20" name="TextBox 19"/>
          <p:cNvSpPr txBox="1"/>
          <p:nvPr/>
        </p:nvSpPr>
        <p:spPr>
          <a:xfrm>
            <a:off x="3276600" y="5856286"/>
            <a:ext cx="2157111" cy="645163"/>
          </a:xfrm>
          <a:prstGeom prst="rect">
            <a:avLst/>
          </a:prstGeom>
          <a:noFill/>
        </p:spPr>
        <p:txBody>
          <a:bodyPr wrap="square" lIns="38405" tIns="19202" rIns="38405" bIns="19202" rtlCol="0" anchor="t" anchorCtr="1">
            <a:spAutoFit/>
          </a:bodyPr>
          <a:lstStyle/>
          <a:p>
            <a:pPr algn="ctr">
              <a:lnSpc>
                <a:spcPct val="150000"/>
              </a:lnSpc>
            </a:pPr>
            <a:r>
              <a:rPr lang="en-US" sz="1400" b="1" dirty="0" smtClean="0">
                <a:solidFill>
                  <a:schemeClr val="bg1"/>
                </a:solidFill>
                <a:latin typeface="Lato Black" charset="0"/>
                <a:ea typeface="Lato Black" charset="0"/>
                <a:cs typeface="Lato Black" charset="0"/>
              </a:rPr>
              <a:t>Getting the Most out of My Community</a:t>
            </a:r>
            <a:endParaRPr lang="en-US" sz="1400" b="1" dirty="0">
              <a:solidFill>
                <a:schemeClr val="bg1"/>
              </a:solidFill>
              <a:latin typeface="Lato Black" charset="0"/>
              <a:ea typeface="Lato Black" charset="0"/>
              <a:cs typeface="Lato Black" charset="0"/>
            </a:endParaRPr>
          </a:p>
        </p:txBody>
      </p:sp>
      <p:sp>
        <p:nvSpPr>
          <p:cNvPr id="21" name="Rectangle 20"/>
          <p:cNvSpPr/>
          <p:nvPr/>
        </p:nvSpPr>
        <p:spPr>
          <a:xfrm>
            <a:off x="4267200" y="4983481"/>
            <a:ext cx="582541"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8362" tIns="19182" rIns="38362" bIns="19182" rtlCol="0" anchor="ctr"/>
          <a:lstStyle/>
          <a:p>
            <a:pPr algn="ctr"/>
            <a:endParaRPr lang="en-US" dirty="0">
              <a:solidFill>
                <a:schemeClr val="bg1"/>
              </a:solidFill>
              <a:latin typeface="Lato Light" charset="0"/>
            </a:endParaRPr>
          </a:p>
        </p:txBody>
      </p:sp>
      <p:sp>
        <p:nvSpPr>
          <p:cNvPr id="22" name="TextBox 21"/>
          <p:cNvSpPr txBox="1"/>
          <p:nvPr/>
        </p:nvSpPr>
        <p:spPr>
          <a:xfrm>
            <a:off x="6781800" y="4039290"/>
            <a:ext cx="2121272" cy="685110"/>
          </a:xfrm>
          <a:prstGeom prst="rect">
            <a:avLst/>
          </a:prstGeom>
          <a:noFill/>
        </p:spPr>
        <p:txBody>
          <a:bodyPr wrap="square" lIns="38405" tIns="19202" rIns="38405" bIns="19202" rtlCol="0" anchor="t" anchorCtr="1">
            <a:spAutoFit/>
          </a:bodyPr>
          <a:lstStyle/>
          <a:p>
            <a:pPr algn="ctr">
              <a:lnSpc>
                <a:spcPct val="150000"/>
              </a:lnSpc>
            </a:pPr>
            <a:r>
              <a:rPr lang="en-US" sz="1400" b="1" dirty="0" smtClean="0">
                <a:solidFill>
                  <a:schemeClr val="bg1"/>
                </a:solidFill>
                <a:latin typeface="Lato Black" charset="0"/>
                <a:ea typeface="Lato Black" charset="0"/>
                <a:cs typeface="Lato Black" charset="0"/>
              </a:rPr>
              <a:t>How to use Community </a:t>
            </a:r>
            <a:r>
              <a:rPr lang="en-US" sz="1400" b="1" dirty="0" err="1" smtClean="0">
                <a:solidFill>
                  <a:schemeClr val="bg1"/>
                </a:solidFill>
                <a:latin typeface="Lato Black" charset="0"/>
                <a:ea typeface="Lato Black" charset="0"/>
                <a:cs typeface="Lato Black" charset="0"/>
              </a:rPr>
              <a:t>HotSpots</a:t>
            </a:r>
            <a:endParaRPr lang="en-US" sz="1400" b="1" dirty="0">
              <a:solidFill>
                <a:schemeClr val="bg1"/>
              </a:solidFill>
              <a:latin typeface="Lato Black" charset="0"/>
              <a:ea typeface="Lato Black" charset="0"/>
              <a:cs typeface="Lato Black" charset="0"/>
            </a:endParaRPr>
          </a:p>
        </p:txBody>
      </p:sp>
      <p:sp>
        <p:nvSpPr>
          <p:cNvPr id="23" name="TextBox 22"/>
          <p:cNvSpPr txBox="1"/>
          <p:nvPr/>
        </p:nvSpPr>
        <p:spPr>
          <a:xfrm>
            <a:off x="6866021" y="5137062"/>
            <a:ext cx="677083" cy="685110"/>
          </a:xfrm>
          <a:prstGeom prst="rect">
            <a:avLst/>
          </a:prstGeom>
          <a:noFill/>
        </p:spPr>
        <p:txBody>
          <a:bodyPr wrap="none" lIns="38405" tIns="19202" rIns="38405" bIns="19202" rtlCol="0">
            <a:spAutoFit/>
          </a:bodyPr>
          <a:lstStyle/>
          <a:p>
            <a:pPr algn="ctr"/>
            <a:r>
              <a:rPr lang="en-US" sz="4200" b="1" dirty="0" smtClean="0">
                <a:solidFill>
                  <a:schemeClr val="bg1"/>
                </a:solidFill>
                <a:latin typeface="Lato Bold" charset="0"/>
                <a:ea typeface="Lato Bold" charset="0"/>
                <a:cs typeface="Lato Bold" charset="0"/>
              </a:rPr>
              <a:t>07</a:t>
            </a:r>
            <a:endParaRPr lang="en-US" sz="4200" b="1" dirty="0">
              <a:solidFill>
                <a:schemeClr val="bg1"/>
              </a:solidFill>
              <a:latin typeface="Lato Bold" charset="0"/>
              <a:ea typeface="Lato Bold" charset="0"/>
              <a:cs typeface="Lato Bold" charset="0"/>
            </a:endParaRPr>
          </a:p>
        </p:txBody>
      </p:sp>
      <p:sp>
        <p:nvSpPr>
          <p:cNvPr id="24" name="TextBox 23"/>
          <p:cNvSpPr txBox="1"/>
          <p:nvPr/>
        </p:nvSpPr>
        <p:spPr>
          <a:xfrm>
            <a:off x="6148689" y="5831837"/>
            <a:ext cx="2157111" cy="645163"/>
          </a:xfrm>
          <a:prstGeom prst="rect">
            <a:avLst/>
          </a:prstGeom>
          <a:noFill/>
        </p:spPr>
        <p:txBody>
          <a:bodyPr wrap="square" lIns="38405" tIns="19202" rIns="38405" bIns="19202" rtlCol="0" anchor="t" anchorCtr="1">
            <a:spAutoFit/>
          </a:bodyPr>
          <a:lstStyle/>
          <a:p>
            <a:pPr algn="ctr">
              <a:lnSpc>
                <a:spcPct val="150000"/>
              </a:lnSpc>
            </a:pPr>
            <a:r>
              <a:rPr lang="en-US" sz="1400" b="1" dirty="0" smtClean="0">
                <a:solidFill>
                  <a:schemeClr val="bg1"/>
                </a:solidFill>
                <a:latin typeface="Lato Black" charset="0"/>
                <a:ea typeface="Lato Black" charset="0"/>
                <a:cs typeface="Lato Black" charset="0"/>
              </a:rPr>
              <a:t>Getting the Most out of Community Hotspots</a:t>
            </a:r>
            <a:endParaRPr lang="en-US" sz="1400" b="1" dirty="0">
              <a:solidFill>
                <a:schemeClr val="bg1"/>
              </a:solidFill>
              <a:latin typeface="Lato Black" charset="0"/>
              <a:ea typeface="Lato Black" charset="0"/>
              <a:cs typeface="Lato Black" charset="0"/>
            </a:endParaRPr>
          </a:p>
        </p:txBody>
      </p:sp>
    </p:spTree>
    <p:extLst>
      <p:ext uri="{BB962C8B-B14F-4D97-AF65-F5344CB8AC3E}">
        <p14:creationId xmlns:p14="http://schemas.microsoft.com/office/powerpoint/2010/main" val="1590577167"/>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Census Geography</a:t>
            </a:r>
          </a:p>
        </p:txBody>
      </p:sp>
      <p:sp>
        <p:nvSpPr>
          <p:cNvPr id="15" name="Content Placeholder 14"/>
          <p:cNvSpPr>
            <a:spLocks noGrp="1"/>
          </p:cNvSpPr>
          <p:nvPr>
            <p:ph sz="half" idx="1"/>
          </p:nvPr>
        </p:nvSpPr>
        <p:spPr>
          <a:xfrm>
            <a:off x="457200" y="1600200"/>
            <a:ext cx="6019800" cy="4572000"/>
          </a:xfrm>
        </p:spPr>
        <p:txBody>
          <a:bodyPr>
            <a:normAutofit fontScale="92500" lnSpcReduction="20000"/>
          </a:bodyPr>
          <a:lstStyle/>
          <a:p>
            <a:r>
              <a:rPr lang="en-US" dirty="0"/>
              <a:t>Census Tracts</a:t>
            </a:r>
          </a:p>
          <a:p>
            <a:pPr lvl="1"/>
            <a:r>
              <a:rPr lang="en-US" dirty="0"/>
              <a:t>Primary purpose is to provide a stable set of geographic units for  the presentation of statistical data</a:t>
            </a:r>
          </a:p>
          <a:p>
            <a:pPr lvl="1"/>
            <a:r>
              <a:rPr lang="en-US" dirty="0"/>
              <a:t>Population size between 1,200 and 8,000 people, with an optimum size of 4,000 people</a:t>
            </a:r>
          </a:p>
          <a:p>
            <a:pPr lvl="1"/>
            <a:r>
              <a:rPr lang="en-US" dirty="0"/>
              <a:t>Usually covers a contiguous area, but area varies widely </a:t>
            </a:r>
          </a:p>
          <a:p>
            <a:pPr lvl="1"/>
            <a:r>
              <a:rPr lang="en-US" dirty="0"/>
              <a:t>Boundaries are delineated with the intention of being maintained over a long time so that longitudinal comparisons can be made </a:t>
            </a:r>
          </a:p>
          <a:p>
            <a:pPr lvl="1"/>
            <a:r>
              <a:rPr lang="en-US" dirty="0"/>
              <a:t>Occasionally are split due to population growth or merged as a result of substantial population decline</a:t>
            </a:r>
          </a:p>
          <a:p>
            <a:pPr lvl="1"/>
            <a:r>
              <a:rPr lang="en-US" dirty="0"/>
              <a:t>Boundaries generally follow visible and identifiable features</a:t>
            </a:r>
          </a:p>
        </p:txBody>
      </p:sp>
      <p:pic>
        <p:nvPicPr>
          <p:cNvPr id="13" name="Picture 2" descr="https://www.census.gov/content/census/en/programs-surveys/acs/geography-acs/concepts-definitions/_jcr_content/par/expandablelist/section_1/image.img.full.medium.png/1443049671759.png"/>
          <p:cNvPicPr>
            <a:picLocks noChangeAspect="1" noChangeArrowheads="1"/>
          </p:cNvPicPr>
          <p:nvPr/>
        </p:nvPicPr>
        <p:blipFill rotWithShape="1">
          <a:blip r:embed="rId3">
            <a:extLst>
              <a:ext uri="{28A0092B-C50C-407E-A947-70E740481C1C}">
                <a14:useLocalDpi xmlns:a14="http://schemas.microsoft.com/office/drawing/2010/main" val="0"/>
              </a:ext>
            </a:extLst>
          </a:blip>
          <a:srcRect l="34790" r="43662"/>
          <a:stretch/>
        </p:blipFill>
        <p:spPr bwMode="auto">
          <a:xfrm>
            <a:off x="6705600" y="1710372"/>
            <a:ext cx="1295400" cy="4233228"/>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13"/>
          <p:cNvSpPr/>
          <p:nvPr/>
        </p:nvSpPr>
        <p:spPr>
          <a:xfrm>
            <a:off x="6360449" y="1869743"/>
            <a:ext cx="715915" cy="3236847"/>
          </a:xfrm>
          <a:custGeom>
            <a:avLst/>
            <a:gdLst>
              <a:gd name="connsiteX0" fmla="*/ 477079 w 715915"/>
              <a:gd name="connsiteY0" fmla="*/ 6824 h 3236847"/>
              <a:gd name="connsiteX1" fmla="*/ 477079 w 715915"/>
              <a:gd name="connsiteY1" fmla="*/ 6824 h 3236847"/>
              <a:gd name="connsiteX2" fmla="*/ 531670 w 715915"/>
              <a:gd name="connsiteY2" fmla="*/ 34120 h 3236847"/>
              <a:gd name="connsiteX3" fmla="*/ 558966 w 715915"/>
              <a:gd name="connsiteY3" fmla="*/ 75063 h 3236847"/>
              <a:gd name="connsiteX4" fmla="*/ 586261 w 715915"/>
              <a:gd name="connsiteY4" fmla="*/ 116006 h 3236847"/>
              <a:gd name="connsiteX5" fmla="*/ 599909 w 715915"/>
              <a:gd name="connsiteY5" fmla="*/ 136478 h 3236847"/>
              <a:gd name="connsiteX6" fmla="*/ 613557 w 715915"/>
              <a:gd name="connsiteY6" fmla="*/ 177421 h 3236847"/>
              <a:gd name="connsiteX7" fmla="*/ 606733 w 715915"/>
              <a:gd name="connsiteY7" fmla="*/ 307075 h 3236847"/>
              <a:gd name="connsiteX8" fmla="*/ 599909 w 715915"/>
              <a:gd name="connsiteY8" fmla="*/ 327547 h 3236847"/>
              <a:gd name="connsiteX9" fmla="*/ 586261 w 715915"/>
              <a:gd name="connsiteY9" fmla="*/ 348018 h 3236847"/>
              <a:gd name="connsiteX10" fmla="*/ 579438 w 715915"/>
              <a:gd name="connsiteY10" fmla="*/ 368490 h 3236847"/>
              <a:gd name="connsiteX11" fmla="*/ 531670 w 715915"/>
              <a:gd name="connsiteY11" fmla="*/ 436729 h 3236847"/>
              <a:gd name="connsiteX12" fmla="*/ 504375 w 715915"/>
              <a:gd name="connsiteY12" fmla="*/ 477672 h 3236847"/>
              <a:gd name="connsiteX13" fmla="*/ 490727 w 715915"/>
              <a:gd name="connsiteY13" fmla="*/ 498144 h 3236847"/>
              <a:gd name="connsiteX14" fmla="*/ 470255 w 715915"/>
              <a:gd name="connsiteY14" fmla="*/ 559558 h 3236847"/>
              <a:gd name="connsiteX15" fmla="*/ 463432 w 715915"/>
              <a:gd name="connsiteY15" fmla="*/ 580030 h 3236847"/>
              <a:gd name="connsiteX16" fmla="*/ 436136 w 715915"/>
              <a:gd name="connsiteY16" fmla="*/ 743803 h 3236847"/>
              <a:gd name="connsiteX17" fmla="*/ 422488 w 715915"/>
              <a:gd name="connsiteY17" fmla="*/ 880281 h 3236847"/>
              <a:gd name="connsiteX18" fmla="*/ 429312 w 715915"/>
              <a:gd name="connsiteY18" fmla="*/ 1398896 h 3236847"/>
              <a:gd name="connsiteX19" fmla="*/ 436136 w 715915"/>
              <a:gd name="connsiteY19" fmla="*/ 1419367 h 3236847"/>
              <a:gd name="connsiteX20" fmla="*/ 449784 w 715915"/>
              <a:gd name="connsiteY20" fmla="*/ 1446663 h 3236847"/>
              <a:gd name="connsiteX21" fmla="*/ 531670 w 715915"/>
              <a:gd name="connsiteY21" fmla="*/ 1514902 h 3236847"/>
              <a:gd name="connsiteX22" fmla="*/ 572614 w 715915"/>
              <a:gd name="connsiteY22" fmla="*/ 1528550 h 3236847"/>
              <a:gd name="connsiteX23" fmla="*/ 613557 w 715915"/>
              <a:gd name="connsiteY23" fmla="*/ 1549021 h 3236847"/>
              <a:gd name="connsiteX24" fmla="*/ 654500 w 715915"/>
              <a:gd name="connsiteY24" fmla="*/ 1596788 h 3236847"/>
              <a:gd name="connsiteX25" fmla="*/ 674972 w 715915"/>
              <a:gd name="connsiteY25" fmla="*/ 1624084 h 3236847"/>
              <a:gd name="connsiteX26" fmla="*/ 681796 w 715915"/>
              <a:gd name="connsiteY26" fmla="*/ 1644556 h 3236847"/>
              <a:gd name="connsiteX27" fmla="*/ 695444 w 715915"/>
              <a:gd name="connsiteY27" fmla="*/ 1665027 h 3236847"/>
              <a:gd name="connsiteX28" fmla="*/ 709091 w 715915"/>
              <a:gd name="connsiteY28" fmla="*/ 1705970 h 3236847"/>
              <a:gd name="connsiteX29" fmla="*/ 715915 w 715915"/>
              <a:gd name="connsiteY29" fmla="*/ 1726442 h 3236847"/>
              <a:gd name="connsiteX30" fmla="*/ 709091 w 715915"/>
              <a:gd name="connsiteY30" fmla="*/ 1876567 h 3236847"/>
              <a:gd name="connsiteX31" fmla="*/ 688620 w 715915"/>
              <a:gd name="connsiteY31" fmla="*/ 1951630 h 3236847"/>
              <a:gd name="connsiteX32" fmla="*/ 681796 w 715915"/>
              <a:gd name="connsiteY32" fmla="*/ 1972102 h 3236847"/>
              <a:gd name="connsiteX33" fmla="*/ 661324 w 715915"/>
              <a:gd name="connsiteY33" fmla="*/ 2060812 h 3236847"/>
              <a:gd name="connsiteX34" fmla="*/ 647676 w 715915"/>
              <a:gd name="connsiteY34" fmla="*/ 2088108 h 3236847"/>
              <a:gd name="connsiteX35" fmla="*/ 634029 w 715915"/>
              <a:gd name="connsiteY35" fmla="*/ 2108579 h 3236847"/>
              <a:gd name="connsiteX36" fmla="*/ 627205 w 715915"/>
              <a:gd name="connsiteY36" fmla="*/ 2135875 h 3236847"/>
              <a:gd name="connsiteX37" fmla="*/ 613557 w 715915"/>
              <a:gd name="connsiteY37" fmla="*/ 2176818 h 3236847"/>
              <a:gd name="connsiteX38" fmla="*/ 593085 w 715915"/>
              <a:gd name="connsiteY38" fmla="*/ 2306472 h 3236847"/>
              <a:gd name="connsiteX39" fmla="*/ 599909 w 715915"/>
              <a:gd name="connsiteY39" fmla="*/ 2715905 h 3236847"/>
              <a:gd name="connsiteX40" fmla="*/ 606733 w 715915"/>
              <a:gd name="connsiteY40" fmla="*/ 2750024 h 3236847"/>
              <a:gd name="connsiteX41" fmla="*/ 613557 w 715915"/>
              <a:gd name="connsiteY41" fmla="*/ 2770496 h 3236847"/>
              <a:gd name="connsiteX42" fmla="*/ 606733 w 715915"/>
              <a:gd name="connsiteY42" fmla="*/ 2872854 h 3236847"/>
              <a:gd name="connsiteX43" fmla="*/ 593085 w 715915"/>
              <a:gd name="connsiteY43" fmla="*/ 2920621 h 3236847"/>
              <a:gd name="connsiteX44" fmla="*/ 586261 w 715915"/>
              <a:gd name="connsiteY44" fmla="*/ 2954741 h 3236847"/>
              <a:gd name="connsiteX45" fmla="*/ 572614 w 715915"/>
              <a:gd name="connsiteY45" fmla="*/ 2982036 h 3236847"/>
              <a:gd name="connsiteX46" fmla="*/ 558966 w 715915"/>
              <a:gd name="connsiteY46" fmla="*/ 3022979 h 3236847"/>
              <a:gd name="connsiteX47" fmla="*/ 545318 w 715915"/>
              <a:gd name="connsiteY47" fmla="*/ 3043451 h 3236847"/>
              <a:gd name="connsiteX48" fmla="*/ 538494 w 715915"/>
              <a:gd name="connsiteY48" fmla="*/ 3063923 h 3236847"/>
              <a:gd name="connsiteX49" fmla="*/ 518023 w 715915"/>
              <a:gd name="connsiteY49" fmla="*/ 3084394 h 3236847"/>
              <a:gd name="connsiteX50" fmla="*/ 504375 w 715915"/>
              <a:gd name="connsiteY50" fmla="*/ 3104866 h 3236847"/>
              <a:gd name="connsiteX51" fmla="*/ 483903 w 715915"/>
              <a:gd name="connsiteY51" fmla="*/ 3125338 h 3236847"/>
              <a:gd name="connsiteX52" fmla="*/ 470255 w 715915"/>
              <a:gd name="connsiteY52" fmla="*/ 3145809 h 3236847"/>
              <a:gd name="connsiteX53" fmla="*/ 449784 w 715915"/>
              <a:gd name="connsiteY53" fmla="*/ 3152633 h 3236847"/>
              <a:gd name="connsiteX54" fmla="*/ 429312 w 715915"/>
              <a:gd name="connsiteY54" fmla="*/ 3166281 h 3236847"/>
              <a:gd name="connsiteX55" fmla="*/ 361073 w 715915"/>
              <a:gd name="connsiteY55" fmla="*/ 3179929 h 3236847"/>
              <a:gd name="connsiteX56" fmla="*/ 306482 w 715915"/>
              <a:gd name="connsiteY56" fmla="*/ 3193576 h 3236847"/>
              <a:gd name="connsiteX57" fmla="*/ 251891 w 715915"/>
              <a:gd name="connsiteY57" fmla="*/ 3207224 h 3236847"/>
              <a:gd name="connsiteX58" fmla="*/ 217772 w 715915"/>
              <a:gd name="connsiteY58" fmla="*/ 3220872 h 3236847"/>
              <a:gd name="connsiteX59" fmla="*/ 176829 w 715915"/>
              <a:gd name="connsiteY59" fmla="*/ 3234520 h 3236847"/>
              <a:gd name="connsiteX60" fmla="*/ 33527 w 715915"/>
              <a:gd name="connsiteY60" fmla="*/ 3214048 h 3236847"/>
              <a:gd name="connsiteX61" fmla="*/ 19879 w 715915"/>
              <a:gd name="connsiteY61" fmla="*/ 3193576 h 3236847"/>
              <a:gd name="connsiteX62" fmla="*/ 13055 w 715915"/>
              <a:gd name="connsiteY62" fmla="*/ 3173105 h 3236847"/>
              <a:gd name="connsiteX63" fmla="*/ 13055 w 715915"/>
              <a:gd name="connsiteY63" fmla="*/ 2831911 h 3236847"/>
              <a:gd name="connsiteX64" fmla="*/ 19879 w 715915"/>
              <a:gd name="connsiteY64" fmla="*/ 2777320 h 3236847"/>
              <a:gd name="connsiteX65" fmla="*/ 26703 w 715915"/>
              <a:gd name="connsiteY65" fmla="*/ 2688609 h 3236847"/>
              <a:gd name="connsiteX66" fmla="*/ 40351 w 715915"/>
              <a:gd name="connsiteY66" fmla="*/ 2661314 h 3236847"/>
              <a:gd name="connsiteX67" fmla="*/ 47175 w 715915"/>
              <a:gd name="connsiteY67" fmla="*/ 2640842 h 3236847"/>
              <a:gd name="connsiteX68" fmla="*/ 53999 w 715915"/>
              <a:gd name="connsiteY68" fmla="*/ 2545308 h 3236847"/>
              <a:gd name="connsiteX69" fmla="*/ 74470 w 715915"/>
              <a:gd name="connsiteY69" fmla="*/ 2449773 h 3236847"/>
              <a:gd name="connsiteX70" fmla="*/ 81294 w 715915"/>
              <a:gd name="connsiteY70" fmla="*/ 2367887 h 3236847"/>
              <a:gd name="connsiteX71" fmla="*/ 101766 w 715915"/>
              <a:gd name="connsiteY71" fmla="*/ 2251881 h 3236847"/>
              <a:gd name="connsiteX72" fmla="*/ 108590 w 715915"/>
              <a:gd name="connsiteY72" fmla="*/ 2169994 h 3236847"/>
              <a:gd name="connsiteX73" fmla="*/ 129061 w 715915"/>
              <a:gd name="connsiteY73" fmla="*/ 2088108 h 3236847"/>
              <a:gd name="connsiteX74" fmla="*/ 142709 w 715915"/>
              <a:gd name="connsiteY74" fmla="*/ 1924335 h 3236847"/>
              <a:gd name="connsiteX75" fmla="*/ 156357 w 715915"/>
              <a:gd name="connsiteY75" fmla="*/ 1890215 h 3236847"/>
              <a:gd name="connsiteX76" fmla="*/ 163181 w 715915"/>
              <a:gd name="connsiteY76" fmla="*/ 1753738 h 3236847"/>
              <a:gd name="connsiteX77" fmla="*/ 176829 w 715915"/>
              <a:gd name="connsiteY77" fmla="*/ 1699147 h 3236847"/>
              <a:gd name="connsiteX78" fmla="*/ 183652 w 715915"/>
              <a:gd name="connsiteY78" fmla="*/ 1603612 h 3236847"/>
              <a:gd name="connsiteX79" fmla="*/ 190476 w 715915"/>
              <a:gd name="connsiteY79" fmla="*/ 1555845 h 3236847"/>
              <a:gd name="connsiteX80" fmla="*/ 190476 w 715915"/>
              <a:gd name="connsiteY80" fmla="*/ 661917 h 3236847"/>
              <a:gd name="connsiteX81" fmla="*/ 204124 w 715915"/>
              <a:gd name="connsiteY81" fmla="*/ 627797 h 3236847"/>
              <a:gd name="connsiteX82" fmla="*/ 217772 w 715915"/>
              <a:gd name="connsiteY82" fmla="*/ 552735 h 3236847"/>
              <a:gd name="connsiteX83" fmla="*/ 231420 w 715915"/>
              <a:gd name="connsiteY83" fmla="*/ 511791 h 3236847"/>
              <a:gd name="connsiteX84" fmla="*/ 238244 w 715915"/>
              <a:gd name="connsiteY84" fmla="*/ 436729 h 3236847"/>
              <a:gd name="connsiteX85" fmla="*/ 251891 w 715915"/>
              <a:gd name="connsiteY85" fmla="*/ 361666 h 3236847"/>
              <a:gd name="connsiteX86" fmla="*/ 265539 w 715915"/>
              <a:gd name="connsiteY86" fmla="*/ 279779 h 3236847"/>
              <a:gd name="connsiteX87" fmla="*/ 279187 w 715915"/>
              <a:gd name="connsiteY87" fmla="*/ 197893 h 3236847"/>
              <a:gd name="connsiteX88" fmla="*/ 286011 w 715915"/>
              <a:gd name="connsiteY88" fmla="*/ 163773 h 3236847"/>
              <a:gd name="connsiteX89" fmla="*/ 299658 w 715915"/>
              <a:gd name="connsiteY89" fmla="*/ 143302 h 3236847"/>
              <a:gd name="connsiteX90" fmla="*/ 320130 w 715915"/>
              <a:gd name="connsiteY90" fmla="*/ 68239 h 3236847"/>
              <a:gd name="connsiteX91" fmla="*/ 333778 w 715915"/>
              <a:gd name="connsiteY91" fmla="*/ 40944 h 3236847"/>
              <a:gd name="connsiteX92" fmla="*/ 354250 w 715915"/>
              <a:gd name="connsiteY92" fmla="*/ 27296 h 3236847"/>
              <a:gd name="connsiteX93" fmla="*/ 402017 w 715915"/>
              <a:gd name="connsiteY93" fmla="*/ 0 h 3236847"/>
              <a:gd name="connsiteX94" fmla="*/ 470255 w 715915"/>
              <a:gd name="connsiteY94" fmla="*/ 6824 h 3236847"/>
              <a:gd name="connsiteX95" fmla="*/ 477079 w 715915"/>
              <a:gd name="connsiteY95" fmla="*/ 6824 h 323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715915" h="3236847">
                <a:moveTo>
                  <a:pt x="477079" y="6824"/>
                </a:moveTo>
                <a:lnTo>
                  <a:pt x="477079" y="6824"/>
                </a:lnTo>
                <a:cubicBezTo>
                  <a:pt x="495276" y="15923"/>
                  <a:pt x="516041" y="21096"/>
                  <a:pt x="531670" y="34120"/>
                </a:cubicBezTo>
                <a:cubicBezTo>
                  <a:pt x="544271" y="44621"/>
                  <a:pt x="549867" y="61415"/>
                  <a:pt x="558966" y="75063"/>
                </a:cubicBezTo>
                <a:lnTo>
                  <a:pt x="586261" y="116006"/>
                </a:lnTo>
                <a:cubicBezTo>
                  <a:pt x="590810" y="122830"/>
                  <a:pt x="597315" y="128697"/>
                  <a:pt x="599909" y="136478"/>
                </a:cubicBezTo>
                <a:lnTo>
                  <a:pt x="613557" y="177421"/>
                </a:lnTo>
                <a:cubicBezTo>
                  <a:pt x="611282" y="220639"/>
                  <a:pt x="610651" y="263975"/>
                  <a:pt x="606733" y="307075"/>
                </a:cubicBezTo>
                <a:cubicBezTo>
                  <a:pt x="606082" y="314239"/>
                  <a:pt x="603126" y="321113"/>
                  <a:pt x="599909" y="327547"/>
                </a:cubicBezTo>
                <a:cubicBezTo>
                  <a:pt x="596241" y="334882"/>
                  <a:pt x="590810" y="341194"/>
                  <a:pt x="586261" y="348018"/>
                </a:cubicBezTo>
                <a:cubicBezTo>
                  <a:pt x="583987" y="354842"/>
                  <a:pt x="582931" y="362202"/>
                  <a:pt x="579438" y="368490"/>
                </a:cubicBezTo>
                <a:cubicBezTo>
                  <a:pt x="561770" y="400294"/>
                  <a:pt x="550933" y="409210"/>
                  <a:pt x="531670" y="436729"/>
                </a:cubicBezTo>
                <a:cubicBezTo>
                  <a:pt x="522264" y="450166"/>
                  <a:pt x="513473" y="464024"/>
                  <a:pt x="504375" y="477672"/>
                </a:cubicBezTo>
                <a:cubicBezTo>
                  <a:pt x="499826" y="484496"/>
                  <a:pt x="493321" y="490363"/>
                  <a:pt x="490727" y="498144"/>
                </a:cubicBezTo>
                <a:lnTo>
                  <a:pt x="470255" y="559558"/>
                </a:lnTo>
                <a:cubicBezTo>
                  <a:pt x="467980" y="566382"/>
                  <a:pt x="464843" y="572977"/>
                  <a:pt x="463432" y="580030"/>
                </a:cubicBezTo>
                <a:cubicBezTo>
                  <a:pt x="452809" y="633146"/>
                  <a:pt x="440380" y="692880"/>
                  <a:pt x="436136" y="743803"/>
                </a:cubicBezTo>
                <a:cubicBezTo>
                  <a:pt x="427789" y="843965"/>
                  <a:pt x="432709" y="798511"/>
                  <a:pt x="422488" y="880281"/>
                </a:cubicBezTo>
                <a:cubicBezTo>
                  <a:pt x="424763" y="1053153"/>
                  <a:pt x="424936" y="1226065"/>
                  <a:pt x="429312" y="1398896"/>
                </a:cubicBezTo>
                <a:cubicBezTo>
                  <a:pt x="429494" y="1406087"/>
                  <a:pt x="433303" y="1412756"/>
                  <a:pt x="436136" y="1419367"/>
                </a:cubicBezTo>
                <a:cubicBezTo>
                  <a:pt x="440143" y="1428717"/>
                  <a:pt x="443429" y="1438720"/>
                  <a:pt x="449784" y="1446663"/>
                </a:cubicBezTo>
                <a:cubicBezTo>
                  <a:pt x="463604" y="1463938"/>
                  <a:pt x="507575" y="1506870"/>
                  <a:pt x="531670" y="1514902"/>
                </a:cubicBezTo>
                <a:cubicBezTo>
                  <a:pt x="545318" y="1519451"/>
                  <a:pt x="560644" y="1520570"/>
                  <a:pt x="572614" y="1528550"/>
                </a:cubicBezTo>
                <a:cubicBezTo>
                  <a:pt x="599070" y="1546187"/>
                  <a:pt x="585305" y="1539604"/>
                  <a:pt x="613557" y="1549021"/>
                </a:cubicBezTo>
                <a:cubicBezTo>
                  <a:pt x="673425" y="1628846"/>
                  <a:pt x="597472" y="1530255"/>
                  <a:pt x="654500" y="1596788"/>
                </a:cubicBezTo>
                <a:cubicBezTo>
                  <a:pt x="661902" y="1605423"/>
                  <a:pt x="668148" y="1614985"/>
                  <a:pt x="674972" y="1624084"/>
                </a:cubicBezTo>
                <a:cubicBezTo>
                  <a:pt x="677247" y="1630908"/>
                  <a:pt x="678579" y="1638122"/>
                  <a:pt x="681796" y="1644556"/>
                </a:cubicBezTo>
                <a:cubicBezTo>
                  <a:pt x="685464" y="1651891"/>
                  <a:pt x="692113" y="1657533"/>
                  <a:pt x="695444" y="1665027"/>
                </a:cubicBezTo>
                <a:cubicBezTo>
                  <a:pt x="701287" y="1678173"/>
                  <a:pt x="704542" y="1692322"/>
                  <a:pt x="709091" y="1705970"/>
                </a:cubicBezTo>
                <a:lnTo>
                  <a:pt x="715915" y="1726442"/>
                </a:lnTo>
                <a:cubicBezTo>
                  <a:pt x="713640" y="1776484"/>
                  <a:pt x="712792" y="1826611"/>
                  <a:pt x="709091" y="1876567"/>
                </a:cubicBezTo>
                <a:cubicBezTo>
                  <a:pt x="707254" y="1901367"/>
                  <a:pt x="696250" y="1928739"/>
                  <a:pt x="688620" y="1951630"/>
                </a:cubicBezTo>
                <a:cubicBezTo>
                  <a:pt x="686345" y="1958454"/>
                  <a:pt x="683207" y="1965049"/>
                  <a:pt x="681796" y="1972102"/>
                </a:cubicBezTo>
                <a:cubicBezTo>
                  <a:pt x="678152" y="1990321"/>
                  <a:pt x="671944" y="2036032"/>
                  <a:pt x="661324" y="2060812"/>
                </a:cubicBezTo>
                <a:cubicBezTo>
                  <a:pt x="657317" y="2070162"/>
                  <a:pt x="652723" y="2079276"/>
                  <a:pt x="647676" y="2088108"/>
                </a:cubicBezTo>
                <a:cubicBezTo>
                  <a:pt x="643607" y="2095228"/>
                  <a:pt x="638578" y="2101755"/>
                  <a:pt x="634029" y="2108579"/>
                </a:cubicBezTo>
                <a:cubicBezTo>
                  <a:pt x="631754" y="2117678"/>
                  <a:pt x="629900" y="2126892"/>
                  <a:pt x="627205" y="2135875"/>
                </a:cubicBezTo>
                <a:cubicBezTo>
                  <a:pt x="623071" y="2149654"/>
                  <a:pt x="613557" y="2176818"/>
                  <a:pt x="613557" y="2176818"/>
                </a:cubicBezTo>
                <a:cubicBezTo>
                  <a:pt x="598269" y="2283835"/>
                  <a:pt x="606218" y="2240809"/>
                  <a:pt x="593085" y="2306472"/>
                </a:cubicBezTo>
                <a:cubicBezTo>
                  <a:pt x="595360" y="2442950"/>
                  <a:pt x="595711" y="2579473"/>
                  <a:pt x="599909" y="2715905"/>
                </a:cubicBezTo>
                <a:cubicBezTo>
                  <a:pt x="600266" y="2727498"/>
                  <a:pt x="603920" y="2738772"/>
                  <a:pt x="606733" y="2750024"/>
                </a:cubicBezTo>
                <a:cubicBezTo>
                  <a:pt x="608478" y="2757002"/>
                  <a:pt x="611282" y="2763672"/>
                  <a:pt x="613557" y="2770496"/>
                </a:cubicBezTo>
                <a:cubicBezTo>
                  <a:pt x="611282" y="2804615"/>
                  <a:pt x="611353" y="2838973"/>
                  <a:pt x="606733" y="2872854"/>
                </a:cubicBezTo>
                <a:cubicBezTo>
                  <a:pt x="604496" y="2889262"/>
                  <a:pt x="597101" y="2904556"/>
                  <a:pt x="593085" y="2920621"/>
                </a:cubicBezTo>
                <a:cubicBezTo>
                  <a:pt x="590272" y="2931873"/>
                  <a:pt x="589929" y="2943738"/>
                  <a:pt x="586261" y="2954741"/>
                </a:cubicBezTo>
                <a:cubicBezTo>
                  <a:pt x="583044" y="2964391"/>
                  <a:pt x="576392" y="2972591"/>
                  <a:pt x="572614" y="2982036"/>
                </a:cubicBezTo>
                <a:cubicBezTo>
                  <a:pt x="567271" y="2995393"/>
                  <a:pt x="566946" y="3011009"/>
                  <a:pt x="558966" y="3022979"/>
                </a:cubicBezTo>
                <a:cubicBezTo>
                  <a:pt x="554417" y="3029803"/>
                  <a:pt x="548986" y="3036115"/>
                  <a:pt x="545318" y="3043451"/>
                </a:cubicBezTo>
                <a:cubicBezTo>
                  <a:pt x="542101" y="3049885"/>
                  <a:pt x="542484" y="3057938"/>
                  <a:pt x="538494" y="3063923"/>
                </a:cubicBezTo>
                <a:cubicBezTo>
                  <a:pt x="533141" y="3071952"/>
                  <a:pt x="524201" y="3076981"/>
                  <a:pt x="518023" y="3084394"/>
                </a:cubicBezTo>
                <a:cubicBezTo>
                  <a:pt x="512773" y="3090695"/>
                  <a:pt x="509625" y="3098565"/>
                  <a:pt x="504375" y="3104866"/>
                </a:cubicBezTo>
                <a:cubicBezTo>
                  <a:pt x="498197" y="3112280"/>
                  <a:pt x="490081" y="3117924"/>
                  <a:pt x="483903" y="3125338"/>
                </a:cubicBezTo>
                <a:cubicBezTo>
                  <a:pt x="478653" y="3131638"/>
                  <a:pt x="476659" y="3140686"/>
                  <a:pt x="470255" y="3145809"/>
                </a:cubicBezTo>
                <a:cubicBezTo>
                  <a:pt x="464638" y="3150302"/>
                  <a:pt x="456217" y="3149416"/>
                  <a:pt x="449784" y="3152633"/>
                </a:cubicBezTo>
                <a:cubicBezTo>
                  <a:pt x="442448" y="3156301"/>
                  <a:pt x="436850" y="3163050"/>
                  <a:pt x="429312" y="3166281"/>
                </a:cubicBezTo>
                <a:cubicBezTo>
                  <a:pt x="415971" y="3171999"/>
                  <a:pt x="370878" y="3178146"/>
                  <a:pt x="361073" y="3179929"/>
                </a:cubicBezTo>
                <a:cubicBezTo>
                  <a:pt x="294321" y="3192066"/>
                  <a:pt x="353821" y="3180666"/>
                  <a:pt x="306482" y="3193576"/>
                </a:cubicBezTo>
                <a:cubicBezTo>
                  <a:pt x="288386" y="3198511"/>
                  <a:pt x="269306" y="3200258"/>
                  <a:pt x="251891" y="3207224"/>
                </a:cubicBezTo>
                <a:cubicBezTo>
                  <a:pt x="240518" y="3211773"/>
                  <a:pt x="229284" y="3216686"/>
                  <a:pt x="217772" y="3220872"/>
                </a:cubicBezTo>
                <a:cubicBezTo>
                  <a:pt x="204252" y="3225788"/>
                  <a:pt x="176829" y="3234520"/>
                  <a:pt x="176829" y="3234520"/>
                </a:cubicBezTo>
                <a:cubicBezTo>
                  <a:pt x="142147" y="3232593"/>
                  <a:pt x="68851" y="3249372"/>
                  <a:pt x="33527" y="3214048"/>
                </a:cubicBezTo>
                <a:cubicBezTo>
                  <a:pt x="27728" y="3208249"/>
                  <a:pt x="23547" y="3200912"/>
                  <a:pt x="19879" y="3193576"/>
                </a:cubicBezTo>
                <a:cubicBezTo>
                  <a:pt x="16662" y="3187143"/>
                  <a:pt x="15330" y="3179929"/>
                  <a:pt x="13055" y="3173105"/>
                </a:cubicBezTo>
                <a:cubicBezTo>
                  <a:pt x="-9669" y="3036744"/>
                  <a:pt x="1902" y="3121898"/>
                  <a:pt x="13055" y="2831911"/>
                </a:cubicBezTo>
                <a:cubicBezTo>
                  <a:pt x="13760" y="2813586"/>
                  <a:pt x="18140" y="2795576"/>
                  <a:pt x="19879" y="2777320"/>
                </a:cubicBezTo>
                <a:cubicBezTo>
                  <a:pt x="22691" y="2747796"/>
                  <a:pt x="21549" y="2717815"/>
                  <a:pt x="26703" y="2688609"/>
                </a:cubicBezTo>
                <a:cubicBezTo>
                  <a:pt x="28471" y="2678591"/>
                  <a:pt x="36344" y="2670664"/>
                  <a:pt x="40351" y="2661314"/>
                </a:cubicBezTo>
                <a:cubicBezTo>
                  <a:pt x="43185" y="2654702"/>
                  <a:pt x="44900" y="2647666"/>
                  <a:pt x="47175" y="2640842"/>
                </a:cubicBezTo>
                <a:cubicBezTo>
                  <a:pt x="49450" y="2608997"/>
                  <a:pt x="49685" y="2576941"/>
                  <a:pt x="53999" y="2545308"/>
                </a:cubicBezTo>
                <a:cubicBezTo>
                  <a:pt x="80836" y="2348507"/>
                  <a:pt x="57310" y="2604219"/>
                  <a:pt x="74470" y="2449773"/>
                </a:cubicBezTo>
                <a:cubicBezTo>
                  <a:pt x="77495" y="2422551"/>
                  <a:pt x="77593" y="2395026"/>
                  <a:pt x="81294" y="2367887"/>
                </a:cubicBezTo>
                <a:cubicBezTo>
                  <a:pt x="99376" y="2235292"/>
                  <a:pt x="90774" y="2356299"/>
                  <a:pt x="101766" y="2251881"/>
                </a:cubicBezTo>
                <a:cubicBezTo>
                  <a:pt x="104633" y="2224641"/>
                  <a:pt x="104087" y="2197012"/>
                  <a:pt x="108590" y="2169994"/>
                </a:cubicBezTo>
                <a:cubicBezTo>
                  <a:pt x="113215" y="2142241"/>
                  <a:pt x="129061" y="2088108"/>
                  <a:pt x="129061" y="2088108"/>
                </a:cubicBezTo>
                <a:cubicBezTo>
                  <a:pt x="129938" y="2074079"/>
                  <a:pt x="134928" y="1958052"/>
                  <a:pt x="142709" y="1924335"/>
                </a:cubicBezTo>
                <a:cubicBezTo>
                  <a:pt x="145463" y="1912399"/>
                  <a:pt x="151808" y="1901588"/>
                  <a:pt x="156357" y="1890215"/>
                </a:cubicBezTo>
                <a:cubicBezTo>
                  <a:pt x="158632" y="1844723"/>
                  <a:pt x="158328" y="1799028"/>
                  <a:pt x="163181" y="1753738"/>
                </a:cubicBezTo>
                <a:cubicBezTo>
                  <a:pt x="165179" y="1735088"/>
                  <a:pt x="174295" y="1717732"/>
                  <a:pt x="176829" y="1699147"/>
                </a:cubicBezTo>
                <a:cubicBezTo>
                  <a:pt x="181142" y="1667514"/>
                  <a:pt x="180625" y="1635394"/>
                  <a:pt x="183652" y="1603612"/>
                </a:cubicBezTo>
                <a:cubicBezTo>
                  <a:pt x="185177" y="1587600"/>
                  <a:pt x="188201" y="1571767"/>
                  <a:pt x="190476" y="1555845"/>
                </a:cubicBezTo>
                <a:cubicBezTo>
                  <a:pt x="188934" y="1417090"/>
                  <a:pt x="175781" y="887240"/>
                  <a:pt x="190476" y="661917"/>
                </a:cubicBezTo>
                <a:cubicBezTo>
                  <a:pt x="191273" y="649694"/>
                  <a:pt x="199575" y="639170"/>
                  <a:pt x="204124" y="627797"/>
                </a:cubicBezTo>
                <a:cubicBezTo>
                  <a:pt x="206353" y="614420"/>
                  <a:pt x="213684" y="567723"/>
                  <a:pt x="217772" y="552735"/>
                </a:cubicBezTo>
                <a:cubicBezTo>
                  <a:pt x="221557" y="538856"/>
                  <a:pt x="231420" y="511791"/>
                  <a:pt x="231420" y="511791"/>
                </a:cubicBezTo>
                <a:cubicBezTo>
                  <a:pt x="233695" y="486770"/>
                  <a:pt x="235309" y="461681"/>
                  <a:pt x="238244" y="436729"/>
                </a:cubicBezTo>
                <a:cubicBezTo>
                  <a:pt x="241951" y="405221"/>
                  <a:pt x="246564" y="391853"/>
                  <a:pt x="251891" y="361666"/>
                </a:cubicBezTo>
                <a:cubicBezTo>
                  <a:pt x="256700" y="334415"/>
                  <a:pt x="260990" y="307075"/>
                  <a:pt x="265539" y="279779"/>
                </a:cubicBezTo>
                <a:cubicBezTo>
                  <a:pt x="270088" y="252484"/>
                  <a:pt x="273760" y="225027"/>
                  <a:pt x="279187" y="197893"/>
                </a:cubicBezTo>
                <a:cubicBezTo>
                  <a:pt x="281462" y="186520"/>
                  <a:pt x="281939" y="174633"/>
                  <a:pt x="286011" y="163773"/>
                </a:cubicBezTo>
                <a:cubicBezTo>
                  <a:pt x="288890" y="156094"/>
                  <a:pt x="295109" y="150126"/>
                  <a:pt x="299658" y="143302"/>
                </a:cubicBezTo>
                <a:cubicBezTo>
                  <a:pt x="304650" y="118343"/>
                  <a:pt x="308586" y="91326"/>
                  <a:pt x="320130" y="68239"/>
                </a:cubicBezTo>
                <a:cubicBezTo>
                  <a:pt x="324679" y="59141"/>
                  <a:pt x="327266" y="48759"/>
                  <a:pt x="333778" y="40944"/>
                </a:cubicBezTo>
                <a:cubicBezTo>
                  <a:pt x="339029" y="34644"/>
                  <a:pt x="347129" y="31365"/>
                  <a:pt x="354250" y="27296"/>
                </a:cubicBezTo>
                <a:cubicBezTo>
                  <a:pt x="414854" y="-7336"/>
                  <a:pt x="352140" y="33252"/>
                  <a:pt x="402017" y="0"/>
                </a:cubicBezTo>
                <a:cubicBezTo>
                  <a:pt x="424763" y="2275"/>
                  <a:pt x="447661" y="3348"/>
                  <a:pt x="470255" y="6824"/>
                </a:cubicBezTo>
                <a:cubicBezTo>
                  <a:pt x="492885" y="10306"/>
                  <a:pt x="475942" y="6824"/>
                  <a:pt x="477079" y="6824"/>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7485094" y="1876567"/>
            <a:ext cx="744506" cy="2893326"/>
          </a:xfrm>
          <a:custGeom>
            <a:avLst/>
            <a:gdLst>
              <a:gd name="connsiteX0" fmla="*/ 314602 w 744506"/>
              <a:gd name="connsiteY0" fmla="*/ 0 h 2893326"/>
              <a:gd name="connsiteX1" fmla="*/ 314602 w 744506"/>
              <a:gd name="connsiteY1" fmla="*/ 0 h 2893326"/>
              <a:gd name="connsiteX2" fmla="*/ 307778 w 744506"/>
              <a:gd name="connsiteY2" fmla="*/ 150126 h 2893326"/>
              <a:gd name="connsiteX3" fmla="*/ 294130 w 744506"/>
              <a:gd name="connsiteY3" fmla="*/ 191069 h 2893326"/>
              <a:gd name="connsiteX4" fmla="*/ 273658 w 744506"/>
              <a:gd name="connsiteY4" fmla="*/ 204717 h 2893326"/>
              <a:gd name="connsiteX5" fmla="*/ 246363 w 744506"/>
              <a:gd name="connsiteY5" fmla="*/ 252484 h 2893326"/>
              <a:gd name="connsiteX6" fmla="*/ 239539 w 744506"/>
              <a:gd name="connsiteY6" fmla="*/ 272955 h 2893326"/>
              <a:gd name="connsiteX7" fmla="*/ 246363 w 744506"/>
              <a:gd name="connsiteY7" fmla="*/ 436729 h 2893326"/>
              <a:gd name="connsiteX8" fmla="*/ 260010 w 744506"/>
              <a:gd name="connsiteY8" fmla="*/ 477672 h 2893326"/>
              <a:gd name="connsiteX9" fmla="*/ 280482 w 744506"/>
              <a:gd name="connsiteY9" fmla="*/ 559558 h 2893326"/>
              <a:gd name="connsiteX10" fmla="*/ 287306 w 744506"/>
              <a:gd name="connsiteY10" fmla="*/ 580030 h 2893326"/>
              <a:gd name="connsiteX11" fmla="*/ 300954 w 744506"/>
              <a:gd name="connsiteY11" fmla="*/ 600502 h 2893326"/>
              <a:gd name="connsiteX12" fmla="*/ 307778 w 744506"/>
              <a:gd name="connsiteY12" fmla="*/ 620973 h 2893326"/>
              <a:gd name="connsiteX13" fmla="*/ 321425 w 744506"/>
              <a:gd name="connsiteY13" fmla="*/ 648269 h 2893326"/>
              <a:gd name="connsiteX14" fmla="*/ 348721 w 744506"/>
              <a:gd name="connsiteY14" fmla="*/ 709684 h 2893326"/>
              <a:gd name="connsiteX15" fmla="*/ 369193 w 744506"/>
              <a:gd name="connsiteY15" fmla="*/ 777923 h 2893326"/>
              <a:gd name="connsiteX16" fmla="*/ 376016 w 744506"/>
              <a:gd name="connsiteY16" fmla="*/ 798394 h 2893326"/>
              <a:gd name="connsiteX17" fmla="*/ 382840 w 744506"/>
              <a:gd name="connsiteY17" fmla="*/ 839337 h 2893326"/>
              <a:gd name="connsiteX18" fmla="*/ 389664 w 744506"/>
              <a:gd name="connsiteY18" fmla="*/ 859809 h 2893326"/>
              <a:gd name="connsiteX19" fmla="*/ 396488 w 744506"/>
              <a:gd name="connsiteY19" fmla="*/ 887105 h 2893326"/>
              <a:gd name="connsiteX20" fmla="*/ 410136 w 744506"/>
              <a:gd name="connsiteY20" fmla="*/ 934872 h 2893326"/>
              <a:gd name="connsiteX21" fmla="*/ 423784 w 744506"/>
              <a:gd name="connsiteY21" fmla="*/ 1084997 h 2893326"/>
              <a:gd name="connsiteX22" fmla="*/ 437431 w 744506"/>
              <a:gd name="connsiteY22" fmla="*/ 1160060 h 2893326"/>
              <a:gd name="connsiteX23" fmla="*/ 430607 w 744506"/>
              <a:gd name="connsiteY23" fmla="*/ 1323833 h 2893326"/>
              <a:gd name="connsiteX24" fmla="*/ 423784 w 744506"/>
              <a:gd name="connsiteY24" fmla="*/ 1357952 h 2893326"/>
              <a:gd name="connsiteX25" fmla="*/ 410136 w 744506"/>
              <a:gd name="connsiteY25" fmla="*/ 1378424 h 2893326"/>
              <a:gd name="connsiteX26" fmla="*/ 396488 w 744506"/>
              <a:gd name="connsiteY26" fmla="*/ 1426191 h 2893326"/>
              <a:gd name="connsiteX27" fmla="*/ 348721 w 744506"/>
              <a:gd name="connsiteY27" fmla="*/ 1494430 h 2893326"/>
              <a:gd name="connsiteX28" fmla="*/ 328249 w 744506"/>
              <a:gd name="connsiteY28" fmla="*/ 1514902 h 2893326"/>
              <a:gd name="connsiteX29" fmla="*/ 300954 w 744506"/>
              <a:gd name="connsiteY29" fmla="*/ 1555845 h 2893326"/>
              <a:gd name="connsiteX30" fmla="*/ 294130 w 744506"/>
              <a:gd name="connsiteY30" fmla="*/ 1576317 h 2893326"/>
              <a:gd name="connsiteX31" fmla="*/ 266834 w 744506"/>
              <a:gd name="connsiteY31" fmla="*/ 1617260 h 2893326"/>
              <a:gd name="connsiteX32" fmla="*/ 253187 w 744506"/>
              <a:gd name="connsiteY32" fmla="*/ 1637732 h 2893326"/>
              <a:gd name="connsiteX33" fmla="*/ 239539 w 744506"/>
              <a:gd name="connsiteY33" fmla="*/ 1658203 h 2893326"/>
              <a:gd name="connsiteX34" fmla="*/ 205419 w 744506"/>
              <a:gd name="connsiteY34" fmla="*/ 1699146 h 2893326"/>
              <a:gd name="connsiteX35" fmla="*/ 191772 w 744506"/>
              <a:gd name="connsiteY35" fmla="*/ 1781033 h 2893326"/>
              <a:gd name="connsiteX36" fmla="*/ 184948 w 744506"/>
              <a:gd name="connsiteY36" fmla="*/ 1801505 h 2893326"/>
              <a:gd name="connsiteX37" fmla="*/ 178124 w 744506"/>
              <a:gd name="connsiteY37" fmla="*/ 1828800 h 2893326"/>
              <a:gd name="connsiteX38" fmla="*/ 171300 w 744506"/>
              <a:gd name="connsiteY38" fmla="*/ 1849272 h 2893326"/>
              <a:gd name="connsiteX39" fmla="*/ 150828 w 744506"/>
              <a:gd name="connsiteY39" fmla="*/ 1903863 h 2893326"/>
              <a:gd name="connsiteX40" fmla="*/ 109885 w 744506"/>
              <a:gd name="connsiteY40" fmla="*/ 1917511 h 2893326"/>
              <a:gd name="connsiteX41" fmla="*/ 89413 w 744506"/>
              <a:gd name="connsiteY41" fmla="*/ 1924334 h 2893326"/>
              <a:gd name="connsiteX42" fmla="*/ 68942 w 744506"/>
              <a:gd name="connsiteY42" fmla="*/ 1931158 h 2893326"/>
              <a:gd name="connsiteX43" fmla="*/ 21175 w 744506"/>
              <a:gd name="connsiteY43" fmla="*/ 1937982 h 2893326"/>
              <a:gd name="connsiteX44" fmla="*/ 703 w 744506"/>
              <a:gd name="connsiteY44" fmla="*/ 1951630 h 2893326"/>
              <a:gd name="connsiteX45" fmla="*/ 7527 w 744506"/>
              <a:gd name="connsiteY45" fmla="*/ 1978926 h 2893326"/>
              <a:gd name="connsiteX46" fmla="*/ 27999 w 744506"/>
              <a:gd name="connsiteY46" fmla="*/ 2019869 h 2893326"/>
              <a:gd name="connsiteX47" fmla="*/ 34822 w 744506"/>
              <a:gd name="connsiteY47" fmla="*/ 2040340 h 2893326"/>
              <a:gd name="connsiteX48" fmla="*/ 48470 w 744506"/>
              <a:gd name="connsiteY48" fmla="*/ 2060812 h 2893326"/>
              <a:gd name="connsiteX49" fmla="*/ 55294 w 744506"/>
              <a:gd name="connsiteY49" fmla="*/ 2088108 h 2893326"/>
              <a:gd name="connsiteX50" fmla="*/ 82590 w 744506"/>
              <a:gd name="connsiteY50" fmla="*/ 2129051 h 2893326"/>
              <a:gd name="connsiteX51" fmla="*/ 96237 w 744506"/>
              <a:gd name="connsiteY51" fmla="*/ 2169994 h 2893326"/>
              <a:gd name="connsiteX52" fmla="*/ 116709 w 744506"/>
              <a:gd name="connsiteY52" fmla="*/ 2210937 h 2893326"/>
              <a:gd name="connsiteX53" fmla="*/ 137181 w 744506"/>
              <a:gd name="connsiteY53" fmla="*/ 2286000 h 2893326"/>
              <a:gd name="connsiteX54" fmla="*/ 219067 w 744506"/>
              <a:gd name="connsiteY54" fmla="*/ 2408830 h 2893326"/>
              <a:gd name="connsiteX55" fmla="*/ 246363 w 744506"/>
              <a:gd name="connsiteY55" fmla="*/ 2449773 h 2893326"/>
              <a:gd name="connsiteX56" fmla="*/ 260010 w 744506"/>
              <a:gd name="connsiteY56" fmla="*/ 2470245 h 2893326"/>
              <a:gd name="connsiteX57" fmla="*/ 280482 w 744506"/>
              <a:gd name="connsiteY57" fmla="*/ 2511188 h 2893326"/>
              <a:gd name="connsiteX58" fmla="*/ 294130 w 744506"/>
              <a:gd name="connsiteY58" fmla="*/ 2572603 h 2893326"/>
              <a:gd name="connsiteX59" fmla="*/ 307778 w 744506"/>
              <a:gd name="connsiteY59" fmla="*/ 2613546 h 2893326"/>
              <a:gd name="connsiteX60" fmla="*/ 314602 w 744506"/>
              <a:gd name="connsiteY60" fmla="*/ 2640842 h 2893326"/>
              <a:gd name="connsiteX61" fmla="*/ 335073 w 744506"/>
              <a:gd name="connsiteY61" fmla="*/ 2702257 h 2893326"/>
              <a:gd name="connsiteX62" fmla="*/ 348721 w 744506"/>
              <a:gd name="connsiteY62" fmla="*/ 2743200 h 2893326"/>
              <a:gd name="connsiteX63" fmla="*/ 362369 w 744506"/>
              <a:gd name="connsiteY63" fmla="*/ 2770496 h 2893326"/>
              <a:gd name="connsiteX64" fmla="*/ 389664 w 744506"/>
              <a:gd name="connsiteY64" fmla="*/ 2811439 h 2893326"/>
              <a:gd name="connsiteX65" fmla="*/ 403312 w 744506"/>
              <a:gd name="connsiteY65" fmla="*/ 2831911 h 2893326"/>
              <a:gd name="connsiteX66" fmla="*/ 430607 w 744506"/>
              <a:gd name="connsiteY66" fmla="*/ 2845558 h 2893326"/>
              <a:gd name="connsiteX67" fmla="*/ 451079 w 744506"/>
              <a:gd name="connsiteY67" fmla="*/ 2866030 h 2893326"/>
              <a:gd name="connsiteX68" fmla="*/ 471551 w 744506"/>
              <a:gd name="connsiteY68" fmla="*/ 2879678 h 2893326"/>
              <a:gd name="connsiteX69" fmla="*/ 532966 w 744506"/>
              <a:gd name="connsiteY69" fmla="*/ 2893326 h 2893326"/>
              <a:gd name="connsiteX70" fmla="*/ 614852 w 744506"/>
              <a:gd name="connsiteY70" fmla="*/ 2886502 h 2893326"/>
              <a:gd name="connsiteX71" fmla="*/ 635324 w 744506"/>
              <a:gd name="connsiteY71" fmla="*/ 2879678 h 2893326"/>
              <a:gd name="connsiteX72" fmla="*/ 676267 w 744506"/>
              <a:gd name="connsiteY72" fmla="*/ 2811439 h 2893326"/>
              <a:gd name="connsiteX73" fmla="*/ 683091 w 744506"/>
              <a:gd name="connsiteY73" fmla="*/ 2784143 h 2893326"/>
              <a:gd name="connsiteX74" fmla="*/ 696739 w 744506"/>
              <a:gd name="connsiteY74" fmla="*/ 2681785 h 2893326"/>
              <a:gd name="connsiteX75" fmla="*/ 703563 w 744506"/>
              <a:gd name="connsiteY75" fmla="*/ 2463421 h 2893326"/>
              <a:gd name="connsiteX76" fmla="*/ 717210 w 744506"/>
              <a:gd name="connsiteY76" fmla="*/ 2074460 h 2893326"/>
              <a:gd name="connsiteX77" fmla="*/ 724034 w 744506"/>
              <a:gd name="connsiteY77" fmla="*/ 395785 h 2893326"/>
              <a:gd name="connsiteX78" fmla="*/ 730858 w 744506"/>
              <a:gd name="connsiteY78" fmla="*/ 361666 h 2893326"/>
              <a:gd name="connsiteX79" fmla="*/ 737682 w 744506"/>
              <a:gd name="connsiteY79" fmla="*/ 300251 h 2893326"/>
              <a:gd name="connsiteX80" fmla="*/ 744506 w 744506"/>
              <a:gd name="connsiteY80" fmla="*/ 245660 h 2893326"/>
              <a:gd name="connsiteX81" fmla="*/ 737682 w 744506"/>
              <a:gd name="connsiteY81" fmla="*/ 81887 h 2893326"/>
              <a:gd name="connsiteX82" fmla="*/ 689915 w 744506"/>
              <a:gd name="connsiteY82" fmla="*/ 54591 h 2893326"/>
              <a:gd name="connsiteX83" fmla="*/ 601205 w 744506"/>
              <a:gd name="connsiteY83" fmla="*/ 34120 h 2893326"/>
              <a:gd name="connsiteX84" fmla="*/ 553437 w 744506"/>
              <a:gd name="connsiteY84" fmla="*/ 20472 h 2893326"/>
              <a:gd name="connsiteX85" fmla="*/ 498846 w 744506"/>
              <a:gd name="connsiteY85" fmla="*/ 13648 h 2893326"/>
              <a:gd name="connsiteX86" fmla="*/ 457903 w 744506"/>
              <a:gd name="connsiteY86" fmla="*/ 6824 h 2893326"/>
              <a:gd name="connsiteX87" fmla="*/ 410136 w 744506"/>
              <a:gd name="connsiteY87" fmla="*/ 0 h 2893326"/>
              <a:gd name="connsiteX88" fmla="*/ 335073 w 744506"/>
              <a:gd name="connsiteY88" fmla="*/ 6824 h 2893326"/>
              <a:gd name="connsiteX89" fmla="*/ 314602 w 744506"/>
              <a:gd name="connsiteY89" fmla="*/ 0 h 289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4506" h="2893326">
                <a:moveTo>
                  <a:pt x="314602" y="0"/>
                </a:moveTo>
                <a:lnTo>
                  <a:pt x="314602" y="0"/>
                </a:lnTo>
                <a:cubicBezTo>
                  <a:pt x="312327" y="50042"/>
                  <a:pt x="313115" y="100317"/>
                  <a:pt x="307778" y="150126"/>
                </a:cubicBezTo>
                <a:cubicBezTo>
                  <a:pt x="306245" y="164430"/>
                  <a:pt x="306100" y="183089"/>
                  <a:pt x="294130" y="191069"/>
                </a:cubicBezTo>
                <a:lnTo>
                  <a:pt x="273658" y="204717"/>
                </a:lnTo>
                <a:cubicBezTo>
                  <a:pt x="259948" y="225280"/>
                  <a:pt x="256755" y="228236"/>
                  <a:pt x="246363" y="252484"/>
                </a:cubicBezTo>
                <a:cubicBezTo>
                  <a:pt x="243530" y="259095"/>
                  <a:pt x="241814" y="266131"/>
                  <a:pt x="239539" y="272955"/>
                </a:cubicBezTo>
                <a:cubicBezTo>
                  <a:pt x="241814" y="327546"/>
                  <a:pt x="240926" y="382361"/>
                  <a:pt x="246363" y="436729"/>
                </a:cubicBezTo>
                <a:cubicBezTo>
                  <a:pt x="247794" y="451043"/>
                  <a:pt x="257645" y="463482"/>
                  <a:pt x="260010" y="477672"/>
                </a:cubicBezTo>
                <a:cubicBezTo>
                  <a:pt x="269199" y="532806"/>
                  <a:pt x="262458" y="505488"/>
                  <a:pt x="280482" y="559558"/>
                </a:cubicBezTo>
                <a:cubicBezTo>
                  <a:pt x="282757" y="566382"/>
                  <a:pt x="283316" y="574045"/>
                  <a:pt x="287306" y="580030"/>
                </a:cubicBezTo>
                <a:cubicBezTo>
                  <a:pt x="291855" y="586854"/>
                  <a:pt x="297286" y="593166"/>
                  <a:pt x="300954" y="600502"/>
                </a:cubicBezTo>
                <a:cubicBezTo>
                  <a:pt x="304171" y="606935"/>
                  <a:pt x="304945" y="614362"/>
                  <a:pt x="307778" y="620973"/>
                </a:cubicBezTo>
                <a:cubicBezTo>
                  <a:pt x="311785" y="630323"/>
                  <a:pt x="317647" y="638824"/>
                  <a:pt x="321425" y="648269"/>
                </a:cubicBezTo>
                <a:cubicBezTo>
                  <a:pt x="345785" y="709170"/>
                  <a:pt x="322465" y="670300"/>
                  <a:pt x="348721" y="709684"/>
                </a:cubicBezTo>
                <a:cubicBezTo>
                  <a:pt x="359035" y="750940"/>
                  <a:pt x="352578" y="728075"/>
                  <a:pt x="369193" y="777923"/>
                </a:cubicBezTo>
                <a:cubicBezTo>
                  <a:pt x="371467" y="784747"/>
                  <a:pt x="374833" y="791299"/>
                  <a:pt x="376016" y="798394"/>
                </a:cubicBezTo>
                <a:cubicBezTo>
                  <a:pt x="378291" y="812042"/>
                  <a:pt x="379839" y="825831"/>
                  <a:pt x="382840" y="839337"/>
                </a:cubicBezTo>
                <a:cubicBezTo>
                  <a:pt x="384400" y="846359"/>
                  <a:pt x="387688" y="852893"/>
                  <a:pt x="389664" y="859809"/>
                </a:cubicBezTo>
                <a:cubicBezTo>
                  <a:pt x="392241" y="868827"/>
                  <a:pt x="393911" y="878087"/>
                  <a:pt x="396488" y="887105"/>
                </a:cubicBezTo>
                <a:cubicBezTo>
                  <a:pt x="416068" y="955633"/>
                  <a:pt x="388802" y="849538"/>
                  <a:pt x="410136" y="934872"/>
                </a:cubicBezTo>
                <a:cubicBezTo>
                  <a:pt x="414685" y="984914"/>
                  <a:pt x="411599" y="1036249"/>
                  <a:pt x="423784" y="1084997"/>
                </a:cubicBezTo>
                <a:cubicBezTo>
                  <a:pt x="434507" y="1127897"/>
                  <a:pt x="429281" y="1103009"/>
                  <a:pt x="437431" y="1160060"/>
                </a:cubicBezTo>
                <a:cubicBezTo>
                  <a:pt x="435156" y="1214651"/>
                  <a:pt x="434366" y="1269324"/>
                  <a:pt x="430607" y="1323833"/>
                </a:cubicBezTo>
                <a:cubicBezTo>
                  <a:pt x="429809" y="1335404"/>
                  <a:pt x="427856" y="1347092"/>
                  <a:pt x="423784" y="1357952"/>
                </a:cubicBezTo>
                <a:cubicBezTo>
                  <a:pt x="420904" y="1365631"/>
                  <a:pt x="414685" y="1371600"/>
                  <a:pt x="410136" y="1378424"/>
                </a:cubicBezTo>
                <a:cubicBezTo>
                  <a:pt x="408529" y="1384850"/>
                  <a:pt x="400939" y="1418180"/>
                  <a:pt x="396488" y="1426191"/>
                </a:cubicBezTo>
                <a:cubicBezTo>
                  <a:pt x="390305" y="1437320"/>
                  <a:pt x="360021" y="1481247"/>
                  <a:pt x="348721" y="1494430"/>
                </a:cubicBezTo>
                <a:cubicBezTo>
                  <a:pt x="342440" y="1501757"/>
                  <a:pt x="335073" y="1508078"/>
                  <a:pt x="328249" y="1514902"/>
                </a:cubicBezTo>
                <a:cubicBezTo>
                  <a:pt x="312023" y="1563579"/>
                  <a:pt x="335031" y="1504727"/>
                  <a:pt x="300954" y="1555845"/>
                </a:cubicBezTo>
                <a:cubicBezTo>
                  <a:pt x="296964" y="1561830"/>
                  <a:pt x="297623" y="1570029"/>
                  <a:pt x="294130" y="1576317"/>
                </a:cubicBezTo>
                <a:cubicBezTo>
                  <a:pt x="286164" y="1590655"/>
                  <a:pt x="275932" y="1603612"/>
                  <a:pt x="266834" y="1617260"/>
                </a:cubicBezTo>
                <a:lnTo>
                  <a:pt x="253187" y="1637732"/>
                </a:lnTo>
                <a:cubicBezTo>
                  <a:pt x="248638" y="1644556"/>
                  <a:pt x="245338" y="1652404"/>
                  <a:pt x="239539" y="1658203"/>
                </a:cubicBezTo>
                <a:cubicBezTo>
                  <a:pt x="213268" y="1684474"/>
                  <a:pt x="224420" y="1670645"/>
                  <a:pt x="205419" y="1699146"/>
                </a:cubicBezTo>
                <a:cubicBezTo>
                  <a:pt x="189422" y="1747143"/>
                  <a:pt x="207010" y="1689607"/>
                  <a:pt x="191772" y="1781033"/>
                </a:cubicBezTo>
                <a:cubicBezTo>
                  <a:pt x="190589" y="1788128"/>
                  <a:pt x="186924" y="1794589"/>
                  <a:pt x="184948" y="1801505"/>
                </a:cubicBezTo>
                <a:cubicBezTo>
                  <a:pt x="182372" y="1810523"/>
                  <a:pt x="180700" y="1819782"/>
                  <a:pt x="178124" y="1828800"/>
                </a:cubicBezTo>
                <a:cubicBezTo>
                  <a:pt x="176148" y="1835716"/>
                  <a:pt x="173045" y="1842294"/>
                  <a:pt x="171300" y="1849272"/>
                </a:cubicBezTo>
                <a:cubicBezTo>
                  <a:pt x="167732" y="1863544"/>
                  <a:pt x="167470" y="1893462"/>
                  <a:pt x="150828" y="1903863"/>
                </a:cubicBezTo>
                <a:cubicBezTo>
                  <a:pt x="138629" y="1911488"/>
                  <a:pt x="123533" y="1912962"/>
                  <a:pt x="109885" y="1917511"/>
                </a:cubicBezTo>
                <a:lnTo>
                  <a:pt x="89413" y="1924334"/>
                </a:lnTo>
                <a:cubicBezTo>
                  <a:pt x="82589" y="1926608"/>
                  <a:pt x="76063" y="1930141"/>
                  <a:pt x="68942" y="1931158"/>
                </a:cubicBezTo>
                <a:lnTo>
                  <a:pt x="21175" y="1937982"/>
                </a:lnTo>
                <a:cubicBezTo>
                  <a:pt x="14351" y="1942531"/>
                  <a:pt x="3297" y="1943849"/>
                  <a:pt x="703" y="1951630"/>
                </a:cubicBezTo>
                <a:cubicBezTo>
                  <a:pt x="-2263" y="1960527"/>
                  <a:pt x="4950" y="1969908"/>
                  <a:pt x="7527" y="1978926"/>
                </a:cubicBezTo>
                <a:cubicBezTo>
                  <a:pt x="14590" y="2003645"/>
                  <a:pt x="13046" y="1997440"/>
                  <a:pt x="27999" y="2019869"/>
                </a:cubicBezTo>
                <a:cubicBezTo>
                  <a:pt x="30273" y="2026693"/>
                  <a:pt x="31605" y="2033907"/>
                  <a:pt x="34822" y="2040340"/>
                </a:cubicBezTo>
                <a:cubicBezTo>
                  <a:pt x="38490" y="2047676"/>
                  <a:pt x="45239" y="2053274"/>
                  <a:pt x="48470" y="2060812"/>
                </a:cubicBezTo>
                <a:cubicBezTo>
                  <a:pt x="52164" y="2069432"/>
                  <a:pt x="51100" y="2079719"/>
                  <a:pt x="55294" y="2088108"/>
                </a:cubicBezTo>
                <a:cubicBezTo>
                  <a:pt x="62630" y="2102779"/>
                  <a:pt x="82590" y="2129051"/>
                  <a:pt x="82590" y="2129051"/>
                </a:cubicBezTo>
                <a:cubicBezTo>
                  <a:pt x="87139" y="2142699"/>
                  <a:pt x="88257" y="2158024"/>
                  <a:pt x="96237" y="2169994"/>
                </a:cubicBezTo>
                <a:cubicBezTo>
                  <a:pt x="109579" y="2190007"/>
                  <a:pt x="111059" y="2188337"/>
                  <a:pt x="116709" y="2210937"/>
                </a:cubicBezTo>
                <a:cubicBezTo>
                  <a:pt x="121837" y="2231447"/>
                  <a:pt x="125469" y="2268431"/>
                  <a:pt x="137181" y="2286000"/>
                </a:cubicBezTo>
                <a:lnTo>
                  <a:pt x="219067" y="2408830"/>
                </a:lnTo>
                <a:lnTo>
                  <a:pt x="246363" y="2449773"/>
                </a:lnTo>
                <a:cubicBezTo>
                  <a:pt x="250912" y="2456597"/>
                  <a:pt x="257417" y="2462465"/>
                  <a:pt x="260010" y="2470245"/>
                </a:cubicBezTo>
                <a:cubicBezTo>
                  <a:pt x="269427" y="2498497"/>
                  <a:pt x="262844" y="2484732"/>
                  <a:pt x="280482" y="2511188"/>
                </a:cubicBezTo>
                <a:cubicBezTo>
                  <a:pt x="284378" y="2530670"/>
                  <a:pt x="288347" y="2553328"/>
                  <a:pt x="294130" y="2572603"/>
                </a:cubicBezTo>
                <a:cubicBezTo>
                  <a:pt x="298264" y="2586382"/>
                  <a:pt x="304289" y="2599590"/>
                  <a:pt x="307778" y="2613546"/>
                </a:cubicBezTo>
                <a:cubicBezTo>
                  <a:pt x="310053" y="2622645"/>
                  <a:pt x="311907" y="2631859"/>
                  <a:pt x="314602" y="2640842"/>
                </a:cubicBezTo>
                <a:cubicBezTo>
                  <a:pt x="314609" y="2640865"/>
                  <a:pt x="331657" y="2692010"/>
                  <a:pt x="335073" y="2702257"/>
                </a:cubicBezTo>
                <a:cubicBezTo>
                  <a:pt x="335074" y="2702259"/>
                  <a:pt x="348720" y="2743197"/>
                  <a:pt x="348721" y="2743200"/>
                </a:cubicBezTo>
                <a:cubicBezTo>
                  <a:pt x="353270" y="2752299"/>
                  <a:pt x="357135" y="2761773"/>
                  <a:pt x="362369" y="2770496"/>
                </a:cubicBezTo>
                <a:cubicBezTo>
                  <a:pt x="370808" y="2784561"/>
                  <a:pt x="380566" y="2797791"/>
                  <a:pt x="389664" y="2811439"/>
                </a:cubicBezTo>
                <a:cubicBezTo>
                  <a:pt x="394213" y="2818263"/>
                  <a:pt x="395976" y="2828243"/>
                  <a:pt x="403312" y="2831911"/>
                </a:cubicBezTo>
                <a:lnTo>
                  <a:pt x="430607" y="2845558"/>
                </a:lnTo>
                <a:cubicBezTo>
                  <a:pt x="437431" y="2852382"/>
                  <a:pt x="443665" y="2859852"/>
                  <a:pt x="451079" y="2866030"/>
                </a:cubicBezTo>
                <a:cubicBezTo>
                  <a:pt x="457380" y="2871280"/>
                  <a:pt x="464215" y="2876010"/>
                  <a:pt x="471551" y="2879678"/>
                </a:cubicBezTo>
                <a:cubicBezTo>
                  <a:pt x="488351" y="2888078"/>
                  <a:pt x="517239" y="2890705"/>
                  <a:pt x="532966" y="2893326"/>
                </a:cubicBezTo>
                <a:cubicBezTo>
                  <a:pt x="560261" y="2891051"/>
                  <a:pt x="587702" y="2890122"/>
                  <a:pt x="614852" y="2886502"/>
                </a:cubicBezTo>
                <a:cubicBezTo>
                  <a:pt x="621982" y="2885551"/>
                  <a:pt x="630238" y="2884764"/>
                  <a:pt x="635324" y="2879678"/>
                </a:cubicBezTo>
                <a:cubicBezTo>
                  <a:pt x="651790" y="2863212"/>
                  <a:pt x="665498" y="2832976"/>
                  <a:pt x="676267" y="2811439"/>
                </a:cubicBezTo>
                <a:cubicBezTo>
                  <a:pt x="678542" y="2802340"/>
                  <a:pt x="681252" y="2793340"/>
                  <a:pt x="683091" y="2784143"/>
                </a:cubicBezTo>
                <a:cubicBezTo>
                  <a:pt x="690749" y="2745854"/>
                  <a:pt x="692187" y="2722753"/>
                  <a:pt x="696739" y="2681785"/>
                </a:cubicBezTo>
                <a:cubicBezTo>
                  <a:pt x="699014" y="2608997"/>
                  <a:pt x="701743" y="2536222"/>
                  <a:pt x="703563" y="2463421"/>
                </a:cubicBezTo>
                <a:cubicBezTo>
                  <a:pt x="712688" y="2098433"/>
                  <a:pt x="697976" y="2247591"/>
                  <a:pt x="717210" y="2074460"/>
                </a:cubicBezTo>
                <a:cubicBezTo>
                  <a:pt x="719485" y="1514902"/>
                  <a:pt x="719575" y="955330"/>
                  <a:pt x="724034" y="395785"/>
                </a:cubicBezTo>
                <a:cubicBezTo>
                  <a:pt x="724126" y="384187"/>
                  <a:pt x="729218" y="373148"/>
                  <a:pt x="730858" y="361666"/>
                </a:cubicBezTo>
                <a:cubicBezTo>
                  <a:pt x="733771" y="341275"/>
                  <a:pt x="735275" y="320708"/>
                  <a:pt x="737682" y="300251"/>
                </a:cubicBezTo>
                <a:cubicBezTo>
                  <a:pt x="739825" y="282038"/>
                  <a:pt x="742231" y="263857"/>
                  <a:pt x="744506" y="245660"/>
                </a:cubicBezTo>
                <a:cubicBezTo>
                  <a:pt x="742231" y="191069"/>
                  <a:pt x="745689" y="135935"/>
                  <a:pt x="737682" y="81887"/>
                </a:cubicBezTo>
                <a:cubicBezTo>
                  <a:pt x="734448" y="60059"/>
                  <a:pt x="703376" y="58629"/>
                  <a:pt x="689915" y="54591"/>
                </a:cubicBezTo>
                <a:cubicBezTo>
                  <a:pt x="621794" y="34154"/>
                  <a:pt x="676540" y="44881"/>
                  <a:pt x="601205" y="34120"/>
                </a:cubicBezTo>
                <a:cubicBezTo>
                  <a:pt x="584979" y="28711"/>
                  <a:pt x="570574" y="23328"/>
                  <a:pt x="553437" y="20472"/>
                </a:cubicBezTo>
                <a:cubicBezTo>
                  <a:pt x="535348" y="17457"/>
                  <a:pt x="517000" y="16242"/>
                  <a:pt x="498846" y="13648"/>
                </a:cubicBezTo>
                <a:cubicBezTo>
                  <a:pt x="485149" y="11691"/>
                  <a:pt x="471578" y="8928"/>
                  <a:pt x="457903" y="6824"/>
                </a:cubicBezTo>
                <a:cubicBezTo>
                  <a:pt x="442006" y="4378"/>
                  <a:pt x="426058" y="2275"/>
                  <a:pt x="410136" y="0"/>
                </a:cubicBezTo>
                <a:cubicBezTo>
                  <a:pt x="385115" y="2275"/>
                  <a:pt x="359945" y="3271"/>
                  <a:pt x="335073" y="6824"/>
                </a:cubicBezTo>
                <a:cubicBezTo>
                  <a:pt x="327952" y="7841"/>
                  <a:pt x="318014" y="1137"/>
                  <a:pt x="314602"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697923" y="4276725"/>
            <a:ext cx="1295400" cy="10668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1F181EE6-BCB5-48D6-9A0C-7ACB016592BE}" type="slidenum">
              <a:rPr lang="en-US" smtClean="0"/>
              <a:pPr/>
              <a:t>20</a:t>
            </a:fld>
            <a:endParaRPr lang="en-US"/>
          </a:p>
        </p:txBody>
      </p:sp>
    </p:spTree>
    <p:extLst>
      <p:ext uri="{BB962C8B-B14F-4D97-AF65-F5344CB8AC3E}">
        <p14:creationId xmlns:p14="http://schemas.microsoft.com/office/powerpoint/2010/main" val="24251431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solidFill>
                  <a:schemeClr val="accent1"/>
                </a:solidFill>
              </a:rPr>
              <a:t>What is a service area?</a:t>
            </a:r>
            <a:endParaRPr lang="en-US" dirty="0">
              <a:solidFill>
                <a:schemeClr val="accent1"/>
              </a:solidFill>
            </a:endParaRPr>
          </a:p>
        </p:txBody>
      </p:sp>
      <p:graphicFrame>
        <p:nvGraphicFramePr>
          <p:cNvPr id="8" name="Content Placeholder 7"/>
          <p:cNvGraphicFramePr>
            <a:graphicFrameLocks noGrp="1"/>
          </p:cNvGraphicFramePr>
          <p:nvPr>
            <p:ph sz="half" idx="1"/>
            <p:extLst/>
          </p:nvPr>
        </p:nvGraphicFramePr>
        <p:xfrm>
          <a:off x="457200" y="1600200"/>
          <a:ext cx="2590800" cy="4536440"/>
        </p:xfrm>
        <a:graphic>
          <a:graphicData uri="http://schemas.openxmlformats.org/drawingml/2006/table">
            <a:tbl>
              <a:tblPr firstRow="1" bandRow="1">
                <a:tableStyleId>{5C22544A-7EE6-4342-B048-85BDC9FD1C3A}</a:tableStyleId>
              </a:tblPr>
              <a:tblGrid>
                <a:gridCol w="6858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tblGrid>
              <a:tr h="370840">
                <a:tc>
                  <a:txBody>
                    <a:bodyPr/>
                    <a:lstStyle/>
                    <a:p>
                      <a:pPr algn="ctr"/>
                      <a:r>
                        <a:rPr lang="en-US" sz="1200" dirty="0" smtClean="0"/>
                        <a:t>Census tract</a:t>
                      </a:r>
                      <a:endParaRPr lang="en-US" sz="1200" dirty="0"/>
                    </a:p>
                  </a:txBody>
                  <a:tcPr/>
                </a:tc>
                <a:tc>
                  <a:txBody>
                    <a:bodyPr/>
                    <a:lstStyle/>
                    <a:p>
                      <a:pPr algn="ctr"/>
                      <a:r>
                        <a:rPr lang="en-US" sz="1800" dirty="0"/>
                        <a:t># pts</a:t>
                      </a:r>
                    </a:p>
                  </a:txBody>
                  <a:tcPr/>
                </a:tc>
                <a:tc>
                  <a:txBody>
                    <a:bodyPr/>
                    <a:lstStyle/>
                    <a:p>
                      <a:pPr algn="ctr"/>
                      <a:r>
                        <a:rPr lang="en-US" sz="1800" dirty="0"/>
                        <a:t>Cum. %</a:t>
                      </a:r>
                    </a:p>
                  </a:txBody>
                  <a:tcPr/>
                </a:tc>
                <a:extLst>
                  <a:ext uri="{0D108BD9-81ED-4DB2-BD59-A6C34878D82A}">
                    <a16:rowId xmlns:a16="http://schemas.microsoft.com/office/drawing/2014/main" val="10000"/>
                  </a:ext>
                </a:extLst>
              </a:tr>
              <a:tr h="370840">
                <a:tc>
                  <a:txBody>
                    <a:bodyPr/>
                    <a:lstStyle/>
                    <a:p>
                      <a:pPr algn="ctr"/>
                      <a:r>
                        <a:rPr lang="en-US" dirty="0"/>
                        <a:t>A</a:t>
                      </a:r>
                    </a:p>
                  </a:txBody>
                  <a:tcPr/>
                </a:tc>
                <a:tc>
                  <a:txBody>
                    <a:bodyPr/>
                    <a:lstStyle/>
                    <a:p>
                      <a:pPr algn="ctr"/>
                      <a:r>
                        <a:rPr lang="en-US" dirty="0"/>
                        <a:t>432</a:t>
                      </a:r>
                    </a:p>
                  </a:txBody>
                  <a:tcPr/>
                </a:tc>
                <a:tc>
                  <a:txBody>
                    <a:bodyPr/>
                    <a:lstStyle/>
                    <a:p>
                      <a:pPr algn="ctr"/>
                      <a:r>
                        <a:rPr lang="en-US" dirty="0"/>
                        <a:t>10.3%</a:t>
                      </a:r>
                    </a:p>
                  </a:txBody>
                  <a:tcPr/>
                </a:tc>
                <a:extLst>
                  <a:ext uri="{0D108BD9-81ED-4DB2-BD59-A6C34878D82A}">
                    <a16:rowId xmlns:a16="http://schemas.microsoft.com/office/drawing/2014/main" val="10001"/>
                  </a:ext>
                </a:extLst>
              </a:tr>
              <a:tr h="370840">
                <a:tc>
                  <a:txBody>
                    <a:bodyPr/>
                    <a:lstStyle/>
                    <a:p>
                      <a:pPr algn="ctr"/>
                      <a:r>
                        <a:rPr lang="en-US" dirty="0"/>
                        <a:t>B</a:t>
                      </a:r>
                    </a:p>
                  </a:txBody>
                  <a:tcPr/>
                </a:tc>
                <a:tc>
                  <a:txBody>
                    <a:bodyPr/>
                    <a:lstStyle/>
                    <a:p>
                      <a:pPr algn="ctr"/>
                      <a:r>
                        <a:rPr lang="en-US" dirty="0"/>
                        <a:t>380</a:t>
                      </a:r>
                    </a:p>
                  </a:txBody>
                  <a:tcPr/>
                </a:tc>
                <a:tc>
                  <a:txBody>
                    <a:bodyPr/>
                    <a:lstStyle/>
                    <a:p>
                      <a:pPr algn="ctr"/>
                      <a:r>
                        <a:rPr lang="en-US" dirty="0"/>
                        <a:t>19.5%</a:t>
                      </a:r>
                    </a:p>
                  </a:txBody>
                  <a:tcPr/>
                </a:tc>
                <a:extLst>
                  <a:ext uri="{0D108BD9-81ED-4DB2-BD59-A6C34878D82A}">
                    <a16:rowId xmlns:a16="http://schemas.microsoft.com/office/drawing/2014/main" val="10002"/>
                  </a:ext>
                </a:extLst>
              </a:tr>
              <a:tr h="370840">
                <a:tc>
                  <a:txBody>
                    <a:bodyPr/>
                    <a:lstStyle/>
                    <a:p>
                      <a:pPr algn="ctr"/>
                      <a:r>
                        <a:rPr lang="en-US" dirty="0"/>
                        <a:t>C</a:t>
                      </a:r>
                    </a:p>
                  </a:txBody>
                  <a:tcPr/>
                </a:tc>
                <a:tc>
                  <a:txBody>
                    <a:bodyPr/>
                    <a:lstStyle/>
                    <a:p>
                      <a:pPr algn="ctr"/>
                      <a:r>
                        <a:rPr lang="en-US" dirty="0"/>
                        <a:t>349</a:t>
                      </a:r>
                    </a:p>
                  </a:txBody>
                  <a:tcPr/>
                </a:tc>
                <a:tc>
                  <a:txBody>
                    <a:bodyPr/>
                    <a:lstStyle/>
                    <a:p>
                      <a:pPr algn="ctr"/>
                      <a:r>
                        <a:rPr lang="en-US" dirty="0"/>
                        <a:t>27.8%</a:t>
                      </a:r>
                    </a:p>
                  </a:txBody>
                  <a:tcPr/>
                </a:tc>
                <a:extLst>
                  <a:ext uri="{0D108BD9-81ED-4DB2-BD59-A6C34878D82A}">
                    <a16:rowId xmlns:a16="http://schemas.microsoft.com/office/drawing/2014/main" val="10003"/>
                  </a:ext>
                </a:extLst>
              </a:tr>
              <a:tr h="370840">
                <a:tc>
                  <a:txBody>
                    <a:bodyPr/>
                    <a:lstStyle/>
                    <a:p>
                      <a:pPr algn="ctr"/>
                      <a:r>
                        <a:rPr lang="en-US" dirty="0"/>
                        <a:t>D</a:t>
                      </a:r>
                    </a:p>
                  </a:txBody>
                  <a:tcPr/>
                </a:tc>
                <a:tc>
                  <a:txBody>
                    <a:bodyPr/>
                    <a:lstStyle/>
                    <a:p>
                      <a:pPr algn="ctr"/>
                      <a:r>
                        <a:rPr lang="en-US" dirty="0"/>
                        <a:t>312</a:t>
                      </a:r>
                    </a:p>
                  </a:txBody>
                  <a:tcPr/>
                </a:tc>
                <a:tc>
                  <a:txBody>
                    <a:bodyPr/>
                    <a:lstStyle/>
                    <a:p>
                      <a:pPr algn="ctr"/>
                      <a:r>
                        <a:rPr lang="en-US" dirty="0"/>
                        <a:t>35.3%</a:t>
                      </a:r>
                    </a:p>
                  </a:txBody>
                  <a:tcPr/>
                </a:tc>
                <a:extLst>
                  <a:ext uri="{0D108BD9-81ED-4DB2-BD59-A6C34878D82A}">
                    <a16:rowId xmlns:a16="http://schemas.microsoft.com/office/drawing/2014/main" val="10004"/>
                  </a:ext>
                </a:extLst>
              </a:tr>
              <a:tr h="370840">
                <a:tc>
                  <a:txBody>
                    <a:bodyPr/>
                    <a:lstStyle/>
                    <a:p>
                      <a:pPr algn="ctr"/>
                      <a:r>
                        <a:rPr lang="en-US" dirty="0"/>
                        <a:t>E</a:t>
                      </a:r>
                    </a:p>
                  </a:txBody>
                  <a:tcPr/>
                </a:tc>
                <a:tc>
                  <a:txBody>
                    <a:bodyPr/>
                    <a:lstStyle/>
                    <a:p>
                      <a:pPr algn="ctr"/>
                      <a:r>
                        <a:rPr lang="en-US" dirty="0"/>
                        <a:t>301</a:t>
                      </a:r>
                    </a:p>
                  </a:txBody>
                  <a:tcPr/>
                </a:tc>
                <a:tc>
                  <a:txBody>
                    <a:bodyPr/>
                    <a:lstStyle/>
                    <a:p>
                      <a:pPr algn="ctr"/>
                      <a:r>
                        <a:rPr lang="en-US" dirty="0"/>
                        <a:t>42.5%</a:t>
                      </a:r>
                    </a:p>
                  </a:txBody>
                  <a:tcPr/>
                </a:tc>
                <a:extLst>
                  <a:ext uri="{0D108BD9-81ED-4DB2-BD59-A6C34878D82A}">
                    <a16:rowId xmlns:a16="http://schemas.microsoft.com/office/drawing/2014/main" val="10005"/>
                  </a:ext>
                </a:extLst>
              </a:tr>
              <a:tr h="370840">
                <a:tc>
                  <a:txBody>
                    <a:bodyPr/>
                    <a:lstStyle/>
                    <a:p>
                      <a:pPr algn="ctr"/>
                      <a:r>
                        <a:rPr lang="en-US" dirty="0"/>
                        <a:t>F</a:t>
                      </a:r>
                    </a:p>
                  </a:txBody>
                  <a:tcPr/>
                </a:tc>
                <a:tc>
                  <a:txBody>
                    <a:bodyPr/>
                    <a:lstStyle/>
                    <a:p>
                      <a:pPr algn="ctr"/>
                      <a:r>
                        <a:rPr lang="en-US" dirty="0"/>
                        <a:t>263</a:t>
                      </a:r>
                    </a:p>
                  </a:txBody>
                  <a:tcPr/>
                </a:tc>
                <a:tc>
                  <a:txBody>
                    <a:bodyPr/>
                    <a:lstStyle/>
                    <a:p>
                      <a:pPr algn="ctr"/>
                      <a:r>
                        <a:rPr lang="en-US" dirty="0"/>
                        <a:t>48.8%</a:t>
                      </a:r>
                    </a:p>
                  </a:txBody>
                  <a:tcPr/>
                </a:tc>
                <a:extLst>
                  <a:ext uri="{0D108BD9-81ED-4DB2-BD59-A6C34878D82A}">
                    <a16:rowId xmlns:a16="http://schemas.microsoft.com/office/drawing/2014/main" val="10006"/>
                  </a:ext>
                </a:extLst>
              </a:tr>
              <a:tr h="370840">
                <a:tc>
                  <a:txBody>
                    <a:bodyPr/>
                    <a:lstStyle/>
                    <a:p>
                      <a:pPr algn="ctr"/>
                      <a:r>
                        <a:rPr lang="en-US" dirty="0"/>
                        <a:t>G</a:t>
                      </a:r>
                    </a:p>
                  </a:txBody>
                  <a:tcPr/>
                </a:tc>
                <a:tc>
                  <a:txBody>
                    <a:bodyPr/>
                    <a:lstStyle/>
                    <a:p>
                      <a:pPr algn="ctr"/>
                      <a:r>
                        <a:rPr lang="en-US" dirty="0"/>
                        <a:t>251</a:t>
                      </a:r>
                    </a:p>
                  </a:txBody>
                  <a:tcPr/>
                </a:tc>
                <a:tc>
                  <a:txBody>
                    <a:bodyPr/>
                    <a:lstStyle/>
                    <a:p>
                      <a:pPr algn="ctr"/>
                      <a:r>
                        <a:rPr lang="en-US" dirty="0"/>
                        <a:t>54.8%</a:t>
                      </a:r>
                    </a:p>
                  </a:txBody>
                  <a:tcPr/>
                </a:tc>
                <a:extLst>
                  <a:ext uri="{0D108BD9-81ED-4DB2-BD59-A6C34878D82A}">
                    <a16:rowId xmlns:a16="http://schemas.microsoft.com/office/drawing/2014/main" val="10007"/>
                  </a:ext>
                </a:extLst>
              </a:tr>
              <a:tr h="370840">
                <a:tc>
                  <a:txBody>
                    <a:bodyPr/>
                    <a:lstStyle/>
                    <a:p>
                      <a:pPr algn="ctr"/>
                      <a:r>
                        <a:rPr lang="en-US" dirty="0"/>
                        <a:t>H</a:t>
                      </a:r>
                    </a:p>
                  </a:txBody>
                  <a:tcPr/>
                </a:tc>
                <a:tc>
                  <a:txBody>
                    <a:bodyPr/>
                    <a:lstStyle/>
                    <a:p>
                      <a:pPr algn="ctr"/>
                      <a:r>
                        <a:rPr lang="en-US" dirty="0"/>
                        <a:t>233</a:t>
                      </a:r>
                    </a:p>
                  </a:txBody>
                  <a:tcPr/>
                </a:tc>
                <a:tc>
                  <a:txBody>
                    <a:bodyPr/>
                    <a:lstStyle/>
                    <a:p>
                      <a:pPr algn="ctr"/>
                      <a:r>
                        <a:rPr lang="en-US" dirty="0"/>
                        <a:t>60.4%</a:t>
                      </a:r>
                    </a:p>
                  </a:txBody>
                  <a:tcPr/>
                </a:tc>
                <a:extLst>
                  <a:ext uri="{0D108BD9-81ED-4DB2-BD59-A6C34878D82A}">
                    <a16:rowId xmlns:a16="http://schemas.microsoft.com/office/drawing/2014/main" val="10008"/>
                  </a:ext>
                </a:extLst>
              </a:tr>
              <a:tr h="370840">
                <a:tc>
                  <a:txBody>
                    <a:bodyPr/>
                    <a:lstStyle/>
                    <a:p>
                      <a:pPr algn="ctr"/>
                      <a:r>
                        <a:rPr lang="en-US" dirty="0"/>
                        <a:t>I</a:t>
                      </a:r>
                    </a:p>
                  </a:txBody>
                  <a:tcPr/>
                </a:tc>
                <a:tc>
                  <a:txBody>
                    <a:bodyPr/>
                    <a:lstStyle/>
                    <a:p>
                      <a:pPr algn="ctr"/>
                      <a:r>
                        <a:rPr lang="en-US" dirty="0"/>
                        <a:t>208</a:t>
                      </a:r>
                    </a:p>
                  </a:txBody>
                  <a:tcPr/>
                </a:tc>
                <a:tc>
                  <a:txBody>
                    <a:bodyPr/>
                    <a:lstStyle/>
                    <a:p>
                      <a:pPr algn="ctr"/>
                      <a:r>
                        <a:rPr lang="en-US" dirty="0"/>
                        <a:t>65.4%</a:t>
                      </a:r>
                    </a:p>
                  </a:txBody>
                  <a:tcPr/>
                </a:tc>
                <a:extLst>
                  <a:ext uri="{0D108BD9-81ED-4DB2-BD59-A6C34878D82A}">
                    <a16:rowId xmlns:a16="http://schemas.microsoft.com/office/drawing/2014/main" val="10009"/>
                  </a:ext>
                </a:extLst>
              </a:tr>
              <a:tr h="370840">
                <a:tc>
                  <a:txBody>
                    <a:bodyPr/>
                    <a:lstStyle/>
                    <a:p>
                      <a:pPr algn="ctr"/>
                      <a:r>
                        <a:rPr lang="en-US" dirty="0"/>
                        <a:t>J</a:t>
                      </a:r>
                    </a:p>
                  </a:txBody>
                  <a:tcPr/>
                </a:tc>
                <a:tc>
                  <a:txBody>
                    <a:bodyPr/>
                    <a:lstStyle/>
                    <a:p>
                      <a:pPr algn="ctr"/>
                      <a:r>
                        <a:rPr lang="en-US" dirty="0"/>
                        <a:t>199</a:t>
                      </a:r>
                    </a:p>
                  </a:txBody>
                  <a:tcPr/>
                </a:tc>
                <a:tc>
                  <a:txBody>
                    <a:bodyPr/>
                    <a:lstStyle/>
                    <a:p>
                      <a:pPr algn="ctr"/>
                      <a:r>
                        <a:rPr lang="en-US" dirty="0"/>
                        <a:t>70.1%</a:t>
                      </a:r>
                    </a:p>
                  </a:txBody>
                  <a:tcPr/>
                </a:tc>
                <a:extLst>
                  <a:ext uri="{0D108BD9-81ED-4DB2-BD59-A6C34878D82A}">
                    <a16:rowId xmlns:a16="http://schemas.microsoft.com/office/drawing/2014/main" val="10010"/>
                  </a:ext>
                </a:extLst>
              </a:tr>
              <a:tr h="370840">
                <a:tc>
                  <a:txBody>
                    <a:bodyPr/>
                    <a:lstStyle/>
                    <a:p>
                      <a:pPr algn="ctr"/>
                      <a:r>
                        <a:rPr lang="en-US" dirty="0"/>
                        <a:t>K</a:t>
                      </a:r>
                    </a:p>
                  </a:txBody>
                  <a:tcPr/>
                </a:tc>
                <a:tc>
                  <a:txBody>
                    <a:bodyPr/>
                    <a:lstStyle/>
                    <a:p>
                      <a:pPr algn="ctr"/>
                      <a:r>
                        <a:rPr lang="en-US" dirty="0"/>
                        <a:t>181</a:t>
                      </a:r>
                    </a:p>
                  </a:txBody>
                  <a:tcPr/>
                </a:tc>
                <a:tc>
                  <a:txBody>
                    <a:bodyPr/>
                    <a:lstStyle/>
                    <a:p>
                      <a:pPr algn="ctr"/>
                      <a:r>
                        <a:rPr lang="en-US" dirty="0"/>
                        <a:t>74.5%</a:t>
                      </a:r>
                    </a:p>
                  </a:txBody>
                  <a:tcPr/>
                </a:tc>
                <a:extLst>
                  <a:ext uri="{0D108BD9-81ED-4DB2-BD59-A6C34878D82A}">
                    <a16:rowId xmlns:a16="http://schemas.microsoft.com/office/drawing/2014/main" val="10011"/>
                  </a:ext>
                </a:extLst>
              </a:tr>
            </a:tbl>
          </a:graphicData>
        </a:graphic>
      </p:graphicFrame>
      <p:graphicFrame>
        <p:nvGraphicFramePr>
          <p:cNvPr id="9" name="Content Placeholder 8"/>
          <p:cNvGraphicFramePr>
            <a:graphicFrameLocks noGrp="1"/>
          </p:cNvGraphicFramePr>
          <p:nvPr>
            <p:ph sz="half" idx="2"/>
            <p:extLst/>
          </p:nvPr>
        </p:nvGraphicFramePr>
        <p:xfrm>
          <a:off x="3200400" y="1600200"/>
          <a:ext cx="2590800" cy="4536440"/>
        </p:xfrm>
        <a:graphic>
          <a:graphicData uri="http://schemas.openxmlformats.org/drawingml/2006/table">
            <a:tbl>
              <a:tblPr firstRow="1" bandRow="1">
                <a:tableStyleId>{5C22544A-7EE6-4342-B048-85BDC9FD1C3A}</a:tableStyleId>
              </a:tblPr>
              <a:tblGrid>
                <a:gridCol w="685800">
                  <a:extLst>
                    <a:ext uri="{9D8B030D-6E8A-4147-A177-3AD203B41FA5}">
                      <a16:colId xmlns:a16="http://schemas.microsoft.com/office/drawing/2014/main" val="20000"/>
                    </a:ext>
                  </a:extLst>
                </a:gridCol>
                <a:gridCol w="753533">
                  <a:extLst>
                    <a:ext uri="{9D8B030D-6E8A-4147-A177-3AD203B41FA5}">
                      <a16:colId xmlns:a16="http://schemas.microsoft.com/office/drawing/2014/main" val="20001"/>
                    </a:ext>
                  </a:extLst>
                </a:gridCol>
                <a:gridCol w="1151467">
                  <a:extLst>
                    <a:ext uri="{9D8B030D-6E8A-4147-A177-3AD203B41FA5}">
                      <a16:colId xmlns:a16="http://schemas.microsoft.com/office/drawing/2014/main" val="20002"/>
                    </a:ext>
                  </a:extLst>
                </a:gridCol>
              </a:tblGrid>
              <a:tr h="370840">
                <a:tc>
                  <a:txBody>
                    <a:bodyPr/>
                    <a:lstStyle/>
                    <a:p>
                      <a:pPr algn="ctr"/>
                      <a:r>
                        <a:rPr lang="en-US" sz="1200" dirty="0" smtClean="0"/>
                        <a:t>Census tract</a:t>
                      </a:r>
                      <a:endParaRPr lang="en-US" sz="1200" dirty="0"/>
                    </a:p>
                  </a:txBody>
                  <a:tcPr/>
                </a:tc>
                <a:tc>
                  <a:txBody>
                    <a:bodyPr/>
                    <a:lstStyle/>
                    <a:p>
                      <a:pPr algn="ctr"/>
                      <a:r>
                        <a:rPr lang="en-US" sz="1800" dirty="0"/>
                        <a:t># pts</a:t>
                      </a:r>
                    </a:p>
                  </a:txBody>
                  <a:tcPr/>
                </a:tc>
                <a:tc>
                  <a:txBody>
                    <a:bodyPr/>
                    <a:lstStyle/>
                    <a:p>
                      <a:pPr algn="ctr"/>
                      <a:r>
                        <a:rPr lang="en-US" sz="1800" dirty="0"/>
                        <a:t>Cum. %</a:t>
                      </a:r>
                    </a:p>
                  </a:txBody>
                  <a:tcPr/>
                </a:tc>
                <a:extLst>
                  <a:ext uri="{0D108BD9-81ED-4DB2-BD59-A6C34878D82A}">
                    <a16:rowId xmlns:a16="http://schemas.microsoft.com/office/drawing/2014/main" val="10000"/>
                  </a:ext>
                </a:extLst>
              </a:tr>
              <a:tr h="370840">
                <a:tc>
                  <a:txBody>
                    <a:bodyPr/>
                    <a:lstStyle/>
                    <a:p>
                      <a:pPr algn="ctr"/>
                      <a:r>
                        <a:rPr lang="en-US" dirty="0"/>
                        <a:t>L</a:t>
                      </a:r>
                    </a:p>
                  </a:txBody>
                  <a:tcPr/>
                </a:tc>
                <a:tc>
                  <a:txBody>
                    <a:bodyPr/>
                    <a:lstStyle/>
                    <a:p>
                      <a:pPr algn="ctr"/>
                      <a:r>
                        <a:rPr lang="en-US" dirty="0"/>
                        <a:t>167</a:t>
                      </a:r>
                    </a:p>
                  </a:txBody>
                  <a:tcPr/>
                </a:tc>
                <a:tc>
                  <a:txBody>
                    <a:bodyPr/>
                    <a:lstStyle/>
                    <a:p>
                      <a:pPr algn="ctr"/>
                      <a:r>
                        <a:rPr lang="en-US" dirty="0"/>
                        <a:t>78.5%</a:t>
                      </a:r>
                    </a:p>
                  </a:txBody>
                  <a:tcPr/>
                </a:tc>
                <a:extLst>
                  <a:ext uri="{0D108BD9-81ED-4DB2-BD59-A6C34878D82A}">
                    <a16:rowId xmlns:a16="http://schemas.microsoft.com/office/drawing/2014/main" val="10001"/>
                  </a:ext>
                </a:extLst>
              </a:tr>
              <a:tr h="370840">
                <a:tc>
                  <a:txBody>
                    <a:bodyPr/>
                    <a:lstStyle/>
                    <a:p>
                      <a:pPr algn="ctr"/>
                      <a:r>
                        <a:rPr lang="en-US" dirty="0"/>
                        <a:t>M</a:t>
                      </a:r>
                    </a:p>
                  </a:txBody>
                  <a:tcPr/>
                </a:tc>
                <a:tc>
                  <a:txBody>
                    <a:bodyPr/>
                    <a:lstStyle/>
                    <a:p>
                      <a:pPr algn="ctr"/>
                      <a:r>
                        <a:rPr lang="en-US" dirty="0"/>
                        <a:t>146</a:t>
                      </a:r>
                    </a:p>
                  </a:txBody>
                  <a:tcPr/>
                </a:tc>
                <a:tc>
                  <a:txBody>
                    <a:bodyPr/>
                    <a:lstStyle/>
                    <a:p>
                      <a:pPr algn="ctr"/>
                      <a:r>
                        <a:rPr lang="en-US" dirty="0"/>
                        <a:t>82.0%</a:t>
                      </a:r>
                    </a:p>
                  </a:txBody>
                  <a:tcPr/>
                </a:tc>
                <a:extLst>
                  <a:ext uri="{0D108BD9-81ED-4DB2-BD59-A6C34878D82A}">
                    <a16:rowId xmlns:a16="http://schemas.microsoft.com/office/drawing/2014/main" val="10002"/>
                  </a:ext>
                </a:extLst>
              </a:tr>
              <a:tr h="370840">
                <a:tc>
                  <a:txBody>
                    <a:bodyPr/>
                    <a:lstStyle/>
                    <a:p>
                      <a:pPr algn="ctr"/>
                      <a:r>
                        <a:rPr lang="en-US" dirty="0"/>
                        <a:t>N</a:t>
                      </a:r>
                    </a:p>
                  </a:txBody>
                  <a:tcPr/>
                </a:tc>
                <a:tc>
                  <a:txBody>
                    <a:bodyPr/>
                    <a:lstStyle/>
                    <a:p>
                      <a:pPr algn="ctr"/>
                      <a:r>
                        <a:rPr lang="en-US" dirty="0"/>
                        <a:t>135</a:t>
                      </a:r>
                    </a:p>
                  </a:txBody>
                  <a:tcPr/>
                </a:tc>
                <a:tc>
                  <a:txBody>
                    <a:bodyPr/>
                    <a:lstStyle/>
                    <a:p>
                      <a:pPr algn="ctr"/>
                      <a:r>
                        <a:rPr lang="en-US" dirty="0"/>
                        <a:t>85.2%</a:t>
                      </a:r>
                    </a:p>
                  </a:txBody>
                  <a:tcPr/>
                </a:tc>
                <a:extLst>
                  <a:ext uri="{0D108BD9-81ED-4DB2-BD59-A6C34878D82A}">
                    <a16:rowId xmlns:a16="http://schemas.microsoft.com/office/drawing/2014/main" val="10003"/>
                  </a:ext>
                </a:extLst>
              </a:tr>
              <a:tr h="370840">
                <a:tc>
                  <a:txBody>
                    <a:bodyPr/>
                    <a:lstStyle/>
                    <a:p>
                      <a:pPr algn="ctr"/>
                      <a:r>
                        <a:rPr lang="en-US" dirty="0"/>
                        <a:t>O</a:t>
                      </a:r>
                    </a:p>
                  </a:txBody>
                  <a:tcPr/>
                </a:tc>
                <a:tc>
                  <a:txBody>
                    <a:bodyPr/>
                    <a:lstStyle/>
                    <a:p>
                      <a:pPr algn="ctr"/>
                      <a:r>
                        <a:rPr lang="en-US" dirty="0"/>
                        <a:t>120</a:t>
                      </a:r>
                    </a:p>
                  </a:txBody>
                  <a:tcPr/>
                </a:tc>
                <a:tc>
                  <a:txBody>
                    <a:bodyPr/>
                    <a:lstStyle/>
                    <a:p>
                      <a:pPr algn="ctr"/>
                      <a:r>
                        <a:rPr lang="en-US" dirty="0"/>
                        <a:t>88.1%</a:t>
                      </a:r>
                    </a:p>
                  </a:txBody>
                  <a:tcPr/>
                </a:tc>
                <a:extLst>
                  <a:ext uri="{0D108BD9-81ED-4DB2-BD59-A6C34878D82A}">
                    <a16:rowId xmlns:a16="http://schemas.microsoft.com/office/drawing/2014/main" val="10004"/>
                  </a:ext>
                </a:extLst>
              </a:tr>
              <a:tr h="370840">
                <a:tc>
                  <a:txBody>
                    <a:bodyPr/>
                    <a:lstStyle/>
                    <a:p>
                      <a:pPr algn="ctr"/>
                      <a:r>
                        <a:rPr lang="en-US" dirty="0"/>
                        <a:t>P</a:t>
                      </a:r>
                    </a:p>
                  </a:txBody>
                  <a:tcPr/>
                </a:tc>
                <a:tc>
                  <a:txBody>
                    <a:bodyPr/>
                    <a:lstStyle/>
                    <a:p>
                      <a:pPr algn="ctr"/>
                      <a:r>
                        <a:rPr lang="en-US" dirty="0"/>
                        <a:t>0</a:t>
                      </a:r>
                    </a:p>
                  </a:txBody>
                  <a:tcPr/>
                </a:tc>
                <a:tc>
                  <a:txBody>
                    <a:bodyPr/>
                    <a:lstStyle/>
                    <a:p>
                      <a:pPr algn="ctr"/>
                      <a:r>
                        <a:rPr lang="en-US" dirty="0"/>
                        <a:t>--</a:t>
                      </a:r>
                    </a:p>
                  </a:txBody>
                  <a:tcPr/>
                </a:tc>
                <a:extLst>
                  <a:ext uri="{0D108BD9-81ED-4DB2-BD59-A6C34878D82A}">
                    <a16:rowId xmlns:a16="http://schemas.microsoft.com/office/drawing/2014/main" val="10005"/>
                  </a:ext>
                </a:extLst>
              </a:tr>
              <a:tr h="370840">
                <a:tc>
                  <a:txBody>
                    <a:bodyPr/>
                    <a:lstStyle/>
                    <a:p>
                      <a:pPr algn="ctr"/>
                      <a:r>
                        <a:rPr lang="en-US" dirty="0"/>
                        <a:t>Q</a:t>
                      </a:r>
                    </a:p>
                  </a:txBody>
                  <a:tcPr/>
                </a:tc>
                <a:tc>
                  <a:txBody>
                    <a:bodyPr/>
                    <a:lstStyle/>
                    <a:p>
                      <a:pPr algn="ctr"/>
                      <a:r>
                        <a:rPr lang="en-US" dirty="0"/>
                        <a:t>0</a:t>
                      </a:r>
                    </a:p>
                  </a:txBody>
                  <a:tcPr/>
                </a:tc>
                <a:tc>
                  <a:txBody>
                    <a:bodyPr/>
                    <a:lstStyle/>
                    <a:p>
                      <a:pPr algn="ctr"/>
                      <a:r>
                        <a:rPr lang="en-US" dirty="0"/>
                        <a:t>--</a:t>
                      </a:r>
                    </a:p>
                  </a:txBody>
                  <a:tcPr/>
                </a:tc>
                <a:extLst>
                  <a:ext uri="{0D108BD9-81ED-4DB2-BD59-A6C34878D82A}">
                    <a16:rowId xmlns:a16="http://schemas.microsoft.com/office/drawing/2014/main" val="10006"/>
                  </a:ext>
                </a:extLst>
              </a:tr>
              <a:tr h="370840">
                <a:tc>
                  <a:txBody>
                    <a:bodyPr/>
                    <a:lstStyle/>
                    <a:p>
                      <a:pPr algn="ctr"/>
                      <a:r>
                        <a:rPr lang="en-US" dirty="0"/>
                        <a:t>R</a:t>
                      </a:r>
                    </a:p>
                  </a:txBody>
                  <a:tcPr/>
                </a:tc>
                <a:tc>
                  <a:txBody>
                    <a:bodyPr/>
                    <a:lstStyle/>
                    <a:p>
                      <a:pPr algn="ctr"/>
                      <a:r>
                        <a:rPr lang="en-US" dirty="0"/>
                        <a:t>99</a:t>
                      </a:r>
                    </a:p>
                  </a:txBody>
                  <a:tcPr/>
                </a:tc>
                <a:tc>
                  <a:txBody>
                    <a:bodyPr/>
                    <a:lstStyle/>
                    <a:p>
                      <a:pPr algn="ctr"/>
                      <a:r>
                        <a:rPr lang="en-US" dirty="0"/>
                        <a:t>90.5%</a:t>
                      </a:r>
                    </a:p>
                  </a:txBody>
                  <a:tcPr/>
                </a:tc>
                <a:extLst>
                  <a:ext uri="{0D108BD9-81ED-4DB2-BD59-A6C34878D82A}">
                    <a16:rowId xmlns:a16="http://schemas.microsoft.com/office/drawing/2014/main" val="10007"/>
                  </a:ext>
                </a:extLst>
              </a:tr>
              <a:tr h="370840">
                <a:tc>
                  <a:txBody>
                    <a:bodyPr/>
                    <a:lstStyle/>
                    <a:p>
                      <a:pPr algn="ctr"/>
                      <a:r>
                        <a:rPr lang="en-US" dirty="0"/>
                        <a:t>S</a:t>
                      </a:r>
                    </a:p>
                  </a:txBody>
                  <a:tcPr/>
                </a:tc>
                <a:tc>
                  <a:txBody>
                    <a:bodyPr/>
                    <a:lstStyle/>
                    <a:p>
                      <a:pPr algn="ctr"/>
                      <a:r>
                        <a:rPr lang="en-US" dirty="0"/>
                        <a:t>96</a:t>
                      </a:r>
                    </a:p>
                  </a:txBody>
                  <a:tcPr/>
                </a:tc>
                <a:tc>
                  <a:txBody>
                    <a:bodyPr/>
                    <a:lstStyle/>
                    <a:p>
                      <a:pPr algn="ctr"/>
                      <a:r>
                        <a:rPr lang="en-US" dirty="0"/>
                        <a:t>92.8%</a:t>
                      </a:r>
                    </a:p>
                  </a:txBody>
                  <a:tcPr/>
                </a:tc>
                <a:extLst>
                  <a:ext uri="{0D108BD9-81ED-4DB2-BD59-A6C34878D82A}">
                    <a16:rowId xmlns:a16="http://schemas.microsoft.com/office/drawing/2014/main" val="10008"/>
                  </a:ext>
                </a:extLst>
              </a:tr>
              <a:tr h="370840">
                <a:tc>
                  <a:txBody>
                    <a:bodyPr/>
                    <a:lstStyle/>
                    <a:p>
                      <a:pPr algn="ctr"/>
                      <a:r>
                        <a:rPr lang="en-US" dirty="0"/>
                        <a:t>T</a:t>
                      </a:r>
                    </a:p>
                  </a:txBody>
                  <a:tcPr/>
                </a:tc>
                <a:tc>
                  <a:txBody>
                    <a:bodyPr/>
                    <a:lstStyle/>
                    <a:p>
                      <a:pPr algn="ctr"/>
                      <a:r>
                        <a:rPr lang="en-US" dirty="0"/>
                        <a:t>90</a:t>
                      </a:r>
                    </a:p>
                  </a:txBody>
                  <a:tcPr/>
                </a:tc>
                <a:tc>
                  <a:txBody>
                    <a:bodyPr/>
                    <a:lstStyle/>
                    <a:p>
                      <a:pPr algn="ctr"/>
                      <a:r>
                        <a:rPr lang="en-US" dirty="0"/>
                        <a:t>94.9%</a:t>
                      </a:r>
                    </a:p>
                  </a:txBody>
                  <a:tcPr/>
                </a:tc>
                <a:extLst>
                  <a:ext uri="{0D108BD9-81ED-4DB2-BD59-A6C34878D82A}">
                    <a16:rowId xmlns:a16="http://schemas.microsoft.com/office/drawing/2014/main" val="10009"/>
                  </a:ext>
                </a:extLst>
              </a:tr>
              <a:tr h="370840">
                <a:tc>
                  <a:txBody>
                    <a:bodyPr/>
                    <a:lstStyle/>
                    <a:p>
                      <a:pPr algn="ctr"/>
                      <a:r>
                        <a:rPr lang="en-US" dirty="0"/>
                        <a:t>U</a:t>
                      </a:r>
                    </a:p>
                  </a:txBody>
                  <a:tcPr/>
                </a:tc>
                <a:tc>
                  <a:txBody>
                    <a:bodyPr/>
                    <a:lstStyle/>
                    <a:p>
                      <a:pPr algn="ctr"/>
                      <a:r>
                        <a:rPr lang="en-US" dirty="0"/>
                        <a:t>0</a:t>
                      </a:r>
                    </a:p>
                  </a:txBody>
                  <a:tcPr/>
                </a:tc>
                <a:tc>
                  <a:txBody>
                    <a:bodyPr/>
                    <a:lstStyle/>
                    <a:p>
                      <a:pPr algn="ctr"/>
                      <a:r>
                        <a:rPr lang="en-US" dirty="0"/>
                        <a:t>--</a:t>
                      </a:r>
                    </a:p>
                  </a:txBody>
                  <a:tcPr/>
                </a:tc>
                <a:extLst>
                  <a:ext uri="{0D108BD9-81ED-4DB2-BD59-A6C34878D82A}">
                    <a16:rowId xmlns:a16="http://schemas.microsoft.com/office/drawing/2014/main" val="10010"/>
                  </a:ext>
                </a:extLst>
              </a:tr>
              <a:tr h="370840">
                <a:tc>
                  <a:txBody>
                    <a:bodyPr/>
                    <a:lstStyle/>
                    <a:p>
                      <a:pPr algn="ctr"/>
                      <a:r>
                        <a:rPr lang="en-US" dirty="0"/>
                        <a:t>V</a:t>
                      </a:r>
                    </a:p>
                  </a:txBody>
                  <a:tcPr/>
                </a:tc>
                <a:tc>
                  <a:txBody>
                    <a:bodyPr/>
                    <a:lstStyle/>
                    <a:p>
                      <a:pPr algn="ctr"/>
                      <a:r>
                        <a:rPr lang="en-US" dirty="0"/>
                        <a:t>89</a:t>
                      </a:r>
                    </a:p>
                  </a:txBody>
                  <a:tcPr/>
                </a:tc>
                <a:tc>
                  <a:txBody>
                    <a:bodyPr/>
                    <a:lstStyle/>
                    <a:p>
                      <a:pPr algn="ctr"/>
                      <a:r>
                        <a:rPr lang="en-US" dirty="0"/>
                        <a:t>97.1%</a:t>
                      </a:r>
                    </a:p>
                  </a:txBody>
                  <a:tcPr/>
                </a:tc>
                <a:extLst>
                  <a:ext uri="{0D108BD9-81ED-4DB2-BD59-A6C34878D82A}">
                    <a16:rowId xmlns:a16="http://schemas.microsoft.com/office/drawing/2014/main" val="10011"/>
                  </a:ext>
                </a:extLst>
              </a:tr>
            </a:tbl>
          </a:graphicData>
        </a:graphic>
      </p:graphicFrame>
      <p:graphicFrame>
        <p:nvGraphicFramePr>
          <p:cNvPr id="6" name="Content Placeholder 8"/>
          <p:cNvGraphicFramePr>
            <a:graphicFrameLocks/>
          </p:cNvGraphicFramePr>
          <p:nvPr>
            <p:extLst/>
          </p:nvPr>
        </p:nvGraphicFramePr>
        <p:xfrm>
          <a:off x="5943600" y="1600200"/>
          <a:ext cx="2743200" cy="4536440"/>
        </p:xfrm>
        <a:graphic>
          <a:graphicData uri="http://schemas.openxmlformats.org/drawingml/2006/table">
            <a:tbl>
              <a:tblPr firstRow="1" bandRow="1">
                <a:tableStyleId>{5C22544A-7EE6-4342-B048-85BDC9FD1C3A}</a:tableStyleId>
              </a:tblPr>
              <a:tblGrid>
                <a:gridCol w="7620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tblGrid>
              <a:tr h="370840">
                <a:tc>
                  <a:txBody>
                    <a:bodyPr/>
                    <a:lstStyle/>
                    <a:p>
                      <a:pPr algn="ctr"/>
                      <a:r>
                        <a:rPr lang="en-US" sz="1200" dirty="0" smtClean="0"/>
                        <a:t>Census tract</a:t>
                      </a:r>
                      <a:endParaRPr lang="en-US" sz="1200" dirty="0"/>
                    </a:p>
                  </a:txBody>
                  <a:tcPr/>
                </a:tc>
                <a:tc>
                  <a:txBody>
                    <a:bodyPr/>
                    <a:lstStyle/>
                    <a:p>
                      <a:pPr algn="ctr"/>
                      <a:r>
                        <a:rPr lang="en-US" sz="1800" dirty="0"/>
                        <a:t># pts</a:t>
                      </a:r>
                    </a:p>
                  </a:txBody>
                  <a:tcPr/>
                </a:tc>
                <a:tc>
                  <a:txBody>
                    <a:bodyPr/>
                    <a:lstStyle/>
                    <a:p>
                      <a:pPr algn="ctr"/>
                      <a:r>
                        <a:rPr lang="en-US" sz="1800" dirty="0"/>
                        <a:t>Cum. %</a:t>
                      </a:r>
                    </a:p>
                  </a:txBody>
                  <a:tcPr/>
                </a:tc>
                <a:extLst>
                  <a:ext uri="{0D108BD9-81ED-4DB2-BD59-A6C34878D82A}">
                    <a16:rowId xmlns:a16="http://schemas.microsoft.com/office/drawing/2014/main" val="10000"/>
                  </a:ext>
                </a:extLst>
              </a:tr>
              <a:tr h="370840">
                <a:tc>
                  <a:txBody>
                    <a:bodyPr/>
                    <a:lstStyle/>
                    <a:p>
                      <a:pPr algn="ctr"/>
                      <a:r>
                        <a:rPr lang="en-US" dirty="0"/>
                        <a:t>W</a:t>
                      </a:r>
                    </a:p>
                  </a:txBody>
                  <a:tcPr/>
                </a:tc>
                <a:tc>
                  <a:txBody>
                    <a:bodyPr/>
                    <a:lstStyle/>
                    <a:p>
                      <a:pPr algn="ctr"/>
                      <a:r>
                        <a:rPr lang="en-US" dirty="0"/>
                        <a:t>0</a:t>
                      </a:r>
                    </a:p>
                  </a:txBody>
                  <a:tcPr/>
                </a:tc>
                <a:tc>
                  <a:txBody>
                    <a:bodyPr/>
                    <a:lstStyle/>
                    <a:p>
                      <a:pPr algn="ctr"/>
                      <a:r>
                        <a:rPr lang="en-US" dirty="0"/>
                        <a:t>--</a:t>
                      </a:r>
                    </a:p>
                  </a:txBody>
                  <a:tcPr/>
                </a:tc>
                <a:extLst>
                  <a:ext uri="{0D108BD9-81ED-4DB2-BD59-A6C34878D82A}">
                    <a16:rowId xmlns:a16="http://schemas.microsoft.com/office/drawing/2014/main" val="10001"/>
                  </a:ext>
                </a:extLst>
              </a:tr>
              <a:tr h="370840">
                <a:tc>
                  <a:txBody>
                    <a:bodyPr/>
                    <a:lstStyle/>
                    <a:p>
                      <a:pPr algn="ctr"/>
                      <a:r>
                        <a:rPr lang="en-US" dirty="0"/>
                        <a:t>X</a:t>
                      </a:r>
                    </a:p>
                  </a:txBody>
                  <a:tcPr/>
                </a:tc>
                <a:tc>
                  <a:txBody>
                    <a:bodyPr/>
                    <a:lstStyle/>
                    <a:p>
                      <a:pPr algn="ctr"/>
                      <a:r>
                        <a:rPr lang="en-US" dirty="0"/>
                        <a:t>60</a:t>
                      </a:r>
                    </a:p>
                  </a:txBody>
                  <a:tcPr/>
                </a:tc>
                <a:tc>
                  <a:txBody>
                    <a:bodyPr/>
                    <a:lstStyle/>
                    <a:p>
                      <a:pPr algn="ctr"/>
                      <a:r>
                        <a:rPr lang="en-US" dirty="0"/>
                        <a:t>98.5%</a:t>
                      </a:r>
                    </a:p>
                  </a:txBody>
                  <a:tcPr/>
                </a:tc>
                <a:extLst>
                  <a:ext uri="{0D108BD9-81ED-4DB2-BD59-A6C34878D82A}">
                    <a16:rowId xmlns:a16="http://schemas.microsoft.com/office/drawing/2014/main" val="10002"/>
                  </a:ext>
                </a:extLst>
              </a:tr>
              <a:tr h="370840">
                <a:tc>
                  <a:txBody>
                    <a:bodyPr/>
                    <a:lstStyle/>
                    <a:p>
                      <a:pPr algn="ctr"/>
                      <a:r>
                        <a:rPr lang="en-US" dirty="0"/>
                        <a:t>Y</a:t>
                      </a:r>
                    </a:p>
                  </a:txBody>
                  <a:tcPr/>
                </a:tc>
                <a:tc>
                  <a:txBody>
                    <a:bodyPr/>
                    <a:lstStyle/>
                    <a:p>
                      <a:pPr algn="ctr"/>
                      <a:r>
                        <a:rPr lang="en-US" dirty="0"/>
                        <a:t>0</a:t>
                      </a:r>
                    </a:p>
                  </a:txBody>
                  <a:tcPr/>
                </a:tc>
                <a:tc>
                  <a:txBody>
                    <a:bodyPr/>
                    <a:lstStyle/>
                    <a:p>
                      <a:pPr algn="ctr"/>
                      <a:r>
                        <a:rPr lang="en-US" dirty="0"/>
                        <a:t>--</a:t>
                      </a:r>
                    </a:p>
                  </a:txBody>
                  <a:tcPr/>
                </a:tc>
                <a:extLst>
                  <a:ext uri="{0D108BD9-81ED-4DB2-BD59-A6C34878D82A}">
                    <a16:rowId xmlns:a16="http://schemas.microsoft.com/office/drawing/2014/main" val="10003"/>
                  </a:ext>
                </a:extLst>
              </a:tr>
              <a:tr h="370840">
                <a:tc>
                  <a:txBody>
                    <a:bodyPr/>
                    <a:lstStyle/>
                    <a:p>
                      <a:pPr algn="ctr"/>
                      <a:r>
                        <a:rPr lang="en-US" dirty="0"/>
                        <a:t>Z</a:t>
                      </a:r>
                    </a:p>
                  </a:txBody>
                  <a:tcPr/>
                </a:tc>
                <a:tc>
                  <a:txBody>
                    <a:bodyPr/>
                    <a:lstStyle/>
                    <a:p>
                      <a:pPr algn="ctr"/>
                      <a:r>
                        <a:rPr lang="en-US" dirty="0"/>
                        <a:t>0</a:t>
                      </a:r>
                    </a:p>
                  </a:txBody>
                  <a:tcPr/>
                </a:tc>
                <a:tc>
                  <a:txBody>
                    <a:bodyPr/>
                    <a:lstStyle/>
                    <a:p>
                      <a:pPr algn="ctr"/>
                      <a:r>
                        <a:rPr lang="en-US" dirty="0"/>
                        <a:t>--</a:t>
                      </a:r>
                    </a:p>
                  </a:txBody>
                  <a:tcPr/>
                </a:tc>
                <a:extLst>
                  <a:ext uri="{0D108BD9-81ED-4DB2-BD59-A6C34878D82A}">
                    <a16:rowId xmlns:a16="http://schemas.microsoft.com/office/drawing/2014/main" val="10004"/>
                  </a:ext>
                </a:extLst>
              </a:tr>
              <a:tr h="370840">
                <a:tc>
                  <a:txBody>
                    <a:bodyPr/>
                    <a:lstStyle/>
                    <a:p>
                      <a:pPr algn="ctr"/>
                      <a:r>
                        <a:rPr lang="en-US" dirty="0"/>
                        <a:t>AA</a:t>
                      </a:r>
                    </a:p>
                  </a:txBody>
                  <a:tcPr/>
                </a:tc>
                <a:tc>
                  <a:txBody>
                    <a:bodyPr/>
                    <a:lstStyle/>
                    <a:p>
                      <a:pPr algn="ctr"/>
                      <a:r>
                        <a:rPr lang="en-US" dirty="0"/>
                        <a:t>27</a:t>
                      </a:r>
                    </a:p>
                  </a:txBody>
                  <a:tcPr/>
                </a:tc>
                <a:tc>
                  <a:txBody>
                    <a:bodyPr/>
                    <a:lstStyle/>
                    <a:p>
                      <a:pPr algn="ctr"/>
                      <a:r>
                        <a:rPr lang="en-US" dirty="0"/>
                        <a:t>99.1%</a:t>
                      </a:r>
                    </a:p>
                  </a:txBody>
                  <a:tcPr/>
                </a:tc>
                <a:extLst>
                  <a:ext uri="{0D108BD9-81ED-4DB2-BD59-A6C34878D82A}">
                    <a16:rowId xmlns:a16="http://schemas.microsoft.com/office/drawing/2014/main" val="10005"/>
                  </a:ext>
                </a:extLst>
              </a:tr>
              <a:tr h="370840">
                <a:tc>
                  <a:txBody>
                    <a:bodyPr/>
                    <a:lstStyle/>
                    <a:p>
                      <a:pPr algn="ctr"/>
                      <a:r>
                        <a:rPr lang="en-US" dirty="0"/>
                        <a:t>BB</a:t>
                      </a:r>
                    </a:p>
                  </a:txBody>
                  <a:tcPr/>
                </a:tc>
                <a:tc>
                  <a:txBody>
                    <a:bodyPr/>
                    <a:lstStyle/>
                    <a:p>
                      <a:pPr algn="ctr"/>
                      <a:r>
                        <a:rPr lang="en-US" dirty="0"/>
                        <a:t>21</a:t>
                      </a:r>
                    </a:p>
                  </a:txBody>
                  <a:tcPr/>
                </a:tc>
                <a:tc>
                  <a:txBody>
                    <a:bodyPr/>
                    <a:lstStyle/>
                    <a:p>
                      <a:pPr algn="ctr"/>
                      <a:r>
                        <a:rPr lang="en-US" dirty="0"/>
                        <a:t>99.6%</a:t>
                      </a:r>
                    </a:p>
                  </a:txBody>
                  <a:tcPr/>
                </a:tc>
                <a:extLst>
                  <a:ext uri="{0D108BD9-81ED-4DB2-BD59-A6C34878D82A}">
                    <a16:rowId xmlns:a16="http://schemas.microsoft.com/office/drawing/2014/main" val="10006"/>
                  </a:ext>
                </a:extLst>
              </a:tr>
              <a:tr h="370840">
                <a:tc>
                  <a:txBody>
                    <a:bodyPr/>
                    <a:lstStyle/>
                    <a:p>
                      <a:pPr algn="ctr"/>
                      <a:r>
                        <a:rPr lang="en-US" dirty="0"/>
                        <a:t>CC</a:t>
                      </a:r>
                    </a:p>
                  </a:txBody>
                  <a:tcPr/>
                </a:tc>
                <a:tc>
                  <a:txBody>
                    <a:bodyPr/>
                    <a:lstStyle/>
                    <a:p>
                      <a:pPr algn="ctr"/>
                      <a:r>
                        <a:rPr lang="en-US" dirty="0"/>
                        <a:t>15</a:t>
                      </a:r>
                    </a:p>
                  </a:txBody>
                  <a:tcPr/>
                </a:tc>
                <a:tc>
                  <a:txBody>
                    <a:bodyPr/>
                    <a:lstStyle/>
                    <a:p>
                      <a:pPr algn="ctr"/>
                      <a:r>
                        <a:rPr lang="en-US" dirty="0"/>
                        <a:t>100%</a:t>
                      </a:r>
                    </a:p>
                  </a:txBody>
                  <a:tcPr/>
                </a:tc>
                <a:extLst>
                  <a:ext uri="{0D108BD9-81ED-4DB2-BD59-A6C34878D82A}">
                    <a16:rowId xmlns:a16="http://schemas.microsoft.com/office/drawing/2014/main" val="10007"/>
                  </a:ext>
                </a:extLst>
              </a:tr>
              <a:tr h="370840">
                <a:tc>
                  <a:txBody>
                    <a:bodyPr/>
                    <a:lstStyle/>
                    <a:p>
                      <a:pPr algn="ctr"/>
                      <a:r>
                        <a:rPr lang="en-US" dirty="0"/>
                        <a:t>DD</a:t>
                      </a:r>
                    </a:p>
                  </a:txBody>
                  <a:tcPr/>
                </a:tc>
                <a:tc>
                  <a:txBody>
                    <a:bodyPr/>
                    <a:lstStyle/>
                    <a:p>
                      <a:pPr algn="ctr"/>
                      <a:r>
                        <a:rPr lang="en-US" dirty="0"/>
                        <a:t>0</a:t>
                      </a:r>
                    </a:p>
                  </a:txBody>
                  <a:tcPr/>
                </a:tc>
                <a:tc>
                  <a:txBody>
                    <a:bodyPr/>
                    <a:lstStyle/>
                    <a:p>
                      <a:pPr algn="ctr"/>
                      <a:r>
                        <a:rPr lang="en-US" dirty="0"/>
                        <a:t>--</a:t>
                      </a:r>
                    </a:p>
                  </a:txBody>
                  <a:tcPr/>
                </a:tc>
                <a:extLst>
                  <a:ext uri="{0D108BD9-81ED-4DB2-BD59-A6C34878D82A}">
                    <a16:rowId xmlns:a16="http://schemas.microsoft.com/office/drawing/2014/main" val="10008"/>
                  </a:ext>
                </a:extLst>
              </a:tr>
              <a:tr h="370840">
                <a:tc>
                  <a:txBody>
                    <a:bodyPr/>
                    <a:lstStyle/>
                    <a:p>
                      <a:pPr algn="ctr"/>
                      <a:r>
                        <a:rPr lang="en-US" dirty="0"/>
                        <a:t>EE</a:t>
                      </a:r>
                    </a:p>
                  </a:txBody>
                  <a:tcPr/>
                </a:tc>
                <a:tc>
                  <a:txBody>
                    <a:bodyPr/>
                    <a:lstStyle/>
                    <a:p>
                      <a:pPr algn="ctr"/>
                      <a:r>
                        <a:rPr lang="en-US" dirty="0"/>
                        <a:t>0</a:t>
                      </a:r>
                    </a:p>
                  </a:txBody>
                  <a:tcPr/>
                </a:tc>
                <a:tc>
                  <a:txBody>
                    <a:bodyPr/>
                    <a:lstStyle/>
                    <a:p>
                      <a:pPr algn="ctr"/>
                      <a:r>
                        <a:rPr lang="en-US" dirty="0"/>
                        <a:t>--</a:t>
                      </a:r>
                    </a:p>
                  </a:txBody>
                  <a:tcPr/>
                </a:tc>
                <a:extLst>
                  <a:ext uri="{0D108BD9-81ED-4DB2-BD59-A6C34878D82A}">
                    <a16:rowId xmlns:a16="http://schemas.microsoft.com/office/drawing/2014/main" val="10009"/>
                  </a:ext>
                </a:extLst>
              </a:tr>
              <a:tr h="370840">
                <a:tc>
                  <a:txBody>
                    <a:bodyPr/>
                    <a:lstStyle/>
                    <a:p>
                      <a:pPr algn="ctr"/>
                      <a:r>
                        <a:rPr lang="en-US" dirty="0"/>
                        <a:t>FF</a:t>
                      </a:r>
                    </a:p>
                  </a:txBody>
                  <a:tcPr/>
                </a:tc>
                <a:tc>
                  <a:txBody>
                    <a:bodyPr/>
                    <a:lstStyle/>
                    <a:p>
                      <a:pPr algn="ctr"/>
                      <a:r>
                        <a:rPr lang="en-US" dirty="0"/>
                        <a:t>0</a:t>
                      </a:r>
                    </a:p>
                  </a:txBody>
                  <a:tcPr/>
                </a:tc>
                <a:tc>
                  <a:txBody>
                    <a:bodyPr/>
                    <a:lstStyle/>
                    <a:p>
                      <a:pPr algn="ctr"/>
                      <a:r>
                        <a:rPr lang="en-US" dirty="0"/>
                        <a:t>--</a:t>
                      </a:r>
                    </a:p>
                  </a:txBody>
                  <a:tcPr/>
                </a:tc>
                <a:extLst>
                  <a:ext uri="{0D108BD9-81ED-4DB2-BD59-A6C34878D82A}">
                    <a16:rowId xmlns:a16="http://schemas.microsoft.com/office/drawing/2014/main" val="10010"/>
                  </a:ext>
                </a:extLst>
              </a:tr>
              <a:tr h="370840">
                <a:tc>
                  <a:txBody>
                    <a:bodyPr/>
                    <a:lstStyle/>
                    <a:p>
                      <a:pPr algn="ctr"/>
                      <a:r>
                        <a:rPr lang="en-US" dirty="0"/>
                        <a:t>TOTAL</a:t>
                      </a:r>
                    </a:p>
                  </a:txBody>
                  <a:tcPr/>
                </a:tc>
                <a:tc>
                  <a:txBody>
                    <a:bodyPr/>
                    <a:lstStyle/>
                    <a:p>
                      <a:pPr algn="ctr"/>
                      <a:r>
                        <a:rPr lang="en-US" dirty="0"/>
                        <a:t>4,174</a:t>
                      </a:r>
                    </a:p>
                  </a:txBody>
                  <a:tcPr/>
                </a:tc>
                <a:tc>
                  <a:txBody>
                    <a:bodyPr/>
                    <a:lstStyle/>
                    <a:p>
                      <a:pPr algn="ctr"/>
                      <a:r>
                        <a:rPr lang="en-US" dirty="0"/>
                        <a:t>100%</a:t>
                      </a:r>
                    </a:p>
                  </a:txBody>
                  <a:tcPr/>
                </a:tc>
                <a:extLst>
                  <a:ext uri="{0D108BD9-81ED-4DB2-BD59-A6C34878D82A}">
                    <a16:rowId xmlns:a16="http://schemas.microsoft.com/office/drawing/2014/main" val="10011"/>
                  </a:ext>
                </a:extLst>
              </a:tr>
            </a:tbl>
          </a:graphicData>
        </a:graphic>
      </p:graphicFrame>
      <p:grpSp>
        <p:nvGrpSpPr>
          <p:cNvPr id="19" name="Group 18"/>
          <p:cNvGrpSpPr/>
          <p:nvPr/>
        </p:nvGrpSpPr>
        <p:grpSpPr>
          <a:xfrm>
            <a:off x="457200" y="5257800"/>
            <a:ext cx="2590800" cy="438912"/>
            <a:chOff x="457200" y="5257800"/>
            <a:chExt cx="2590800" cy="438912"/>
          </a:xfrm>
        </p:grpSpPr>
        <p:cxnSp>
          <p:nvCxnSpPr>
            <p:cNvPr id="4" name="Straight Connector 3"/>
            <p:cNvCxnSpPr/>
            <p:nvPr/>
          </p:nvCxnSpPr>
          <p:spPr>
            <a:xfrm>
              <a:off x="457200" y="5687568"/>
              <a:ext cx="259080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57200" y="5257800"/>
              <a:ext cx="0" cy="438912"/>
            </a:xfrm>
            <a:prstGeom prst="straightConnector1">
              <a:avLst/>
            </a:prstGeom>
            <a:ln w="25400">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048000" y="5257800"/>
              <a:ext cx="0" cy="438912"/>
            </a:xfrm>
            <a:prstGeom prst="straightConnector1">
              <a:avLst/>
            </a:prstGeom>
            <a:ln w="25400">
              <a:solidFill>
                <a:schemeClr val="accent5"/>
              </a:solidFill>
              <a:tailEnd type="arrow"/>
            </a:ln>
          </p:spPr>
          <p:style>
            <a:lnRef idx="1">
              <a:schemeClr val="accent1"/>
            </a:lnRef>
            <a:fillRef idx="0">
              <a:schemeClr val="accent1"/>
            </a:fillRef>
            <a:effectRef idx="0">
              <a:schemeClr val="accent1"/>
            </a:effectRef>
            <a:fontRef idx="minor">
              <a:schemeClr val="tx1"/>
            </a:fontRef>
          </p:style>
        </p:cxnSp>
      </p:grpSp>
      <p:sp>
        <p:nvSpPr>
          <p:cNvPr id="2" name="Slide Number Placeholder 1"/>
          <p:cNvSpPr>
            <a:spLocks noGrp="1"/>
          </p:cNvSpPr>
          <p:nvPr>
            <p:ph type="sldNum" sz="quarter" idx="12"/>
          </p:nvPr>
        </p:nvSpPr>
        <p:spPr/>
        <p:txBody>
          <a:bodyPr/>
          <a:lstStyle/>
          <a:p>
            <a:fld id="{1F181EE6-BCB5-48D6-9A0C-7ACB016592BE}" type="slidenum">
              <a:rPr lang="en-US" smtClean="0"/>
              <a:pPr/>
              <a:t>21</a:t>
            </a:fld>
            <a:endParaRPr lang="en-US"/>
          </a:p>
        </p:txBody>
      </p:sp>
      <p:grpSp>
        <p:nvGrpSpPr>
          <p:cNvPr id="11" name="Group 10"/>
          <p:cNvGrpSpPr/>
          <p:nvPr/>
        </p:nvGrpSpPr>
        <p:grpSpPr>
          <a:xfrm>
            <a:off x="3200399" y="1981200"/>
            <a:ext cx="2590800" cy="438912"/>
            <a:chOff x="457200" y="5257800"/>
            <a:chExt cx="2590800" cy="438912"/>
          </a:xfrm>
        </p:grpSpPr>
        <p:cxnSp>
          <p:nvCxnSpPr>
            <p:cNvPr id="12" name="Straight Connector 11"/>
            <p:cNvCxnSpPr/>
            <p:nvPr/>
          </p:nvCxnSpPr>
          <p:spPr>
            <a:xfrm>
              <a:off x="457200" y="5687568"/>
              <a:ext cx="259080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457200" y="5257800"/>
              <a:ext cx="0" cy="438912"/>
            </a:xfrm>
            <a:prstGeom prst="straightConnector1">
              <a:avLst/>
            </a:prstGeom>
            <a:ln w="25400">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048000" y="5257800"/>
              <a:ext cx="0" cy="438912"/>
            </a:xfrm>
            <a:prstGeom prst="straightConnector1">
              <a:avLst/>
            </a:prstGeom>
            <a:ln w="25400">
              <a:solidFill>
                <a:schemeClr val="accent5"/>
              </a:solidFill>
              <a:tailEnd type="arrow"/>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6019800" y="4191000"/>
            <a:ext cx="2590800" cy="438912"/>
            <a:chOff x="457200" y="5257800"/>
            <a:chExt cx="2590800" cy="438912"/>
          </a:xfrm>
        </p:grpSpPr>
        <p:cxnSp>
          <p:nvCxnSpPr>
            <p:cNvPr id="17" name="Straight Connector 16"/>
            <p:cNvCxnSpPr/>
            <p:nvPr/>
          </p:nvCxnSpPr>
          <p:spPr>
            <a:xfrm>
              <a:off x="457200" y="5687568"/>
              <a:ext cx="259080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57200" y="5257800"/>
              <a:ext cx="0" cy="438912"/>
            </a:xfrm>
            <a:prstGeom prst="straightConnector1">
              <a:avLst/>
            </a:prstGeom>
            <a:ln w="25400">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3048000" y="5257800"/>
              <a:ext cx="0" cy="438912"/>
            </a:xfrm>
            <a:prstGeom prst="straightConnector1">
              <a:avLst/>
            </a:prstGeom>
            <a:ln w="25400">
              <a:solidFill>
                <a:schemeClr val="accent5"/>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7002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p:cNvSpPr/>
          <p:nvPr/>
        </p:nvSpPr>
        <p:spPr>
          <a:xfrm>
            <a:off x="6700756" y="4406539"/>
            <a:ext cx="843044" cy="5334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5867400" y="4408019"/>
            <a:ext cx="838200" cy="5334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1219200" y="4403723"/>
            <a:ext cx="769398" cy="5334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1219200" y="6080122"/>
            <a:ext cx="769398" cy="60703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1988598" y="5469548"/>
            <a:ext cx="763746" cy="61434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1988598" y="4403723"/>
            <a:ext cx="763746" cy="5334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2752344" y="4403723"/>
            <a:ext cx="755445" cy="533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3507789" y="4403723"/>
            <a:ext cx="762459" cy="533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r>
              <a:rPr lang="en-US" dirty="0"/>
              <a:t>Service area = based on the number of patients per area; include the ones with the most patients </a:t>
            </a:r>
            <a:r>
              <a:rPr lang="en-US" dirty="0" smtClean="0"/>
              <a:t>first</a:t>
            </a:r>
            <a:endParaRPr lang="en-US" dirty="0"/>
          </a:p>
          <a:p>
            <a:pPr marL="457200" lvl="1" indent="0">
              <a:buNone/>
            </a:pPr>
            <a:endParaRPr lang="en-US" dirty="0"/>
          </a:p>
          <a:p>
            <a:pPr lvl="1"/>
            <a:endParaRPr lang="en-US" dirty="0"/>
          </a:p>
        </p:txBody>
      </p:sp>
      <p:sp>
        <p:nvSpPr>
          <p:cNvPr id="85" name="Rectangle 84"/>
          <p:cNvSpPr/>
          <p:nvPr/>
        </p:nvSpPr>
        <p:spPr>
          <a:xfrm>
            <a:off x="5859508" y="6080760"/>
            <a:ext cx="841248" cy="59813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5867399" y="5485763"/>
            <a:ext cx="838199" cy="59813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5867400" y="4937123"/>
            <a:ext cx="838200" cy="5334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5029200" y="6089267"/>
            <a:ext cx="832104" cy="59813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5029200" y="5481990"/>
            <a:ext cx="830308" cy="598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5029200" y="4937123"/>
            <a:ext cx="832104" cy="53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4270248" y="6089267"/>
            <a:ext cx="762000" cy="59813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4267200" y="5485763"/>
            <a:ext cx="762000" cy="598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4267200" y="4937123"/>
            <a:ext cx="7620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3502152" y="6089049"/>
            <a:ext cx="762000" cy="598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3502152" y="5485763"/>
            <a:ext cx="762000" cy="598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3502152" y="4939939"/>
            <a:ext cx="762000" cy="53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2752344" y="6089025"/>
            <a:ext cx="762000" cy="598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752344" y="5485763"/>
            <a:ext cx="762000" cy="598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2752344" y="4937123"/>
            <a:ext cx="762000" cy="53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1988598" y="4403723"/>
            <a:ext cx="0" cy="22860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743200" y="4403723"/>
            <a:ext cx="0" cy="22860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505200" y="4403723"/>
            <a:ext cx="0" cy="22860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267200" y="4403723"/>
            <a:ext cx="0" cy="22860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29200" y="4403723"/>
            <a:ext cx="0" cy="22860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867400" y="4403723"/>
            <a:ext cx="0" cy="22860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705600" y="4403723"/>
            <a:ext cx="0" cy="22860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219200" y="4937123"/>
            <a:ext cx="6324600"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219200" y="5470523"/>
            <a:ext cx="6324600"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219200" y="6080123"/>
            <a:ext cx="6324600"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a:bodyPr>
          <a:lstStyle/>
          <a:p>
            <a:r>
              <a:rPr lang="en-US" dirty="0" smtClean="0">
                <a:solidFill>
                  <a:schemeClr val="accent1"/>
                </a:solidFill>
              </a:rPr>
              <a:t>What is a service area?</a:t>
            </a:r>
            <a:endParaRPr lang="en-US" dirty="0">
              <a:solidFill>
                <a:schemeClr val="accent1"/>
              </a:solidFill>
            </a:endParaRPr>
          </a:p>
        </p:txBody>
      </p:sp>
      <p:sp>
        <p:nvSpPr>
          <p:cNvPr id="4" name="Rectangle 3"/>
          <p:cNvSpPr/>
          <p:nvPr/>
        </p:nvSpPr>
        <p:spPr>
          <a:xfrm>
            <a:off x="1219200" y="4403723"/>
            <a:ext cx="6324600" cy="22860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447800" y="4488573"/>
            <a:ext cx="450764" cy="369332"/>
          </a:xfrm>
          <a:prstGeom prst="rect">
            <a:avLst/>
          </a:prstGeom>
          <a:noFill/>
        </p:spPr>
        <p:txBody>
          <a:bodyPr wrap="none" rtlCol="0">
            <a:spAutoFit/>
          </a:bodyPr>
          <a:lstStyle/>
          <a:p>
            <a:r>
              <a:rPr lang="en-US" dirty="0">
                <a:solidFill>
                  <a:srgbClr val="92D050"/>
                </a:solidFill>
              </a:rPr>
              <a:t>AA</a:t>
            </a:r>
          </a:p>
        </p:txBody>
      </p:sp>
      <p:sp>
        <p:nvSpPr>
          <p:cNvPr id="22" name="TextBox 21"/>
          <p:cNvSpPr txBox="1"/>
          <p:nvPr/>
        </p:nvSpPr>
        <p:spPr>
          <a:xfrm>
            <a:off x="2203342" y="4488573"/>
            <a:ext cx="296876" cy="369332"/>
          </a:xfrm>
          <a:prstGeom prst="rect">
            <a:avLst/>
          </a:prstGeom>
          <a:noFill/>
        </p:spPr>
        <p:txBody>
          <a:bodyPr wrap="none" rtlCol="0">
            <a:spAutoFit/>
          </a:bodyPr>
          <a:lstStyle/>
          <a:p>
            <a:r>
              <a:rPr lang="en-US" dirty="0">
                <a:solidFill>
                  <a:srgbClr val="92D050"/>
                </a:solidFill>
              </a:rPr>
              <a:t>T</a:t>
            </a:r>
          </a:p>
        </p:txBody>
      </p:sp>
      <p:sp>
        <p:nvSpPr>
          <p:cNvPr id="23" name="TextBox 22"/>
          <p:cNvSpPr txBox="1"/>
          <p:nvPr/>
        </p:nvSpPr>
        <p:spPr>
          <a:xfrm>
            <a:off x="1447800" y="5024991"/>
            <a:ext cx="292068" cy="369332"/>
          </a:xfrm>
          <a:prstGeom prst="rect">
            <a:avLst/>
          </a:prstGeom>
          <a:noFill/>
        </p:spPr>
        <p:txBody>
          <a:bodyPr wrap="none" rtlCol="0">
            <a:spAutoFit/>
          </a:bodyPr>
          <a:lstStyle/>
          <a:p>
            <a:r>
              <a:rPr lang="en-US" dirty="0">
                <a:solidFill>
                  <a:srgbClr val="92D050"/>
                </a:solidFill>
              </a:rPr>
              <a:t>Z</a:t>
            </a:r>
          </a:p>
        </p:txBody>
      </p:sp>
      <p:sp>
        <p:nvSpPr>
          <p:cNvPr id="24" name="TextBox 23"/>
          <p:cNvSpPr txBox="1"/>
          <p:nvPr/>
        </p:nvSpPr>
        <p:spPr>
          <a:xfrm>
            <a:off x="1447800" y="5578989"/>
            <a:ext cx="296876" cy="369332"/>
          </a:xfrm>
          <a:prstGeom prst="rect">
            <a:avLst/>
          </a:prstGeom>
          <a:noFill/>
        </p:spPr>
        <p:txBody>
          <a:bodyPr wrap="none" rtlCol="0">
            <a:spAutoFit/>
          </a:bodyPr>
          <a:lstStyle/>
          <a:p>
            <a:r>
              <a:rPr lang="en-US" dirty="0">
                <a:solidFill>
                  <a:srgbClr val="92D050"/>
                </a:solidFill>
              </a:rPr>
              <a:t>Y</a:t>
            </a:r>
          </a:p>
        </p:txBody>
      </p:sp>
      <p:sp>
        <p:nvSpPr>
          <p:cNvPr id="25" name="TextBox 24"/>
          <p:cNvSpPr txBox="1"/>
          <p:nvPr/>
        </p:nvSpPr>
        <p:spPr>
          <a:xfrm>
            <a:off x="1447800" y="6180905"/>
            <a:ext cx="304892" cy="369332"/>
          </a:xfrm>
          <a:prstGeom prst="rect">
            <a:avLst/>
          </a:prstGeom>
          <a:noFill/>
        </p:spPr>
        <p:txBody>
          <a:bodyPr wrap="none" rtlCol="0">
            <a:spAutoFit/>
          </a:bodyPr>
          <a:lstStyle/>
          <a:p>
            <a:r>
              <a:rPr lang="en-US" dirty="0">
                <a:solidFill>
                  <a:srgbClr val="92D050"/>
                </a:solidFill>
              </a:rPr>
              <a:t>X</a:t>
            </a:r>
          </a:p>
        </p:txBody>
      </p:sp>
      <p:sp>
        <p:nvSpPr>
          <p:cNvPr id="26" name="TextBox 25"/>
          <p:cNvSpPr txBox="1"/>
          <p:nvPr/>
        </p:nvSpPr>
        <p:spPr>
          <a:xfrm>
            <a:off x="2203342" y="5024991"/>
            <a:ext cx="332142" cy="369332"/>
          </a:xfrm>
          <a:prstGeom prst="rect">
            <a:avLst/>
          </a:prstGeom>
          <a:noFill/>
        </p:spPr>
        <p:txBody>
          <a:bodyPr wrap="none" rtlCol="0">
            <a:spAutoFit/>
          </a:bodyPr>
          <a:lstStyle/>
          <a:p>
            <a:r>
              <a:rPr lang="en-US" dirty="0">
                <a:solidFill>
                  <a:srgbClr val="92D050"/>
                </a:solidFill>
              </a:rPr>
              <a:t>U</a:t>
            </a:r>
          </a:p>
        </p:txBody>
      </p:sp>
      <p:sp>
        <p:nvSpPr>
          <p:cNvPr id="27" name="TextBox 26"/>
          <p:cNvSpPr txBox="1"/>
          <p:nvPr/>
        </p:nvSpPr>
        <p:spPr>
          <a:xfrm>
            <a:off x="2203342" y="5578989"/>
            <a:ext cx="317716" cy="369332"/>
          </a:xfrm>
          <a:prstGeom prst="rect">
            <a:avLst/>
          </a:prstGeom>
          <a:noFill/>
        </p:spPr>
        <p:txBody>
          <a:bodyPr wrap="none" rtlCol="0">
            <a:spAutoFit/>
          </a:bodyPr>
          <a:lstStyle/>
          <a:p>
            <a:r>
              <a:rPr lang="en-US" dirty="0">
                <a:solidFill>
                  <a:srgbClr val="92D050"/>
                </a:solidFill>
              </a:rPr>
              <a:t>V</a:t>
            </a:r>
          </a:p>
        </p:txBody>
      </p:sp>
      <p:sp>
        <p:nvSpPr>
          <p:cNvPr id="28" name="TextBox 27"/>
          <p:cNvSpPr txBox="1"/>
          <p:nvPr/>
        </p:nvSpPr>
        <p:spPr>
          <a:xfrm>
            <a:off x="2203342" y="6180905"/>
            <a:ext cx="389850" cy="369332"/>
          </a:xfrm>
          <a:prstGeom prst="rect">
            <a:avLst/>
          </a:prstGeom>
          <a:noFill/>
        </p:spPr>
        <p:txBody>
          <a:bodyPr wrap="none" rtlCol="0">
            <a:spAutoFit/>
          </a:bodyPr>
          <a:lstStyle/>
          <a:p>
            <a:r>
              <a:rPr lang="en-US" dirty="0">
                <a:solidFill>
                  <a:srgbClr val="92D050"/>
                </a:solidFill>
              </a:rPr>
              <a:t>W</a:t>
            </a:r>
          </a:p>
        </p:txBody>
      </p:sp>
      <p:sp>
        <p:nvSpPr>
          <p:cNvPr id="29" name="TextBox 28"/>
          <p:cNvSpPr txBox="1"/>
          <p:nvPr/>
        </p:nvSpPr>
        <p:spPr>
          <a:xfrm>
            <a:off x="3035084" y="4488573"/>
            <a:ext cx="290464" cy="369332"/>
          </a:xfrm>
          <a:prstGeom prst="rect">
            <a:avLst/>
          </a:prstGeom>
          <a:noFill/>
        </p:spPr>
        <p:txBody>
          <a:bodyPr wrap="none" rtlCol="0">
            <a:spAutoFit/>
          </a:bodyPr>
          <a:lstStyle/>
          <a:p>
            <a:r>
              <a:rPr lang="en-US" dirty="0">
                <a:solidFill>
                  <a:srgbClr val="92D050"/>
                </a:solidFill>
              </a:rPr>
              <a:t>S</a:t>
            </a:r>
          </a:p>
        </p:txBody>
      </p:sp>
      <p:sp>
        <p:nvSpPr>
          <p:cNvPr id="30" name="TextBox 29"/>
          <p:cNvSpPr txBox="1"/>
          <p:nvPr/>
        </p:nvSpPr>
        <p:spPr>
          <a:xfrm>
            <a:off x="3035084" y="5013323"/>
            <a:ext cx="330540" cy="369332"/>
          </a:xfrm>
          <a:prstGeom prst="rect">
            <a:avLst/>
          </a:prstGeom>
          <a:noFill/>
          <a:ln>
            <a:noFill/>
          </a:ln>
        </p:spPr>
        <p:txBody>
          <a:bodyPr wrap="none" rtlCol="0">
            <a:spAutoFit/>
          </a:bodyPr>
          <a:lstStyle/>
          <a:p>
            <a:r>
              <a:rPr lang="en-US" dirty="0">
                <a:solidFill>
                  <a:srgbClr val="92D050"/>
                </a:solidFill>
              </a:rPr>
              <a:t>G</a:t>
            </a:r>
          </a:p>
        </p:txBody>
      </p:sp>
      <p:sp>
        <p:nvSpPr>
          <p:cNvPr id="31" name="TextBox 30"/>
          <p:cNvSpPr txBox="1"/>
          <p:nvPr/>
        </p:nvSpPr>
        <p:spPr>
          <a:xfrm>
            <a:off x="3035084" y="5578989"/>
            <a:ext cx="328936" cy="369332"/>
          </a:xfrm>
          <a:prstGeom prst="rect">
            <a:avLst/>
          </a:prstGeom>
          <a:noFill/>
        </p:spPr>
        <p:txBody>
          <a:bodyPr wrap="none" rtlCol="0">
            <a:spAutoFit/>
          </a:bodyPr>
          <a:lstStyle/>
          <a:p>
            <a:r>
              <a:rPr lang="en-US" dirty="0">
                <a:solidFill>
                  <a:srgbClr val="92D050"/>
                </a:solidFill>
              </a:rPr>
              <a:t>H</a:t>
            </a:r>
          </a:p>
        </p:txBody>
      </p:sp>
      <p:sp>
        <p:nvSpPr>
          <p:cNvPr id="32" name="TextBox 31"/>
          <p:cNvSpPr txBox="1"/>
          <p:nvPr/>
        </p:nvSpPr>
        <p:spPr>
          <a:xfrm>
            <a:off x="3035084" y="6180905"/>
            <a:ext cx="242374" cy="369332"/>
          </a:xfrm>
          <a:prstGeom prst="rect">
            <a:avLst/>
          </a:prstGeom>
          <a:noFill/>
          <a:ln>
            <a:noFill/>
          </a:ln>
        </p:spPr>
        <p:txBody>
          <a:bodyPr wrap="none" rtlCol="0">
            <a:spAutoFit/>
          </a:bodyPr>
          <a:lstStyle/>
          <a:p>
            <a:r>
              <a:rPr lang="en-US" dirty="0">
                <a:solidFill>
                  <a:srgbClr val="92D050"/>
                </a:solidFill>
              </a:rPr>
              <a:t>I</a:t>
            </a:r>
          </a:p>
        </p:txBody>
      </p:sp>
      <p:sp>
        <p:nvSpPr>
          <p:cNvPr id="33" name="TextBox 32"/>
          <p:cNvSpPr txBox="1"/>
          <p:nvPr/>
        </p:nvSpPr>
        <p:spPr>
          <a:xfrm>
            <a:off x="3727851" y="4488573"/>
            <a:ext cx="317716" cy="369332"/>
          </a:xfrm>
          <a:prstGeom prst="rect">
            <a:avLst/>
          </a:prstGeom>
          <a:noFill/>
        </p:spPr>
        <p:txBody>
          <a:bodyPr wrap="none" rtlCol="0">
            <a:spAutoFit/>
          </a:bodyPr>
          <a:lstStyle/>
          <a:p>
            <a:r>
              <a:rPr lang="en-US" dirty="0">
                <a:solidFill>
                  <a:srgbClr val="92D050"/>
                </a:solidFill>
              </a:rPr>
              <a:t>R</a:t>
            </a:r>
          </a:p>
        </p:txBody>
      </p:sp>
      <p:sp>
        <p:nvSpPr>
          <p:cNvPr id="34" name="TextBox 33"/>
          <p:cNvSpPr txBox="1"/>
          <p:nvPr/>
        </p:nvSpPr>
        <p:spPr>
          <a:xfrm>
            <a:off x="4482884" y="4488573"/>
            <a:ext cx="340158" cy="369332"/>
          </a:xfrm>
          <a:prstGeom prst="rect">
            <a:avLst/>
          </a:prstGeom>
          <a:noFill/>
        </p:spPr>
        <p:txBody>
          <a:bodyPr wrap="none" rtlCol="0">
            <a:spAutoFit/>
          </a:bodyPr>
          <a:lstStyle/>
          <a:p>
            <a:r>
              <a:rPr lang="en-US" dirty="0">
                <a:solidFill>
                  <a:srgbClr val="92D050"/>
                </a:solidFill>
              </a:rPr>
              <a:t>Q</a:t>
            </a:r>
          </a:p>
        </p:txBody>
      </p:sp>
      <p:sp>
        <p:nvSpPr>
          <p:cNvPr id="35" name="TextBox 34"/>
          <p:cNvSpPr txBox="1"/>
          <p:nvPr/>
        </p:nvSpPr>
        <p:spPr>
          <a:xfrm>
            <a:off x="3727851" y="5002732"/>
            <a:ext cx="290464" cy="369332"/>
          </a:xfrm>
          <a:prstGeom prst="rect">
            <a:avLst/>
          </a:prstGeom>
          <a:noFill/>
        </p:spPr>
        <p:txBody>
          <a:bodyPr wrap="none" rtlCol="0">
            <a:spAutoFit/>
          </a:bodyPr>
          <a:lstStyle/>
          <a:p>
            <a:r>
              <a:rPr lang="en-US" dirty="0">
                <a:solidFill>
                  <a:srgbClr val="92D050"/>
                </a:solidFill>
              </a:rPr>
              <a:t>F</a:t>
            </a:r>
          </a:p>
        </p:txBody>
      </p:sp>
      <p:sp>
        <p:nvSpPr>
          <p:cNvPr id="36" name="TextBox 35"/>
          <p:cNvSpPr txBox="1"/>
          <p:nvPr/>
        </p:nvSpPr>
        <p:spPr>
          <a:xfrm>
            <a:off x="3727851" y="5578989"/>
            <a:ext cx="296876" cy="369332"/>
          </a:xfrm>
          <a:prstGeom prst="rect">
            <a:avLst/>
          </a:prstGeom>
          <a:noFill/>
        </p:spPr>
        <p:txBody>
          <a:bodyPr wrap="none" rtlCol="0">
            <a:spAutoFit/>
          </a:bodyPr>
          <a:lstStyle/>
          <a:p>
            <a:r>
              <a:rPr lang="en-US" dirty="0">
                <a:solidFill>
                  <a:srgbClr val="92D050"/>
                </a:solidFill>
              </a:rPr>
              <a:t>E</a:t>
            </a:r>
          </a:p>
        </p:txBody>
      </p:sp>
      <p:sp>
        <p:nvSpPr>
          <p:cNvPr id="37" name="TextBox 36"/>
          <p:cNvSpPr txBox="1"/>
          <p:nvPr/>
        </p:nvSpPr>
        <p:spPr>
          <a:xfrm>
            <a:off x="4482884" y="5018813"/>
            <a:ext cx="317716" cy="369332"/>
          </a:xfrm>
          <a:prstGeom prst="rect">
            <a:avLst/>
          </a:prstGeom>
          <a:noFill/>
        </p:spPr>
        <p:txBody>
          <a:bodyPr wrap="none" rtlCol="0">
            <a:spAutoFit/>
          </a:bodyPr>
          <a:lstStyle/>
          <a:p>
            <a:r>
              <a:rPr lang="en-US" dirty="0">
                <a:solidFill>
                  <a:srgbClr val="92D050"/>
                </a:solidFill>
              </a:rPr>
              <a:t>A</a:t>
            </a:r>
          </a:p>
        </p:txBody>
      </p:sp>
      <p:sp>
        <p:nvSpPr>
          <p:cNvPr id="38" name="TextBox 37"/>
          <p:cNvSpPr txBox="1"/>
          <p:nvPr/>
        </p:nvSpPr>
        <p:spPr>
          <a:xfrm>
            <a:off x="3727851" y="6180905"/>
            <a:ext cx="258404" cy="369332"/>
          </a:xfrm>
          <a:prstGeom prst="rect">
            <a:avLst/>
          </a:prstGeom>
          <a:noFill/>
        </p:spPr>
        <p:txBody>
          <a:bodyPr wrap="none" rtlCol="0">
            <a:spAutoFit/>
          </a:bodyPr>
          <a:lstStyle/>
          <a:p>
            <a:r>
              <a:rPr lang="en-US" dirty="0">
                <a:solidFill>
                  <a:srgbClr val="92D050"/>
                </a:solidFill>
              </a:rPr>
              <a:t>J</a:t>
            </a:r>
          </a:p>
        </p:txBody>
      </p:sp>
      <p:sp>
        <p:nvSpPr>
          <p:cNvPr id="39" name="TextBox 38"/>
          <p:cNvSpPr txBox="1"/>
          <p:nvPr/>
        </p:nvSpPr>
        <p:spPr>
          <a:xfrm>
            <a:off x="4482884" y="5578989"/>
            <a:ext cx="327334" cy="369332"/>
          </a:xfrm>
          <a:prstGeom prst="rect">
            <a:avLst/>
          </a:prstGeom>
          <a:noFill/>
        </p:spPr>
        <p:txBody>
          <a:bodyPr wrap="none" rtlCol="0">
            <a:spAutoFit/>
          </a:bodyPr>
          <a:lstStyle/>
          <a:p>
            <a:r>
              <a:rPr lang="en-US" dirty="0">
                <a:solidFill>
                  <a:srgbClr val="92D050"/>
                </a:solidFill>
              </a:rPr>
              <a:t>D</a:t>
            </a:r>
          </a:p>
        </p:txBody>
      </p:sp>
      <p:sp>
        <p:nvSpPr>
          <p:cNvPr id="40" name="TextBox 39"/>
          <p:cNvSpPr txBox="1"/>
          <p:nvPr/>
        </p:nvSpPr>
        <p:spPr>
          <a:xfrm>
            <a:off x="4482884" y="6180905"/>
            <a:ext cx="304892" cy="369332"/>
          </a:xfrm>
          <a:prstGeom prst="rect">
            <a:avLst/>
          </a:prstGeom>
          <a:noFill/>
        </p:spPr>
        <p:txBody>
          <a:bodyPr wrap="none" rtlCol="0">
            <a:spAutoFit/>
          </a:bodyPr>
          <a:lstStyle/>
          <a:p>
            <a:r>
              <a:rPr lang="en-US" dirty="0">
                <a:solidFill>
                  <a:srgbClr val="92D050"/>
                </a:solidFill>
              </a:rPr>
              <a:t>K</a:t>
            </a:r>
          </a:p>
        </p:txBody>
      </p:sp>
      <p:sp>
        <p:nvSpPr>
          <p:cNvPr id="41" name="TextBox 40"/>
          <p:cNvSpPr txBox="1"/>
          <p:nvPr/>
        </p:nvSpPr>
        <p:spPr>
          <a:xfrm>
            <a:off x="5263148" y="6180905"/>
            <a:ext cx="282450" cy="369332"/>
          </a:xfrm>
          <a:prstGeom prst="rect">
            <a:avLst/>
          </a:prstGeom>
          <a:noFill/>
        </p:spPr>
        <p:txBody>
          <a:bodyPr wrap="none" rtlCol="0">
            <a:spAutoFit/>
          </a:bodyPr>
          <a:lstStyle/>
          <a:p>
            <a:r>
              <a:rPr lang="en-US" dirty="0">
                <a:solidFill>
                  <a:srgbClr val="92D050"/>
                </a:solidFill>
              </a:rPr>
              <a:t>L</a:t>
            </a:r>
          </a:p>
        </p:txBody>
      </p:sp>
      <p:sp>
        <p:nvSpPr>
          <p:cNvPr id="42" name="TextBox 41"/>
          <p:cNvSpPr txBox="1"/>
          <p:nvPr/>
        </p:nvSpPr>
        <p:spPr>
          <a:xfrm>
            <a:off x="5263148" y="5578989"/>
            <a:ext cx="317716" cy="369332"/>
          </a:xfrm>
          <a:prstGeom prst="rect">
            <a:avLst/>
          </a:prstGeom>
          <a:noFill/>
        </p:spPr>
        <p:txBody>
          <a:bodyPr wrap="none" rtlCol="0">
            <a:spAutoFit/>
          </a:bodyPr>
          <a:lstStyle/>
          <a:p>
            <a:r>
              <a:rPr lang="en-US" dirty="0">
                <a:solidFill>
                  <a:srgbClr val="92D050"/>
                </a:solidFill>
              </a:rPr>
              <a:t>C</a:t>
            </a:r>
          </a:p>
        </p:txBody>
      </p:sp>
      <p:sp>
        <p:nvSpPr>
          <p:cNvPr id="43" name="TextBox 42"/>
          <p:cNvSpPr txBox="1"/>
          <p:nvPr/>
        </p:nvSpPr>
        <p:spPr>
          <a:xfrm>
            <a:off x="5263148" y="5018813"/>
            <a:ext cx="317716" cy="369332"/>
          </a:xfrm>
          <a:prstGeom prst="rect">
            <a:avLst/>
          </a:prstGeom>
          <a:noFill/>
        </p:spPr>
        <p:txBody>
          <a:bodyPr wrap="none" rtlCol="0">
            <a:spAutoFit/>
          </a:bodyPr>
          <a:lstStyle/>
          <a:p>
            <a:r>
              <a:rPr lang="en-US" dirty="0">
                <a:solidFill>
                  <a:srgbClr val="92D050"/>
                </a:solidFill>
              </a:rPr>
              <a:t>B</a:t>
            </a:r>
          </a:p>
        </p:txBody>
      </p:sp>
      <p:sp>
        <p:nvSpPr>
          <p:cNvPr id="44" name="TextBox 43"/>
          <p:cNvSpPr txBox="1"/>
          <p:nvPr/>
        </p:nvSpPr>
        <p:spPr>
          <a:xfrm>
            <a:off x="5263148" y="4488573"/>
            <a:ext cx="303288" cy="369332"/>
          </a:xfrm>
          <a:prstGeom prst="rect">
            <a:avLst/>
          </a:prstGeom>
          <a:noFill/>
        </p:spPr>
        <p:txBody>
          <a:bodyPr wrap="none" rtlCol="0">
            <a:spAutoFit/>
          </a:bodyPr>
          <a:lstStyle/>
          <a:p>
            <a:r>
              <a:rPr lang="en-US" dirty="0">
                <a:solidFill>
                  <a:srgbClr val="92D050"/>
                </a:solidFill>
              </a:rPr>
              <a:t>P</a:t>
            </a:r>
          </a:p>
        </p:txBody>
      </p:sp>
      <p:sp>
        <p:nvSpPr>
          <p:cNvPr id="45" name="TextBox 44"/>
          <p:cNvSpPr txBox="1"/>
          <p:nvPr/>
        </p:nvSpPr>
        <p:spPr>
          <a:xfrm>
            <a:off x="6101548" y="4488573"/>
            <a:ext cx="434734" cy="369332"/>
          </a:xfrm>
          <a:prstGeom prst="rect">
            <a:avLst/>
          </a:prstGeom>
          <a:noFill/>
        </p:spPr>
        <p:txBody>
          <a:bodyPr wrap="none" rtlCol="0">
            <a:spAutoFit/>
          </a:bodyPr>
          <a:lstStyle/>
          <a:p>
            <a:r>
              <a:rPr lang="en-US" dirty="0">
                <a:solidFill>
                  <a:srgbClr val="92D050"/>
                </a:solidFill>
              </a:rPr>
              <a:t>BB</a:t>
            </a:r>
          </a:p>
        </p:txBody>
      </p:sp>
      <p:sp>
        <p:nvSpPr>
          <p:cNvPr id="46" name="TextBox 45"/>
          <p:cNvSpPr txBox="1"/>
          <p:nvPr/>
        </p:nvSpPr>
        <p:spPr>
          <a:xfrm>
            <a:off x="6101548" y="5018813"/>
            <a:ext cx="336952" cy="369332"/>
          </a:xfrm>
          <a:prstGeom prst="rect">
            <a:avLst/>
          </a:prstGeom>
          <a:noFill/>
        </p:spPr>
        <p:txBody>
          <a:bodyPr wrap="none" rtlCol="0">
            <a:spAutoFit/>
          </a:bodyPr>
          <a:lstStyle/>
          <a:p>
            <a:r>
              <a:rPr lang="en-US" dirty="0">
                <a:solidFill>
                  <a:srgbClr val="92D050"/>
                </a:solidFill>
              </a:rPr>
              <a:t>O</a:t>
            </a:r>
          </a:p>
        </p:txBody>
      </p:sp>
      <p:sp>
        <p:nvSpPr>
          <p:cNvPr id="47" name="TextBox 46"/>
          <p:cNvSpPr txBox="1"/>
          <p:nvPr/>
        </p:nvSpPr>
        <p:spPr>
          <a:xfrm>
            <a:off x="6101548" y="5578989"/>
            <a:ext cx="333746" cy="369332"/>
          </a:xfrm>
          <a:prstGeom prst="rect">
            <a:avLst/>
          </a:prstGeom>
          <a:noFill/>
        </p:spPr>
        <p:txBody>
          <a:bodyPr wrap="none" rtlCol="0">
            <a:spAutoFit/>
          </a:bodyPr>
          <a:lstStyle/>
          <a:p>
            <a:r>
              <a:rPr lang="en-US" dirty="0">
                <a:solidFill>
                  <a:srgbClr val="92D050"/>
                </a:solidFill>
              </a:rPr>
              <a:t>N</a:t>
            </a:r>
          </a:p>
        </p:txBody>
      </p:sp>
      <p:sp>
        <p:nvSpPr>
          <p:cNvPr id="48" name="TextBox 47"/>
          <p:cNvSpPr txBox="1"/>
          <p:nvPr/>
        </p:nvSpPr>
        <p:spPr>
          <a:xfrm>
            <a:off x="6101548" y="6180905"/>
            <a:ext cx="381836" cy="369332"/>
          </a:xfrm>
          <a:prstGeom prst="rect">
            <a:avLst/>
          </a:prstGeom>
          <a:noFill/>
          <a:ln>
            <a:noFill/>
          </a:ln>
        </p:spPr>
        <p:txBody>
          <a:bodyPr wrap="none" rtlCol="0">
            <a:spAutoFit/>
          </a:bodyPr>
          <a:lstStyle/>
          <a:p>
            <a:r>
              <a:rPr lang="en-US" dirty="0">
                <a:solidFill>
                  <a:srgbClr val="92D050"/>
                </a:solidFill>
              </a:rPr>
              <a:t>M</a:t>
            </a:r>
          </a:p>
        </p:txBody>
      </p:sp>
      <p:sp>
        <p:nvSpPr>
          <p:cNvPr id="49" name="TextBox 48"/>
          <p:cNvSpPr txBox="1"/>
          <p:nvPr/>
        </p:nvSpPr>
        <p:spPr>
          <a:xfrm>
            <a:off x="6933969" y="6180905"/>
            <a:ext cx="396262" cy="369332"/>
          </a:xfrm>
          <a:prstGeom prst="rect">
            <a:avLst/>
          </a:prstGeom>
          <a:noFill/>
        </p:spPr>
        <p:txBody>
          <a:bodyPr wrap="none" rtlCol="0">
            <a:spAutoFit/>
          </a:bodyPr>
          <a:lstStyle/>
          <a:p>
            <a:r>
              <a:rPr lang="en-US" dirty="0">
                <a:solidFill>
                  <a:srgbClr val="92D050"/>
                </a:solidFill>
              </a:rPr>
              <a:t>FF</a:t>
            </a:r>
          </a:p>
        </p:txBody>
      </p:sp>
      <p:sp>
        <p:nvSpPr>
          <p:cNvPr id="50" name="TextBox 49"/>
          <p:cNvSpPr txBox="1"/>
          <p:nvPr/>
        </p:nvSpPr>
        <p:spPr>
          <a:xfrm>
            <a:off x="6933969" y="5578989"/>
            <a:ext cx="409086" cy="369332"/>
          </a:xfrm>
          <a:prstGeom prst="rect">
            <a:avLst/>
          </a:prstGeom>
          <a:noFill/>
        </p:spPr>
        <p:txBody>
          <a:bodyPr wrap="none" rtlCol="0">
            <a:spAutoFit/>
          </a:bodyPr>
          <a:lstStyle/>
          <a:p>
            <a:r>
              <a:rPr lang="en-US" dirty="0">
                <a:solidFill>
                  <a:srgbClr val="92D050"/>
                </a:solidFill>
              </a:rPr>
              <a:t>EE</a:t>
            </a:r>
          </a:p>
        </p:txBody>
      </p:sp>
      <p:sp>
        <p:nvSpPr>
          <p:cNvPr id="51" name="TextBox 50"/>
          <p:cNvSpPr txBox="1"/>
          <p:nvPr/>
        </p:nvSpPr>
        <p:spPr>
          <a:xfrm>
            <a:off x="6933969" y="5018813"/>
            <a:ext cx="470000" cy="369332"/>
          </a:xfrm>
          <a:prstGeom prst="rect">
            <a:avLst/>
          </a:prstGeom>
          <a:noFill/>
        </p:spPr>
        <p:txBody>
          <a:bodyPr wrap="none" rtlCol="0">
            <a:spAutoFit/>
          </a:bodyPr>
          <a:lstStyle/>
          <a:p>
            <a:r>
              <a:rPr lang="en-US" dirty="0">
                <a:solidFill>
                  <a:srgbClr val="92D050"/>
                </a:solidFill>
              </a:rPr>
              <a:t>DD</a:t>
            </a:r>
          </a:p>
        </p:txBody>
      </p:sp>
      <p:sp>
        <p:nvSpPr>
          <p:cNvPr id="52" name="TextBox 51"/>
          <p:cNvSpPr txBox="1"/>
          <p:nvPr/>
        </p:nvSpPr>
        <p:spPr>
          <a:xfrm>
            <a:off x="6933969" y="4488573"/>
            <a:ext cx="431528" cy="369332"/>
          </a:xfrm>
          <a:prstGeom prst="rect">
            <a:avLst/>
          </a:prstGeom>
          <a:noFill/>
        </p:spPr>
        <p:txBody>
          <a:bodyPr wrap="none" rtlCol="0">
            <a:spAutoFit/>
          </a:bodyPr>
          <a:lstStyle/>
          <a:p>
            <a:r>
              <a:rPr lang="en-US" dirty="0">
                <a:solidFill>
                  <a:srgbClr val="92D050"/>
                </a:solidFill>
              </a:rPr>
              <a:t>CC</a:t>
            </a:r>
          </a:p>
        </p:txBody>
      </p:sp>
      <p:sp>
        <p:nvSpPr>
          <p:cNvPr id="5" name="Slide Number Placeholder 4"/>
          <p:cNvSpPr>
            <a:spLocks noGrp="1"/>
          </p:cNvSpPr>
          <p:nvPr>
            <p:ph type="sldNum" sz="quarter" idx="12"/>
          </p:nvPr>
        </p:nvSpPr>
        <p:spPr>
          <a:xfrm>
            <a:off x="6457950" y="6492875"/>
            <a:ext cx="2057400" cy="365125"/>
          </a:xfrm>
        </p:spPr>
        <p:txBody>
          <a:bodyPr/>
          <a:lstStyle/>
          <a:p>
            <a:fld id="{1F181EE6-BCB5-48D6-9A0C-7ACB016592BE}" type="slidenum">
              <a:rPr lang="en-US" smtClean="0"/>
              <a:pPr/>
              <a:t>22</a:t>
            </a:fld>
            <a:endParaRPr lang="en-US"/>
          </a:p>
        </p:txBody>
      </p:sp>
      <p:sp>
        <p:nvSpPr>
          <p:cNvPr id="73" name="Rectangle 72"/>
          <p:cNvSpPr/>
          <p:nvPr/>
        </p:nvSpPr>
        <p:spPr>
          <a:xfrm>
            <a:off x="1441342" y="3048000"/>
            <a:ext cx="762000" cy="598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1439596" y="3723120"/>
            <a:ext cx="763746" cy="61434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281486" y="3156566"/>
            <a:ext cx="1982666" cy="381000"/>
          </a:xfrm>
          <a:prstGeom prst="rect">
            <a:avLst/>
          </a:prstGeom>
          <a:noFill/>
        </p:spPr>
        <p:txBody>
          <a:bodyPr wrap="square" rtlCol="0">
            <a:spAutoFit/>
          </a:bodyPr>
          <a:lstStyle/>
          <a:p>
            <a:r>
              <a:rPr lang="en-US" dirty="0" smtClean="0"/>
              <a:t>70% service area</a:t>
            </a:r>
            <a:endParaRPr lang="en-US" dirty="0"/>
          </a:p>
        </p:txBody>
      </p:sp>
      <p:sp>
        <p:nvSpPr>
          <p:cNvPr id="94" name="TextBox 93"/>
          <p:cNvSpPr txBox="1"/>
          <p:nvPr/>
        </p:nvSpPr>
        <p:spPr>
          <a:xfrm>
            <a:off x="2281486" y="3796143"/>
            <a:ext cx="1982666" cy="381000"/>
          </a:xfrm>
          <a:prstGeom prst="rect">
            <a:avLst/>
          </a:prstGeom>
          <a:noFill/>
        </p:spPr>
        <p:txBody>
          <a:bodyPr wrap="square" rtlCol="0">
            <a:spAutoFit/>
          </a:bodyPr>
          <a:lstStyle/>
          <a:p>
            <a:r>
              <a:rPr lang="en-US" dirty="0" smtClean="0"/>
              <a:t>100% service area</a:t>
            </a:r>
            <a:endParaRPr lang="en-US" dirty="0"/>
          </a:p>
        </p:txBody>
      </p:sp>
    </p:spTree>
    <p:extLst>
      <p:ext uri="{BB962C8B-B14F-4D97-AF65-F5344CB8AC3E}">
        <p14:creationId xmlns:p14="http://schemas.microsoft.com/office/powerpoint/2010/main" val="55166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1"/>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76"/>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7"/>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8"/>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78"/>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79"/>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84"/>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81"/>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64"/>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83"/>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80"/>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5"/>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85"/>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82"/>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86"/>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87"/>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88"/>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89"/>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90"/>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91"/>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92"/>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93"/>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73"/>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7" grpId="0" animBg="1"/>
      <p:bldP spid="88" grpId="0" animBg="1"/>
      <p:bldP spid="89" grpId="0" animBg="1"/>
      <p:bldP spid="90" grpId="0" animBg="1"/>
      <p:bldP spid="91" grpId="0" animBg="1"/>
      <p:bldP spid="92" grpId="0" animBg="1"/>
      <p:bldP spid="93" grpId="0" animBg="1"/>
      <p:bldP spid="85" grpId="0" animBg="1"/>
      <p:bldP spid="82" grpId="0" animBg="1"/>
      <p:bldP spid="65" grpId="0" animBg="1"/>
      <p:bldP spid="80" grpId="0" animBg="1"/>
      <p:bldP spid="83" grpId="0" animBg="1"/>
      <p:bldP spid="64" grpId="0" animBg="1"/>
      <p:bldP spid="81" grpId="0" animBg="1"/>
      <p:bldP spid="84" grpId="0" animBg="1"/>
      <p:bldP spid="54" grpId="0" animBg="1"/>
      <p:bldP spid="79" grpId="0" animBg="1"/>
      <p:bldP spid="78" grpId="0" animBg="1"/>
      <p:bldP spid="68" grpId="0" animBg="1"/>
      <p:bldP spid="77" grpId="0" animBg="1"/>
      <p:bldP spid="76" grpId="0" animBg="1"/>
      <p:bldP spid="71" grpId="0" animBg="1"/>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73" grpId="0" animBg="1"/>
      <p:bldP spid="7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1709"/>
            <a:ext cx="9144000" cy="4134581"/>
          </a:xfrm>
          <a:prstGeom prst="rect">
            <a:avLst/>
          </a:prstGeom>
        </p:spPr>
      </p:pic>
      <p:sp>
        <p:nvSpPr>
          <p:cNvPr id="3" name="Title 1"/>
          <p:cNvSpPr txBox="1">
            <a:spLocks/>
          </p:cNvSpPr>
          <p:nvPr/>
        </p:nvSpPr>
        <p:spPr>
          <a:xfrm>
            <a:off x="651816" y="302747"/>
            <a:ext cx="7886700" cy="8471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1"/>
                </a:solidFill>
              </a:rPr>
              <a:t>Community &amp; Service Area</a:t>
            </a:r>
            <a:endParaRPr lang="en-US" dirty="0">
              <a:solidFill>
                <a:schemeClr val="accent1"/>
              </a:solidFill>
            </a:endParaRPr>
          </a:p>
        </p:txBody>
      </p:sp>
      <p:cxnSp>
        <p:nvCxnSpPr>
          <p:cNvPr id="4" name="Straight Arrow Connector 3"/>
          <p:cNvCxnSpPr/>
          <p:nvPr/>
        </p:nvCxnSpPr>
        <p:spPr>
          <a:xfrm>
            <a:off x="3276600" y="3581400"/>
            <a:ext cx="1066800" cy="0"/>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94681301-5DFE-4D5C-BCB9-364D2F8A62D3}" type="slidenum">
              <a:rPr lang="en-US" smtClean="0"/>
              <a:t>23</a:t>
            </a:fld>
            <a:endParaRPr lang="en-US"/>
          </a:p>
        </p:txBody>
      </p:sp>
      <p:cxnSp>
        <p:nvCxnSpPr>
          <p:cNvPr id="6" name="Straight Arrow Connector 5"/>
          <p:cNvCxnSpPr/>
          <p:nvPr/>
        </p:nvCxnSpPr>
        <p:spPr>
          <a:xfrm flipH="1">
            <a:off x="2438400" y="2971800"/>
            <a:ext cx="914400" cy="0"/>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69079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22322"/>
            <a:ext cx="9144000" cy="4013355"/>
          </a:xfrm>
          <a:prstGeom prst="rect">
            <a:avLst/>
          </a:prstGeom>
        </p:spPr>
      </p:pic>
      <p:sp>
        <p:nvSpPr>
          <p:cNvPr id="2" name="Title 1"/>
          <p:cNvSpPr>
            <a:spLocks noGrp="1"/>
          </p:cNvSpPr>
          <p:nvPr>
            <p:ph type="title"/>
          </p:nvPr>
        </p:nvSpPr>
        <p:spPr>
          <a:xfrm>
            <a:off x="457200" y="198437"/>
            <a:ext cx="7886700" cy="1325563"/>
          </a:xfrm>
        </p:spPr>
        <p:txBody>
          <a:bodyPr/>
          <a:lstStyle/>
          <a:p>
            <a:r>
              <a:rPr lang="en-US" dirty="0" smtClean="0">
                <a:solidFill>
                  <a:schemeClr val="accent1"/>
                </a:solidFill>
              </a:rPr>
              <a:t>My Community</a:t>
            </a:r>
            <a:endParaRPr lang="en-US" dirty="0">
              <a:solidFill>
                <a:schemeClr val="accent1"/>
              </a:solidFill>
            </a:endParaRPr>
          </a:p>
        </p:txBody>
      </p:sp>
      <p:sp>
        <p:nvSpPr>
          <p:cNvPr id="4" name="Content Placeholder 7"/>
          <p:cNvSpPr txBox="1">
            <a:spLocks/>
          </p:cNvSpPr>
          <p:nvPr/>
        </p:nvSpPr>
        <p:spPr>
          <a:xfrm>
            <a:off x="457200" y="1828800"/>
            <a:ext cx="8229600" cy="4525963"/>
          </a:xfrm>
          <a:prstGeom prst="rect">
            <a:avLst/>
          </a:prstGeom>
        </p:spPr>
        <p:txBody>
          <a:bodyPr vert="horz" lIns="45720" tIns="22860" rIns="45720" bIns="2286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endParaRPr lang="en-US" dirty="0">
              <a:solidFill>
                <a:schemeClr val="tx1">
                  <a:lumMod val="50000"/>
                </a:schemeClr>
              </a:solidFill>
            </a:endParaRPr>
          </a:p>
        </p:txBody>
      </p:sp>
      <p:sp>
        <p:nvSpPr>
          <p:cNvPr id="5" name="Content Placeholder 7"/>
          <p:cNvSpPr txBox="1">
            <a:spLocks/>
          </p:cNvSpPr>
          <p:nvPr/>
        </p:nvSpPr>
        <p:spPr>
          <a:xfrm>
            <a:off x="609600" y="1981200"/>
            <a:ext cx="8229600" cy="4525963"/>
          </a:xfrm>
          <a:prstGeom prst="rect">
            <a:avLst/>
          </a:prstGeom>
        </p:spPr>
        <p:txBody>
          <a:bodyPr vert="horz" lIns="45720" tIns="22860" rIns="45720" bIns="2286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endParaRPr lang="en-US" dirty="0">
              <a:solidFill>
                <a:schemeClr val="tx1">
                  <a:lumMod val="50000"/>
                </a:schemeClr>
              </a:solidFill>
            </a:endParaRPr>
          </a:p>
          <a:p>
            <a:pPr marL="457200" indent="-457200" algn="l">
              <a:buFont typeface="Arial" panose="020B0604020202020204" pitchFamily="34" charset="0"/>
              <a:buChar char="•"/>
            </a:pPr>
            <a:endParaRPr lang="en-US" dirty="0">
              <a:solidFill>
                <a:schemeClr val="tx1">
                  <a:lumMod val="50000"/>
                </a:schemeClr>
              </a:solidFill>
            </a:endParaRPr>
          </a:p>
        </p:txBody>
      </p:sp>
      <p:sp>
        <p:nvSpPr>
          <p:cNvPr id="6" name="Slide Number Placeholder 5"/>
          <p:cNvSpPr>
            <a:spLocks noGrp="1"/>
          </p:cNvSpPr>
          <p:nvPr>
            <p:ph type="sldNum" sz="quarter" idx="12"/>
          </p:nvPr>
        </p:nvSpPr>
        <p:spPr/>
        <p:txBody>
          <a:bodyPr/>
          <a:lstStyle/>
          <a:p>
            <a:fld id="{94681301-5DFE-4D5C-BCB9-364D2F8A62D3}" type="slidenum">
              <a:rPr lang="en-US" smtClean="0"/>
              <a:t>24</a:t>
            </a:fld>
            <a:endParaRPr lang="en-US"/>
          </a:p>
        </p:txBody>
      </p:sp>
      <p:cxnSp>
        <p:nvCxnSpPr>
          <p:cNvPr id="31" name="Straight Arrow Connector 30"/>
          <p:cNvCxnSpPr/>
          <p:nvPr/>
        </p:nvCxnSpPr>
        <p:spPr>
          <a:xfrm flipV="1">
            <a:off x="609600" y="1828800"/>
            <a:ext cx="0" cy="914400"/>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8153400" y="1981200"/>
            <a:ext cx="0" cy="914400"/>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7330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22322"/>
            <a:ext cx="9144000" cy="4013355"/>
          </a:xfrm>
          <a:prstGeom prst="rect">
            <a:avLst/>
          </a:prstGeom>
        </p:spPr>
      </p:pic>
      <p:sp>
        <p:nvSpPr>
          <p:cNvPr id="2" name="Title 1"/>
          <p:cNvSpPr>
            <a:spLocks noGrp="1"/>
          </p:cNvSpPr>
          <p:nvPr>
            <p:ph type="title"/>
          </p:nvPr>
        </p:nvSpPr>
        <p:spPr>
          <a:xfrm>
            <a:off x="457200" y="198437"/>
            <a:ext cx="7886700" cy="1325563"/>
          </a:xfrm>
        </p:spPr>
        <p:txBody>
          <a:bodyPr/>
          <a:lstStyle/>
          <a:p>
            <a:r>
              <a:rPr lang="en-US" dirty="0" smtClean="0">
                <a:solidFill>
                  <a:schemeClr val="accent1"/>
                </a:solidFill>
              </a:rPr>
              <a:t>Community Resources</a:t>
            </a:r>
            <a:endParaRPr lang="en-US" dirty="0">
              <a:solidFill>
                <a:schemeClr val="accent1"/>
              </a:solidFill>
            </a:endParaRPr>
          </a:p>
        </p:txBody>
      </p:sp>
      <p:sp>
        <p:nvSpPr>
          <p:cNvPr id="4" name="Content Placeholder 7"/>
          <p:cNvSpPr txBox="1">
            <a:spLocks/>
          </p:cNvSpPr>
          <p:nvPr/>
        </p:nvSpPr>
        <p:spPr>
          <a:xfrm>
            <a:off x="457200" y="1828800"/>
            <a:ext cx="8229600" cy="4525963"/>
          </a:xfrm>
          <a:prstGeom prst="rect">
            <a:avLst/>
          </a:prstGeom>
        </p:spPr>
        <p:txBody>
          <a:bodyPr vert="horz" lIns="45720" tIns="22860" rIns="45720" bIns="2286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endParaRPr lang="en-US" dirty="0">
              <a:solidFill>
                <a:schemeClr val="tx1">
                  <a:lumMod val="50000"/>
                </a:schemeClr>
              </a:solidFill>
            </a:endParaRPr>
          </a:p>
        </p:txBody>
      </p:sp>
      <p:sp>
        <p:nvSpPr>
          <p:cNvPr id="5" name="Content Placeholder 7"/>
          <p:cNvSpPr txBox="1">
            <a:spLocks/>
          </p:cNvSpPr>
          <p:nvPr/>
        </p:nvSpPr>
        <p:spPr>
          <a:xfrm>
            <a:off x="609600" y="1981200"/>
            <a:ext cx="8229600" cy="4525963"/>
          </a:xfrm>
          <a:prstGeom prst="rect">
            <a:avLst/>
          </a:prstGeom>
        </p:spPr>
        <p:txBody>
          <a:bodyPr vert="horz" lIns="45720" tIns="22860" rIns="45720" bIns="2286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endParaRPr lang="en-US" dirty="0">
              <a:solidFill>
                <a:schemeClr val="tx1">
                  <a:lumMod val="50000"/>
                </a:schemeClr>
              </a:solidFill>
            </a:endParaRPr>
          </a:p>
          <a:p>
            <a:pPr marL="457200" indent="-457200" algn="l">
              <a:buFont typeface="Arial" panose="020B0604020202020204" pitchFamily="34" charset="0"/>
              <a:buChar char="•"/>
            </a:pPr>
            <a:endParaRPr lang="en-US" dirty="0">
              <a:solidFill>
                <a:schemeClr val="tx1">
                  <a:lumMod val="50000"/>
                </a:schemeClr>
              </a:solidFill>
            </a:endParaRPr>
          </a:p>
        </p:txBody>
      </p:sp>
      <p:sp>
        <p:nvSpPr>
          <p:cNvPr id="6" name="Slide Number Placeholder 5"/>
          <p:cNvSpPr>
            <a:spLocks noGrp="1"/>
          </p:cNvSpPr>
          <p:nvPr>
            <p:ph type="sldNum" sz="quarter" idx="12"/>
          </p:nvPr>
        </p:nvSpPr>
        <p:spPr/>
        <p:txBody>
          <a:bodyPr/>
          <a:lstStyle/>
          <a:p>
            <a:fld id="{94681301-5DFE-4D5C-BCB9-364D2F8A62D3}" type="slidenum">
              <a:rPr lang="en-US" smtClean="0"/>
              <a:t>25</a:t>
            </a:fld>
            <a:endParaRPr lang="en-US"/>
          </a:p>
        </p:txBody>
      </p:sp>
      <p:cxnSp>
        <p:nvCxnSpPr>
          <p:cNvPr id="31" name="Straight Arrow Connector 30"/>
          <p:cNvCxnSpPr/>
          <p:nvPr/>
        </p:nvCxnSpPr>
        <p:spPr>
          <a:xfrm flipV="1">
            <a:off x="6971532" y="3276600"/>
            <a:ext cx="1030235" cy="13806"/>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77100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8886"/>
            <a:ext cx="9144000" cy="4060227"/>
          </a:xfrm>
          <a:prstGeom prst="rect">
            <a:avLst/>
          </a:prstGeom>
        </p:spPr>
      </p:pic>
      <p:sp>
        <p:nvSpPr>
          <p:cNvPr id="2" name="Title 1"/>
          <p:cNvSpPr>
            <a:spLocks noGrp="1"/>
          </p:cNvSpPr>
          <p:nvPr>
            <p:ph type="title"/>
          </p:nvPr>
        </p:nvSpPr>
        <p:spPr>
          <a:xfrm>
            <a:off x="457200" y="198437"/>
            <a:ext cx="7886700" cy="1325563"/>
          </a:xfrm>
        </p:spPr>
        <p:txBody>
          <a:bodyPr/>
          <a:lstStyle/>
          <a:p>
            <a:r>
              <a:rPr lang="en-US" dirty="0" smtClean="0">
                <a:solidFill>
                  <a:schemeClr val="accent1"/>
                </a:solidFill>
              </a:rPr>
              <a:t>Community Resources</a:t>
            </a:r>
            <a:endParaRPr lang="en-US" dirty="0">
              <a:solidFill>
                <a:schemeClr val="accent1"/>
              </a:solidFill>
            </a:endParaRPr>
          </a:p>
        </p:txBody>
      </p:sp>
      <p:sp>
        <p:nvSpPr>
          <p:cNvPr id="4" name="Content Placeholder 7"/>
          <p:cNvSpPr txBox="1">
            <a:spLocks/>
          </p:cNvSpPr>
          <p:nvPr/>
        </p:nvSpPr>
        <p:spPr>
          <a:xfrm>
            <a:off x="457200" y="1828800"/>
            <a:ext cx="8229600" cy="4525963"/>
          </a:xfrm>
          <a:prstGeom prst="rect">
            <a:avLst/>
          </a:prstGeom>
        </p:spPr>
        <p:txBody>
          <a:bodyPr vert="horz" lIns="45720" tIns="22860" rIns="45720" bIns="2286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endParaRPr lang="en-US" dirty="0">
              <a:solidFill>
                <a:schemeClr val="tx1">
                  <a:lumMod val="50000"/>
                </a:schemeClr>
              </a:solidFill>
            </a:endParaRPr>
          </a:p>
        </p:txBody>
      </p:sp>
      <p:sp>
        <p:nvSpPr>
          <p:cNvPr id="5" name="Content Placeholder 7"/>
          <p:cNvSpPr txBox="1">
            <a:spLocks/>
          </p:cNvSpPr>
          <p:nvPr/>
        </p:nvSpPr>
        <p:spPr>
          <a:xfrm>
            <a:off x="609600" y="1981200"/>
            <a:ext cx="8229600" cy="4525963"/>
          </a:xfrm>
          <a:prstGeom prst="rect">
            <a:avLst/>
          </a:prstGeom>
        </p:spPr>
        <p:txBody>
          <a:bodyPr vert="horz" lIns="45720" tIns="22860" rIns="45720" bIns="2286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endParaRPr lang="en-US" dirty="0">
              <a:solidFill>
                <a:schemeClr val="tx1">
                  <a:lumMod val="50000"/>
                </a:schemeClr>
              </a:solidFill>
            </a:endParaRPr>
          </a:p>
          <a:p>
            <a:pPr marL="457200" indent="-457200" algn="l">
              <a:buFont typeface="Arial" panose="020B0604020202020204" pitchFamily="34" charset="0"/>
              <a:buChar char="•"/>
            </a:pPr>
            <a:endParaRPr lang="en-US" dirty="0">
              <a:solidFill>
                <a:schemeClr val="tx1">
                  <a:lumMod val="50000"/>
                </a:schemeClr>
              </a:solidFill>
            </a:endParaRPr>
          </a:p>
        </p:txBody>
      </p:sp>
      <p:sp>
        <p:nvSpPr>
          <p:cNvPr id="6" name="Slide Number Placeholder 5"/>
          <p:cNvSpPr>
            <a:spLocks noGrp="1"/>
          </p:cNvSpPr>
          <p:nvPr>
            <p:ph type="sldNum" sz="quarter" idx="12"/>
          </p:nvPr>
        </p:nvSpPr>
        <p:spPr/>
        <p:txBody>
          <a:bodyPr/>
          <a:lstStyle/>
          <a:p>
            <a:fld id="{94681301-5DFE-4D5C-BCB9-364D2F8A62D3}" type="slidenum">
              <a:rPr lang="en-US" smtClean="0"/>
              <a:t>26</a:t>
            </a:fld>
            <a:endParaRPr lang="en-US"/>
          </a:p>
        </p:txBody>
      </p:sp>
      <p:cxnSp>
        <p:nvCxnSpPr>
          <p:cNvPr id="11" name="Straight Arrow Connector 10"/>
          <p:cNvCxnSpPr/>
          <p:nvPr/>
        </p:nvCxnSpPr>
        <p:spPr>
          <a:xfrm flipV="1">
            <a:off x="3276600" y="2362200"/>
            <a:ext cx="0" cy="914400"/>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80184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926" y="1219199"/>
            <a:ext cx="9137073" cy="3821463"/>
          </a:xfrm>
          <a:prstGeom prst="rect">
            <a:avLst/>
          </a:prstGeom>
        </p:spPr>
      </p:pic>
      <p:sp>
        <p:nvSpPr>
          <p:cNvPr id="3" name="Title 1"/>
          <p:cNvSpPr txBox="1">
            <a:spLocks/>
          </p:cNvSpPr>
          <p:nvPr/>
        </p:nvSpPr>
        <p:spPr>
          <a:xfrm>
            <a:off x="651816" y="302747"/>
            <a:ext cx="7886700" cy="8471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1"/>
                </a:solidFill>
              </a:rPr>
              <a:t>Menu</a:t>
            </a:r>
            <a:endParaRPr lang="en-US" dirty="0">
              <a:solidFill>
                <a:schemeClr val="accent1"/>
              </a:solidFill>
            </a:endParaRPr>
          </a:p>
        </p:txBody>
      </p:sp>
      <p:cxnSp>
        <p:nvCxnSpPr>
          <p:cNvPr id="4" name="Straight Arrow Connector 3"/>
          <p:cNvCxnSpPr/>
          <p:nvPr/>
        </p:nvCxnSpPr>
        <p:spPr>
          <a:xfrm>
            <a:off x="7086600" y="1752600"/>
            <a:ext cx="1066800" cy="0"/>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94681301-5DFE-4D5C-BCB9-364D2F8A62D3}" type="slidenum">
              <a:rPr lang="en-US" smtClean="0"/>
              <a:t>27</a:t>
            </a:fld>
            <a:endParaRPr lang="en-US"/>
          </a:p>
        </p:txBody>
      </p:sp>
    </p:spTree>
    <p:extLst>
      <p:ext uri="{BB962C8B-B14F-4D97-AF65-F5344CB8AC3E}">
        <p14:creationId xmlns:p14="http://schemas.microsoft.com/office/powerpoint/2010/main" val="33793882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3732"/>
            <a:ext cx="9144000" cy="3870535"/>
          </a:xfrm>
          <a:prstGeom prst="rect">
            <a:avLst/>
          </a:prstGeom>
        </p:spPr>
      </p:pic>
      <p:sp>
        <p:nvSpPr>
          <p:cNvPr id="3" name="Title 1"/>
          <p:cNvSpPr txBox="1">
            <a:spLocks/>
          </p:cNvSpPr>
          <p:nvPr/>
        </p:nvSpPr>
        <p:spPr>
          <a:xfrm>
            <a:off x="651816" y="302747"/>
            <a:ext cx="7886700" cy="8471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1"/>
                </a:solidFill>
              </a:rPr>
              <a:t>Menu</a:t>
            </a:r>
            <a:endParaRPr lang="en-US" dirty="0">
              <a:solidFill>
                <a:schemeClr val="accent1"/>
              </a:solidFill>
            </a:endParaRPr>
          </a:p>
        </p:txBody>
      </p:sp>
      <p:cxnSp>
        <p:nvCxnSpPr>
          <p:cNvPr id="4" name="Straight Arrow Connector 3"/>
          <p:cNvCxnSpPr/>
          <p:nvPr/>
        </p:nvCxnSpPr>
        <p:spPr>
          <a:xfrm>
            <a:off x="5391150" y="2362200"/>
            <a:ext cx="1066800" cy="0"/>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94681301-5DFE-4D5C-BCB9-364D2F8A62D3}" type="slidenum">
              <a:rPr lang="en-US" smtClean="0"/>
              <a:t>28</a:t>
            </a:fld>
            <a:endParaRPr lang="en-US"/>
          </a:p>
        </p:txBody>
      </p:sp>
    </p:spTree>
    <p:extLst>
      <p:ext uri="{BB962C8B-B14F-4D97-AF65-F5344CB8AC3E}">
        <p14:creationId xmlns:p14="http://schemas.microsoft.com/office/powerpoint/2010/main" val="41578172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rPr>
              <a:t>Three ways to create service area maps</a:t>
            </a:r>
            <a:endParaRPr lang="en-US" dirty="0">
              <a:solidFill>
                <a:schemeClr val="accent1"/>
              </a:solidFill>
            </a:endParaRPr>
          </a:p>
        </p:txBody>
      </p:sp>
      <p:sp>
        <p:nvSpPr>
          <p:cNvPr id="4" name="Content Placeholder 7"/>
          <p:cNvSpPr txBox="1">
            <a:spLocks/>
          </p:cNvSpPr>
          <p:nvPr/>
        </p:nvSpPr>
        <p:spPr>
          <a:xfrm>
            <a:off x="457200" y="1828800"/>
            <a:ext cx="8229600" cy="4525963"/>
          </a:xfrm>
          <a:prstGeom prst="rect">
            <a:avLst/>
          </a:prstGeom>
        </p:spPr>
        <p:txBody>
          <a:bodyPr vert="horz" lIns="45720" tIns="22860" rIns="45720" bIns="2286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endParaRPr lang="en-US" dirty="0">
              <a:solidFill>
                <a:schemeClr val="tx1">
                  <a:lumMod val="50000"/>
                </a:schemeClr>
              </a:solidFill>
            </a:endParaRPr>
          </a:p>
        </p:txBody>
      </p:sp>
      <p:sp>
        <p:nvSpPr>
          <p:cNvPr id="3" name="Slide Number Placeholder 2"/>
          <p:cNvSpPr>
            <a:spLocks noGrp="1"/>
          </p:cNvSpPr>
          <p:nvPr>
            <p:ph type="sldNum" sz="quarter" idx="12"/>
          </p:nvPr>
        </p:nvSpPr>
        <p:spPr/>
        <p:txBody>
          <a:bodyPr/>
          <a:lstStyle/>
          <a:p>
            <a:fld id="{94681301-5DFE-4D5C-BCB9-364D2F8A62D3}" type="slidenum">
              <a:rPr lang="en-US" smtClean="0"/>
              <a:t>29</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433974812"/>
              </p:ext>
            </p:extLst>
          </p:nvPr>
        </p:nvGraphicFramePr>
        <p:xfrm>
          <a:off x="600941" y="2040751"/>
          <a:ext cx="7600952" cy="4102059"/>
        </p:xfrm>
        <a:graphic>
          <a:graphicData uri="http://schemas.openxmlformats.org/drawingml/2006/table">
            <a:tbl>
              <a:tblPr firstRow="1" bandRow="1">
                <a:tableStyleId>{5C22544A-7EE6-4342-B048-85BDC9FD1C3A}</a:tableStyleId>
              </a:tblPr>
              <a:tblGrid>
                <a:gridCol w="1900238">
                  <a:extLst>
                    <a:ext uri="{9D8B030D-6E8A-4147-A177-3AD203B41FA5}">
                      <a16:colId xmlns:a16="http://schemas.microsoft.com/office/drawing/2014/main" val="984385583"/>
                    </a:ext>
                  </a:extLst>
                </a:gridCol>
                <a:gridCol w="1900238">
                  <a:extLst>
                    <a:ext uri="{9D8B030D-6E8A-4147-A177-3AD203B41FA5}">
                      <a16:colId xmlns:a16="http://schemas.microsoft.com/office/drawing/2014/main" val="1668618334"/>
                    </a:ext>
                  </a:extLst>
                </a:gridCol>
                <a:gridCol w="1900238">
                  <a:extLst>
                    <a:ext uri="{9D8B030D-6E8A-4147-A177-3AD203B41FA5}">
                      <a16:colId xmlns:a16="http://schemas.microsoft.com/office/drawing/2014/main" val="160199273"/>
                    </a:ext>
                  </a:extLst>
                </a:gridCol>
                <a:gridCol w="1900238">
                  <a:extLst>
                    <a:ext uri="{9D8B030D-6E8A-4147-A177-3AD203B41FA5}">
                      <a16:colId xmlns:a16="http://schemas.microsoft.com/office/drawing/2014/main" val="3061511587"/>
                    </a:ext>
                  </a:extLst>
                </a:gridCol>
              </a:tblGrid>
              <a:tr h="971113">
                <a:tc>
                  <a:txBody>
                    <a:bodyPr/>
                    <a:lstStyle/>
                    <a:p>
                      <a:r>
                        <a:rPr lang="en-US" dirty="0" smtClean="0"/>
                        <a:t>Users</a:t>
                      </a:r>
                      <a:endParaRPr lang="en-US" dirty="0"/>
                    </a:p>
                  </a:txBody>
                  <a:tcPr/>
                </a:tc>
                <a:tc>
                  <a:txBody>
                    <a:bodyPr/>
                    <a:lstStyle/>
                    <a:p>
                      <a:pPr algn="ctr"/>
                      <a:r>
                        <a:rPr lang="en-US" dirty="0" smtClean="0"/>
                        <a:t>Service</a:t>
                      </a:r>
                      <a:r>
                        <a:rPr lang="en-US" baseline="0" dirty="0" smtClean="0"/>
                        <a:t> area can be viewed automatically in PHATE</a:t>
                      </a:r>
                      <a:endParaRPr lang="en-US" dirty="0"/>
                    </a:p>
                  </a:txBody>
                  <a:tcPr/>
                </a:tc>
                <a:tc>
                  <a:txBody>
                    <a:bodyPr/>
                    <a:lstStyle/>
                    <a:p>
                      <a:pPr algn="ctr"/>
                      <a:r>
                        <a:rPr lang="en-US" dirty="0" smtClean="0"/>
                        <a:t>Service area can be selected</a:t>
                      </a:r>
                      <a:r>
                        <a:rPr lang="en-US" baseline="0" dirty="0" smtClean="0"/>
                        <a:t> by the user</a:t>
                      </a:r>
                      <a:endParaRPr lang="en-US" dirty="0"/>
                    </a:p>
                  </a:txBody>
                  <a:tcPr/>
                </a:tc>
                <a:tc>
                  <a:txBody>
                    <a:bodyPr/>
                    <a:lstStyle/>
                    <a:p>
                      <a:pPr algn="ctr"/>
                      <a:r>
                        <a:rPr lang="en-US" dirty="0" smtClean="0"/>
                        <a:t>Service area can be viewed</a:t>
                      </a:r>
                      <a:r>
                        <a:rPr lang="en-US" baseline="0" dirty="0" smtClean="0"/>
                        <a:t> by uploading addresses</a:t>
                      </a:r>
                      <a:endParaRPr lang="en-US" dirty="0"/>
                    </a:p>
                  </a:txBody>
                  <a:tcPr/>
                </a:tc>
                <a:extLst>
                  <a:ext uri="{0D108BD9-81ED-4DB2-BD59-A6C34878D82A}">
                    <a16:rowId xmlns:a16="http://schemas.microsoft.com/office/drawing/2014/main" val="4201569554"/>
                  </a:ext>
                </a:extLst>
              </a:tr>
              <a:tr h="971113">
                <a:tc>
                  <a:txBody>
                    <a:bodyPr/>
                    <a:lstStyle/>
                    <a:p>
                      <a:r>
                        <a:rPr lang="en-US" dirty="0" smtClean="0"/>
                        <a:t>Connected to the</a:t>
                      </a:r>
                      <a:r>
                        <a:rPr lang="en-US" baseline="0" dirty="0" smtClean="0"/>
                        <a:t> PRIME Registry</a:t>
                      </a:r>
                      <a:endParaRPr lang="en-US" dirty="0"/>
                    </a:p>
                  </a:txBody>
                  <a:tcPr/>
                </a:tc>
                <a:tc>
                  <a:txBody>
                    <a:bodyPr/>
                    <a:lstStyle/>
                    <a:p>
                      <a:pPr algn="ctr"/>
                      <a:r>
                        <a:rPr lang="en-US" dirty="0" smtClean="0"/>
                        <a:t>Yes</a:t>
                      </a:r>
                      <a:endParaRPr lang="en-US" dirty="0"/>
                    </a:p>
                  </a:txBody>
                  <a:tcPr/>
                </a:tc>
                <a:tc>
                  <a:txBody>
                    <a:bodyPr/>
                    <a:lstStyle/>
                    <a:p>
                      <a:pPr algn="ctr"/>
                      <a:r>
                        <a:rPr lang="en-US" dirty="0" smtClean="0"/>
                        <a:t>Yes</a:t>
                      </a:r>
                    </a:p>
                    <a:p>
                      <a:pPr algn="ctr"/>
                      <a:endParaRPr lang="en-US" dirty="0"/>
                    </a:p>
                  </a:txBody>
                  <a:tcPr/>
                </a:tc>
                <a:tc>
                  <a:txBody>
                    <a:bodyPr/>
                    <a:lstStyle/>
                    <a:p>
                      <a:pPr algn="ctr"/>
                      <a:r>
                        <a:rPr lang="en-US" dirty="0" smtClean="0"/>
                        <a:t>Yes (but PHATE automatically does this for you)</a:t>
                      </a:r>
                      <a:endParaRPr lang="en-US" dirty="0"/>
                    </a:p>
                  </a:txBody>
                  <a:tcPr/>
                </a:tc>
                <a:extLst>
                  <a:ext uri="{0D108BD9-81ED-4DB2-BD59-A6C34878D82A}">
                    <a16:rowId xmlns:a16="http://schemas.microsoft.com/office/drawing/2014/main" val="3568411685"/>
                  </a:ext>
                </a:extLst>
              </a:tr>
              <a:tr h="971113">
                <a:tc>
                  <a:txBody>
                    <a:bodyPr/>
                    <a:lstStyle/>
                    <a:p>
                      <a:r>
                        <a:rPr lang="en-US" dirty="0" smtClean="0"/>
                        <a:t>Not connected</a:t>
                      </a:r>
                      <a:r>
                        <a:rPr lang="en-US" baseline="0" dirty="0" smtClean="0"/>
                        <a:t> to PRIME and have addresses</a:t>
                      </a:r>
                    </a:p>
                  </a:txBody>
                  <a:tcPr/>
                </a:tc>
                <a:tc>
                  <a:txBody>
                    <a:bodyPr/>
                    <a:lstStyle/>
                    <a:p>
                      <a:pPr algn="ctr"/>
                      <a:r>
                        <a:rPr lang="en-US" dirty="0" smtClean="0"/>
                        <a:t>No</a:t>
                      </a:r>
                      <a:endParaRPr lang="en-US" dirty="0"/>
                    </a:p>
                  </a:txBody>
                  <a:tcPr/>
                </a:tc>
                <a:tc>
                  <a:txBody>
                    <a:bodyPr/>
                    <a:lstStyle/>
                    <a:p>
                      <a:pPr algn="ctr"/>
                      <a:r>
                        <a:rPr lang="en-US" dirty="0" smtClean="0"/>
                        <a:t>Yes</a:t>
                      </a:r>
                      <a:endParaRPr lang="en-US" dirty="0"/>
                    </a:p>
                  </a:txBody>
                  <a:tcPr/>
                </a:tc>
                <a:tc>
                  <a:txBody>
                    <a:bodyPr/>
                    <a:lstStyle/>
                    <a:p>
                      <a:pPr algn="ctr"/>
                      <a:r>
                        <a:rPr lang="en-US" dirty="0" smtClean="0"/>
                        <a:t>Yes</a:t>
                      </a:r>
                      <a:endParaRPr lang="en-US" dirty="0"/>
                    </a:p>
                  </a:txBody>
                  <a:tcPr/>
                </a:tc>
                <a:extLst>
                  <a:ext uri="{0D108BD9-81ED-4DB2-BD59-A6C34878D82A}">
                    <a16:rowId xmlns:a16="http://schemas.microsoft.com/office/drawing/2014/main" val="1351534891"/>
                  </a:ext>
                </a:extLst>
              </a:tr>
              <a:tr h="971113">
                <a:tc>
                  <a:txBody>
                    <a:bodyPr/>
                    <a:lstStyle/>
                    <a:p>
                      <a:r>
                        <a:rPr lang="en-US" dirty="0" smtClean="0"/>
                        <a:t>Not</a:t>
                      </a:r>
                      <a:r>
                        <a:rPr lang="en-US" baseline="0" dirty="0" smtClean="0"/>
                        <a:t> connected to PRIME and do not have addresses </a:t>
                      </a:r>
                      <a:endParaRPr lang="en-US" dirty="0"/>
                    </a:p>
                  </a:txBody>
                  <a:tcPr/>
                </a:tc>
                <a:tc>
                  <a:txBody>
                    <a:bodyPr/>
                    <a:lstStyle/>
                    <a:p>
                      <a:pPr algn="ctr"/>
                      <a:r>
                        <a:rPr lang="en-US" dirty="0" smtClean="0"/>
                        <a:t>No</a:t>
                      </a:r>
                      <a:endParaRPr lang="en-US" dirty="0"/>
                    </a:p>
                  </a:txBody>
                  <a:tcPr/>
                </a:tc>
                <a:tc>
                  <a:txBody>
                    <a:bodyPr/>
                    <a:lstStyle/>
                    <a:p>
                      <a:pPr algn="ctr"/>
                      <a:r>
                        <a:rPr lang="en-US" dirty="0" smtClean="0"/>
                        <a:t>Yes</a:t>
                      </a:r>
                      <a:endParaRPr lang="en-US" dirty="0"/>
                    </a:p>
                  </a:txBody>
                  <a:tcPr/>
                </a:tc>
                <a:tc>
                  <a:txBody>
                    <a:bodyPr/>
                    <a:lstStyle/>
                    <a:p>
                      <a:pPr algn="ctr"/>
                      <a:r>
                        <a:rPr lang="en-US" dirty="0" smtClean="0"/>
                        <a:t>No</a:t>
                      </a:r>
                      <a:endParaRPr lang="en-US" dirty="0"/>
                    </a:p>
                  </a:txBody>
                  <a:tcPr/>
                </a:tc>
                <a:extLst>
                  <a:ext uri="{0D108BD9-81ED-4DB2-BD59-A6C34878D82A}">
                    <a16:rowId xmlns:a16="http://schemas.microsoft.com/office/drawing/2014/main" val="1965433705"/>
                  </a:ext>
                </a:extLst>
              </a:tr>
            </a:tbl>
          </a:graphicData>
        </a:graphic>
      </p:graphicFrame>
    </p:spTree>
    <p:extLst>
      <p:ext uri="{BB962C8B-B14F-4D97-AF65-F5344CB8AC3E}">
        <p14:creationId xmlns:p14="http://schemas.microsoft.com/office/powerpoint/2010/main" val="10098216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accent6">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sp>
        <p:nvSpPr>
          <p:cNvPr id="13" name="TextBox 12"/>
          <p:cNvSpPr txBox="1"/>
          <p:nvPr/>
        </p:nvSpPr>
        <p:spPr>
          <a:xfrm>
            <a:off x="952500" y="2438400"/>
            <a:ext cx="7239000" cy="2753753"/>
          </a:xfrm>
          <a:prstGeom prst="rect">
            <a:avLst/>
          </a:prstGeom>
          <a:noFill/>
        </p:spPr>
        <p:txBody>
          <a:bodyPr wrap="square" lIns="38405" tIns="19202" rIns="38405" bIns="19202" rtlCol="0">
            <a:spAutoFit/>
          </a:bodyPr>
          <a:lstStyle/>
          <a:p>
            <a:pPr algn="ctr">
              <a:lnSpc>
                <a:spcPts val="5460"/>
              </a:lnSpc>
            </a:pPr>
            <a:r>
              <a:rPr lang="en-US" sz="2400" b="1" dirty="0" smtClean="0">
                <a:solidFill>
                  <a:schemeClr val="bg1"/>
                </a:solidFill>
                <a:latin typeface="Lato" charset="0"/>
                <a:ea typeface="Lato" charset="0"/>
                <a:cs typeface="Lato" charset="0"/>
              </a:rPr>
              <a:t>To integrate community data, clinical data, and community resources in order to address social determinants of health and improve the health of patients and populations.</a:t>
            </a:r>
            <a:endParaRPr lang="en-US" sz="2400" b="1" dirty="0">
              <a:solidFill>
                <a:schemeClr val="bg1"/>
              </a:solidFill>
              <a:latin typeface="Lato" charset="0"/>
              <a:ea typeface="Lato" charset="0"/>
              <a:cs typeface="Lato" charset="0"/>
            </a:endParaRPr>
          </a:p>
        </p:txBody>
      </p:sp>
      <p:sp>
        <p:nvSpPr>
          <p:cNvPr id="4" name="TextBox 3"/>
          <p:cNvSpPr txBox="1"/>
          <p:nvPr/>
        </p:nvSpPr>
        <p:spPr>
          <a:xfrm>
            <a:off x="533400" y="685800"/>
            <a:ext cx="8077199" cy="1449422"/>
          </a:xfrm>
          <a:prstGeom prst="rect">
            <a:avLst/>
          </a:prstGeom>
          <a:noFill/>
        </p:spPr>
        <p:txBody>
          <a:bodyPr wrap="square" lIns="38405" tIns="19202" rIns="38405" bIns="19202" rtlCol="0">
            <a:spAutoFit/>
          </a:bodyPr>
          <a:lstStyle/>
          <a:p>
            <a:pPr algn="ctr">
              <a:lnSpc>
                <a:spcPts val="5460"/>
              </a:lnSpc>
            </a:pPr>
            <a:r>
              <a:rPr lang="en-US" sz="3600" b="1" dirty="0" smtClean="0">
                <a:solidFill>
                  <a:schemeClr val="accent2"/>
                </a:solidFill>
                <a:latin typeface="Lato" charset="0"/>
                <a:ea typeface="Lato" charset="0"/>
                <a:cs typeface="Lato" charset="0"/>
              </a:rPr>
              <a:t>Overall goal for the PHATE Curriculum</a:t>
            </a:r>
            <a:endParaRPr lang="en-US" sz="3600" b="1" dirty="0">
              <a:solidFill>
                <a:schemeClr val="accent2"/>
              </a:solidFill>
              <a:latin typeface="Lato" charset="0"/>
              <a:ea typeface="Lato" charset="0"/>
              <a:cs typeface="Lato" charset="0"/>
            </a:endParaRPr>
          </a:p>
        </p:txBody>
      </p:sp>
      <p:sp>
        <p:nvSpPr>
          <p:cNvPr id="2" name="Slide Number Placeholder 1"/>
          <p:cNvSpPr>
            <a:spLocks noGrp="1"/>
          </p:cNvSpPr>
          <p:nvPr>
            <p:ph type="sldNum" sz="quarter" idx="12"/>
          </p:nvPr>
        </p:nvSpPr>
        <p:spPr/>
        <p:txBody>
          <a:bodyPr/>
          <a:lstStyle/>
          <a:p>
            <a:fld id="{94681301-5DFE-4D5C-BCB9-364D2F8A62D3}" type="slidenum">
              <a:rPr lang="en-US" smtClean="0"/>
              <a:t>3</a:t>
            </a:fld>
            <a:endParaRPr lang="en-US"/>
          </a:p>
        </p:txBody>
      </p:sp>
    </p:spTree>
    <p:extLst>
      <p:ext uri="{BB962C8B-B14F-4D97-AF65-F5344CB8AC3E}">
        <p14:creationId xmlns:p14="http://schemas.microsoft.com/office/powerpoint/2010/main" val="135585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accent6">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sp>
        <p:nvSpPr>
          <p:cNvPr id="13" name="TextBox 12"/>
          <p:cNvSpPr txBox="1"/>
          <p:nvPr/>
        </p:nvSpPr>
        <p:spPr>
          <a:xfrm>
            <a:off x="457200" y="914400"/>
            <a:ext cx="7239000" cy="3565385"/>
          </a:xfrm>
          <a:prstGeom prst="rect">
            <a:avLst/>
          </a:prstGeom>
          <a:noFill/>
        </p:spPr>
        <p:txBody>
          <a:bodyPr wrap="square" lIns="38405" tIns="19202" rIns="38405" bIns="19202" rtlCol="0">
            <a:spAutoFit/>
          </a:bodyPr>
          <a:lstStyle/>
          <a:p>
            <a:pPr>
              <a:lnSpc>
                <a:spcPts val="5460"/>
              </a:lnSpc>
            </a:pPr>
            <a:r>
              <a:rPr lang="en-US" sz="5700" b="1" dirty="0" smtClean="0">
                <a:solidFill>
                  <a:schemeClr val="accent3"/>
                </a:solidFill>
                <a:latin typeface="Lato" charset="0"/>
                <a:ea typeface="Lato" charset="0"/>
                <a:cs typeface="Lato" charset="0"/>
              </a:rPr>
              <a:t>CREATING</a:t>
            </a:r>
            <a:r>
              <a:rPr lang="en-US" sz="5700" b="1" dirty="0" smtClean="0">
                <a:solidFill>
                  <a:schemeClr val="bg2"/>
                </a:solidFill>
                <a:latin typeface="Lato" charset="0"/>
                <a:ea typeface="Lato" charset="0"/>
                <a:cs typeface="Lato" charset="0"/>
              </a:rPr>
              <a:t> YOUR SERVICE AREA MAP</a:t>
            </a:r>
          </a:p>
          <a:p>
            <a:pPr>
              <a:lnSpc>
                <a:spcPts val="5460"/>
              </a:lnSpc>
            </a:pPr>
            <a:endParaRPr lang="en-US" sz="5700" b="1" dirty="0">
              <a:solidFill>
                <a:schemeClr val="bg2"/>
              </a:solidFill>
              <a:latin typeface="Lato" charset="0"/>
              <a:ea typeface="Lato" charset="0"/>
              <a:cs typeface="Lato" charset="0"/>
            </a:endParaRPr>
          </a:p>
          <a:p>
            <a:pPr>
              <a:lnSpc>
                <a:spcPts val="5460"/>
              </a:lnSpc>
            </a:pPr>
            <a:endParaRPr lang="en-US" sz="5700" b="1" dirty="0">
              <a:solidFill>
                <a:schemeClr val="bg2"/>
              </a:solidFill>
              <a:latin typeface="Lato" charset="0"/>
              <a:ea typeface="Lato" charset="0"/>
              <a:cs typeface="Lato" charset="0"/>
            </a:endParaRPr>
          </a:p>
        </p:txBody>
      </p:sp>
      <p:sp>
        <p:nvSpPr>
          <p:cNvPr id="5" name="TextBox 4"/>
          <p:cNvSpPr txBox="1"/>
          <p:nvPr/>
        </p:nvSpPr>
        <p:spPr>
          <a:xfrm>
            <a:off x="609600" y="5613776"/>
            <a:ext cx="7239000" cy="684533"/>
          </a:xfrm>
          <a:prstGeom prst="rect">
            <a:avLst/>
          </a:prstGeom>
          <a:noFill/>
        </p:spPr>
        <p:txBody>
          <a:bodyPr wrap="square" lIns="38405" tIns="19202" rIns="38405" bIns="19202" rtlCol="0">
            <a:spAutoFit/>
          </a:bodyPr>
          <a:lstStyle/>
          <a:p>
            <a:pPr>
              <a:lnSpc>
                <a:spcPts val="5460"/>
              </a:lnSpc>
            </a:pPr>
            <a:r>
              <a:rPr lang="en-US" sz="4000" b="1" dirty="0" smtClean="0">
                <a:solidFill>
                  <a:schemeClr val="accent2"/>
                </a:solidFill>
                <a:latin typeface="Lato" charset="0"/>
                <a:ea typeface="Lato" charset="0"/>
                <a:cs typeface="Lato" charset="0"/>
              </a:rPr>
              <a:t>BEGINNER 04</a:t>
            </a:r>
            <a:endParaRPr lang="en-US" sz="4000" b="1" dirty="0">
              <a:solidFill>
                <a:schemeClr val="accent2"/>
              </a:solidFill>
              <a:latin typeface="Lato" charset="0"/>
              <a:ea typeface="Lato" charset="0"/>
              <a:cs typeface="Lato" charset="0"/>
            </a:endParaRPr>
          </a:p>
        </p:txBody>
      </p:sp>
      <p:sp>
        <p:nvSpPr>
          <p:cNvPr id="6" name="TextBox 5"/>
          <p:cNvSpPr txBox="1"/>
          <p:nvPr/>
        </p:nvSpPr>
        <p:spPr>
          <a:xfrm>
            <a:off x="609600" y="4835040"/>
            <a:ext cx="8305800" cy="684533"/>
          </a:xfrm>
          <a:prstGeom prst="rect">
            <a:avLst/>
          </a:prstGeom>
          <a:noFill/>
        </p:spPr>
        <p:txBody>
          <a:bodyPr wrap="square" lIns="38405" tIns="19202" rIns="38405" bIns="19202" rtlCol="0">
            <a:spAutoFit/>
          </a:bodyPr>
          <a:lstStyle/>
          <a:p>
            <a:pPr>
              <a:lnSpc>
                <a:spcPts val="5460"/>
              </a:lnSpc>
            </a:pPr>
            <a:r>
              <a:rPr lang="en-US" sz="4000" b="1" dirty="0" smtClean="0">
                <a:solidFill>
                  <a:schemeClr val="accent2">
                    <a:lumMod val="40000"/>
                    <a:lumOff val="60000"/>
                  </a:schemeClr>
                </a:solidFill>
                <a:latin typeface="Lato" charset="0"/>
                <a:ea typeface="Lato" charset="0"/>
                <a:cs typeface="Lato" charset="0"/>
              </a:rPr>
              <a:t>USING PRIME REGISTRY DATA</a:t>
            </a:r>
            <a:endParaRPr lang="en-US" sz="4000" b="1" dirty="0">
              <a:solidFill>
                <a:schemeClr val="accent2">
                  <a:lumMod val="40000"/>
                  <a:lumOff val="60000"/>
                </a:schemeClr>
              </a:solidFill>
              <a:latin typeface="Lato" charset="0"/>
              <a:ea typeface="Lato" charset="0"/>
              <a:cs typeface="Lato" charset="0"/>
            </a:endParaRPr>
          </a:p>
        </p:txBody>
      </p:sp>
    </p:spTree>
    <p:extLst>
      <p:ext uri="{BB962C8B-B14F-4D97-AF65-F5344CB8AC3E}">
        <p14:creationId xmlns:p14="http://schemas.microsoft.com/office/powerpoint/2010/main" val="651279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782" y="1371600"/>
            <a:ext cx="9123218" cy="4133264"/>
          </a:xfrm>
          <a:prstGeom prst="rect">
            <a:avLst/>
          </a:prstGeom>
        </p:spPr>
      </p:pic>
      <p:sp>
        <p:nvSpPr>
          <p:cNvPr id="3" name="Title 1"/>
          <p:cNvSpPr txBox="1">
            <a:spLocks/>
          </p:cNvSpPr>
          <p:nvPr/>
        </p:nvSpPr>
        <p:spPr>
          <a:xfrm>
            <a:off x="651816" y="302747"/>
            <a:ext cx="7886700" cy="8471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1"/>
                </a:solidFill>
              </a:rPr>
              <a:t>Community &amp; Service Area</a:t>
            </a:r>
            <a:endParaRPr lang="en-US" dirty="0">
              <a:solidFill>
                <a:schemeClr val="accent1"/>
              </a:solidFill>
            </a:endParaRPr>
          </a:p>
        </p:txBody>
      </p:sp>
      <p:cxnSp>
        <p:nvCxnSpPr>
          <p:cNvPr id="4" name="Straight Arrow Connector 3"/>
          <p:cNvCxnSpPr/>
          <p:nvPr/>
        </p:nvCxnSpPr>
        <p:spPr>
          <a:xfrm>
            <a:off x="5715000" y="2743200"/>
            <a:ext cx="1066800" cy="0"/>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94681301-5DFE-4D5C-BCB9-364D2F8A62D3}" type="slidenum">
              <a:rPr lang="en-US" smtClean="0"/>
              <a:t>31</a:t>
            </a:fld>
            <a:endParaRPr lang="en-US"/>
          </a:p>
        </p:txBody>
      </p:sp>
    </p:spTree>
    <p:extLst>
      <p:ext uri="{BB962C8B-B14F-4D97-AF65-F5344CB8AC3E}">
        <p14:creationId xmlns:p14="http://schemas.microsoft.com/office/powerpoint/2010/main" val="30912201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0782" y="1600200"/>
            <a:ext cx="9047018" cy="3943712"/>
          </a:xfrm>
          <a:prstGeom prst="rect">
            <a:avLst/>
          </a:prstGeom>
        </p:spPr>
      </p:pic>
      <p:sp>
        <p:nvSpPr>
          <p:cNvPr id="3" name="Title 1"/>
          <p:cNvSpPr txBox="1">
            <a:spLocks/>
          </p:cNvSpPr>
          <p:nvPr/>
        </p:nvSpPr>
        <p:spPr>
          <a:xfrm>
            <a:off x="651816" y="302747"/>
            <a:ext cx="7886700" cy="8471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1"/>
                </a:solidFill>
              </a:rPr>
              <a:t>Community &amp; Service Area</a:t>
            </a:r>
            <a:endParaRPr lang="en-US" dirty="0">
              <a:solidFill>
                <a:schemeClr val="accent1"/>
              </a:solidFill>
            </a:endParaRPr>
          </a:p>
        </p:txBody>
      </p:sp>
      <p:cxnSp>
        <p:nvCxnSpPr>
          <p:cNvPr id="4" name="Straight Arrow Connector 3"/>
          <p:cNvCxnSpPr/>
          <p:nvPr/>
        </p:nvCxnSpPr>
        <p:spPr>
          <a:xfrm>
            <a:off x="5715000" y="2971800"/>
            <a:ext cx="1066800" cy="0"/>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94681301-5DFE-4D5C-BCB9-364D2F8A62D3}" type="slidenum">
              <a:rPr lang="en-US" smtClean="0"/>
              <a:t>32</a:t>
            </a:fld>
            <a:endParaRPr lang="en-US"/>
          </a:p>
        </p:txBody>
      </p:sp>
    </p:spTree>
    <p:extLst>
      <p:ext uri="{BB962C8B-B14F-4D97-AF65-F5344CB8AC3E}">
        <p14:creationId xmlns:p14="http://schemas.microsoft.com/office/powerpoint/2010/main" val="18571419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 y="1447800"/>
            <a:ext cx="9036397" cy="3810000"/>
          </a:xfrm>
          <a:prstGeom prst="rect">
            <a:avLst/>
          </a:prstGeom>
        </p:spPr>
      </p:pic>
      <p:sp>
        <p:nvSpPr>
          <p:cNvPr id="3" name="Title 1"/>
          <p:cNvSpPr txBox="1">
            <a:spLocks/>
          </p:cNvSpPr>
          <p:nvPr/>
        </p:nvSpPr>
        <p:spPr>
          <a:xfrm>
            <a:off x="651816" y="302747"/>
            <a:ext cx="7886700" cy="8471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1"/>
                </a:solidFill>
              </a:rPr>
              <a:t>Community &amp; Service Area</a:t>
            </a:r>
            <a:endParaRPr lang="en-US" dirty="0">
              <a:solidFill>
                <a:schemeClr val="accent1"/>
              </a:solidFill>
            </a:endParaRPr>
          </a:p>
        </p:txBody>
      </p:sp>
      <p:cxnSp>
        <p:nvCxnSpPr>
          <p:cNvPr id="4" name="Straight Arrow Connector 3"/>
          <p:cNvCxnSpPr/>
          <p:nvPr/>
        </p:nvCxnSpPr>
        <p:spPr>
          <a:xfrm>
            <a:off x="5715000" y="2819400"/>
            <a:ext cx="1066800" cy="0"/>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94681301-5DFE-4D5C-BCB9-364D2F8A62D3}" type="slidenum">
              <a:rPr lang="en-US" smtClean="0"/>
              <a:t>33</a:t>
            </a:fld>
            <a:endParaRPr lang="en-US"/>
          </a:p>
        </p:txBody>
      </p:sp>
    </p:spTree>
    <p:extLst>
      <p:ext uri="{BB962C8B-B14F-4D97-AF65-F5344CB8AC3E}">
        <p14:creationId xmlns:p14="http://schemas.microsoft.com/office/powerpoint/2010/main" val="3656746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6368" y="1371600"/>
            <a:ext cx="9045922" cy="3962400"/>
          </a:xfrm>
          <a:prstGeom prst="rect">
            <a:avLst/>
          </a:prstGeom>
        </p:spPr>
      </p:pic>
      <p:sp>
        <p:nvSpPr>
          <p:cNvPr id="3" name="Title 1"/>
          <p:cNvSpPr txBox="1">
            <a:spLocks/>
          </p:cNvSpPr>
          <p:nvPr/>
        </p:nvSpPr>
        <p:spPr>
          <a:xfrm>
            <a:off x="651816" y="302747"/>
            <a:ext cx="7886700" cy="8471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1"/>
                </a:solidFill>
              </a:rPr>
              <a:t>Community &amp; Service Area</a:t>
            </a:r>
            <a:endParaRPr lang="en-US" dirty="0">
              <a:solidFill>
                <a:schemeClr val="accent1"/>
              </a:solidFill>
            </a:endParaRPr>
          </a:p>
        </p:txBody>
      </p:sp>
      <p:cxnSp>
        <p:nvCxnSpPr>
          <p:cNvPr id="4" name="Straight Arrow Connector 3"/>
          <p:cNvCxnSpPr/>
          <p:nvPr/>
        </p:nvCxnSpPr>
        <p:spPr>
          <a:xfrm>
            <a:off x="5638800" y="2743200"/>
            <a:ext cx="1066800" cy="0"/>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2"/>
          </p:nvPr>
        </p:nvSpPr>
        <p:spPr/>
        <p:txBody>
          <a:bodyPr/>
          <a:lstStyle/>
          <a:p>
            <a:fld id="{94681301-5DFE-4D5C-BCB9-364D2F8A62D3}" type="slidenum">
              <a:rPr lang="en-US" smtClean="0"/>
              <a:t>34</a:t>
            </a:fld>
            <a:endParaRPr lang="en-US"/>
          </a:p>
        </p:txBody>
      </p:sp>
    </p:spTree>
    <p:extLst>
      <p:ext uri="{BB962C8B-B14F-4D97-AF65-F5344CB8AC3E}">
        <p14:creationId xmlns:p14="http://schemas.microsoft.com/office/powerpoint/2010/main" val="40027924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8100" y="1371096"/>
            <a:ext cx="9126270" cy="3886704"/>
          </a:xfrm>
          <a:prstGeom prst="rect">
            <a:avLst/>
          </a:prstGeom>
        </p:spPr>
      </p:pic>
      <p:sp>
        <p:nvSpPr>
          <p:cNvPr id="3" name="Title 1"/>
          <p:cNvSpPr txBox="1">
            <a:spLocks/>
          </p:cNvSpPr>
          <p:nvPr/>
        </p:nvSpPr>
        <p:spPr>
          <a:xfrm>
            <a:off x="651816" y="302747"/>
            <a:ext cx="7886700" cy="8471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1"/>
                </a:solidFill>
              </a:rPr>
              <a:t>Community Variables</a:t>
            </a:r>
            <a:endParaRPr lang="en-US" dirty="0">
              <a:solidFill>
                <a:schemeClr val="accent1"/>
              </a:solidFill>
            </a:endParaRPr>
          </a:p>
        </p:txBody>
      </p:sp>
      <p:cxnSp>
        <p:nvCxnSpPr>
          <p:cNvPr id="4" name="Straight Arrow Connector 3"/>
          <p:cNvCxnSpPr/>
          <p:nvPr/>
        </p:nvCxnSpPr>
        <p:spPr>
          <a:xfrm>
            <a:off x="5562600" y="3352800"/>
            <a:ext cx="1066800" cy="0"/>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562600" y="4495800"/>
            <a:ext cx="1066800" cy="0"/>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94681301-5DFE-4D5C-BCB9-364D2F8A62D3}" type="slidenum">
              <a:rPr lang="en-US" smtClean="0"/>
              <a:t>35</a:t>
            </a:fld>
            <a:endParaRPr lang="en-US"/>
          </a:p>
        </p:txBody>
      </p:sp>
    </p:spTree>
    <p:extLst>
      <p:ext uri="{BB962C8B-B14F-4D97-AF65-F5344CB8AC3E}">
        <p14:creationId xmlns:p14="http://schemas.microsoft.com/office/powerpoint/2010/main" val="28889860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426676"/>
            <a:ext cx="6705600" cy="4288324"/>
          </a:xfrm>
          <a:prstGeom prst="rect">
            <a:avLst/>
          </a:prstGeom>
        </p:spPr>
      </p:pic>
      <p:sp>
        <p:nvSpPr>
          <p:cNvPr id="6" name="Rectangle 5"/>
          <p:cNvSpPr/>
          <p:nvPr/>
        </p:nvSpPr>
        <p:spPr>
          <a:xfrm>
            <a:off x="639169" y="6022032"/>
            <a:ext cx="8082887" cy="461665"/>
          </a:xfrm>
          <a:prstGeom prst="rect">
            <a:avLst/>
          </a:prstGeom>
        </p:spPr>
        <p:txBody>
          <a:bodyPr wrap="square">
            <a:spAutoFit/>
          </a:bodyPr>
          <a:lstStyle/>
          <a:p>
            <a:r>
              <a:rPr lang="en-US" sz="1200" dirty="0"/>
              <a:t>Phillips RL, Liaw W, Crampton P, et al. How Other Countries Use Deprivation Indices--And Why The United States Desperately Needs One. </a:t>
            </a:r>
            <a:r>
              <a:rPr lang="en-US" sz="1200" i="1" dirty="0"/>
              <a:t>Health </a:t>
            </a:r>
            <a:r>
              <a:rPr lang="en-US" sz="1200" i="1" dirty="0" err="1"/>
              <a:t>Aff</a:t>
            </a:r>
            <a:r>
              <a:rPr lang="en-US" sz="1200" i="1" dirty="0"/>
              <a:t> (Millwood)</a:t>
            </a:r>
            <a:r>
              <a:rPr lang="en-US" sz="1200" dirty="0"/>
              <a:t>. 2016;35(11):1991-1998. doi:10.1377/hlthaff.2016.0709.</a:t>
            </a:r>
          </a:p>
        </p:txBody>
      </p:sp>
      <p:sp>
        <p:nvSpPr>
          <p:cNvPr id="5" name="Rectangle 1"/>
          <p:cNvSpPr txBox="1">
            <a:spLocks noChangeArrowheads="1"/>
          </p:cNvSpPr>
          <p:nvPr/>
        </p:nvSpPr>
        <p:spPr>
          <a:xfrm>
            <a:off x="424801" y="419084"/>
            <a:ext cx="8228160" cy="1181116"/>
          </a:xfrm>
          <a:prstGeom prst="rect">
            <a:avLst/>
          </a:prstGeom>
        </p:spPr>
        <p:txBody>
          <a:bodyPr tIns="1280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dirty="0">
                <a:solidFill>
                  <a:schemeClr val="accent1"/>
                </a:solidFill>
              </a:rPr>
              <a:t>Social deprivation index</a:t>
            </a:r>
          </a:p>
        </p:txBody>
      </p:sp>
      <p:sp>
        <p:nvSpPr>
          <p:cNvPr id="2" name="Slide Number Placeholder 1"/>
          <p:cNvSpPr>
            <a:spLocks noGrp="1"/>
          </p:cNvSpPr>
          <p:nvPr>
            <p:ph type="sldNum" sz="quarter" idx="12"/>
          </p:nvPr>
        </p:nvSpPr>
        <p:spPr/>
        <p:txBody>
          <a:bodyPr/>
          <a:lstStyle/>
          <a:p>
            <a:fld id="{94681301-5DFE-4D5C-BCB9-364D2F8A62D3}" type="slidenum">
              <a:rPr lang="en-US" smtClean="0"/>
              <a:t>36</a:t>
            </a:fld>
            <a:endParaRPr lang="en-US"/>
          </a:p>
        </p:txBody>
      </p:sp>
    </p:spTree>
    <p:extLst>
      <p:ext uri="{BB962C8B-B14F-4D97-AF65-F5344CB8AC3E}">
        <p14:creationId xmlns:p14="http://schemas.microsoft.com/office/powerpoint/2010/main" val="3885141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4636" y="1447800"/>
            <a:ext cx="9027905" cy="3962400"/>
          </a:xfrm>
          <a:prstGeom prst="rect">
            <a:avLst/>
          </a:prstGeom>
        </p:spPr>
      </p:pic>
      <p:sp>
        <p:nvSpPr>
          <p:cNvPr id="3" name="Title 1"/>
          <p:cNvSpPr txBox="1">
            <a:spLocks/>
          </p:cNvSpPr>
          <p:nvPr/>
        </p:nvSpPr>
        <p:spPr>
          <a:xfrm>
            <a:off x="651816" y="302747"/>
            <a:ext cx="7886700" cy="8471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1"/>
                </a:solidFill>
              </a:rPr>
              <a:t>Community Variables</a:t>
            </a:r>
            <a:endParaRPr lang="en-US" dirty="0">
              <a:solidFill>
                <a:schemeClr val="accent1"/>
              </a:solidFill>
            </a:endParaRPr>
          </a:p>
        </p:txBody>
      </p:sp>
      <p:cxnSp>
        <p:nvCxnSpPr>
          <p:cNvPr id="4" name="Straight Arrow Connector 3"/>
          <p:cNvCxnSpPr/>
          <p:nvPr/>
        </p:nvCxnSpPr>
        <p:spPr>
          <a:xfrm flipV="1">
            <a:off x="8686800" y="3581400"/>
            <a:ext cx="0" cy="990600"/>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94681301-5DFE-4D5C-BCB9-364D2F8A62D3}" type="slidenum">
              <a:rPr lang="en-US" smtClean="0"/>
              <a:t>37</a:t>
            </a:fld>
            <a:endParaRPr lang="en-US"/>
          </a:p>
        </p:txBody>
      </p:sp>
    </p:spTree>
    <p:extLst>
      <p:ext uri="{BB962C8B-B14F-4D97-AF65-F5344CB8AC3E}">
        <p14:creationId xmlns:p14="http://schemas.microsoft.com/office/powerpoint/2010/main" val="10681570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accent6">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sp>
        <p:nvSpPr>
          <p:cNvPr id="13" name="TextBox 12"/>
          <p:cNvSpPr txBox="1"/>
          <p:nvPr/>
        </p:nvSpPr>
        <p:spPr>
          <a:xfrm>
            <a:off x="457200" y="914400"/>
            <a:ext cx="7239000" cy="3565385"/>
          </a:xfrm>
          <a:prstGeom prst="rect">
            <a:avLst/>
          </a:prstGeom>
          <a:noFill/>
        </p:spPr>
        <p:txBody>
          <a:bodyPr wrap="square" lIns="38405" tIns="19202" rIns="38405" bIns="19202" rtlCol="0">
            <a:spAutoFit/>
          </a:bodyPr>
          <a:lstStyle/>
          <a:p>
            <a:pPr>
              <a:lnSpc>
                <a:spcPts val="5460"/>
              </a:lnSpc>
            </a:pPr>
            <a:r>
              <a:rPr lang="en-US" sz="5700" b="1" dirty="0" smtClean="0">
                <a:solidFill>
                  <a:schemeClr val="accent3"/>
                </a:solidFill>
                <a:latin typeface="Lato" charset="0"/>
                <a:ea typeface="Lato" charset="0"/>
                <a:cs typeface="Lato" charset="0"/>
              </a:rPr>
              <a:t>CREATING</a:t>
            </a:r>
            <a:r>
              <a:rPr lang="en-US" sz="5700" b="1" dirty="0" smtClean="0">
                <a:solidFill>
                  <a:schemeClr val="bg2"/>
                </a:solidFill>
                <a:latin typeface="Lato" charset="0"/>
                <a:ea typeface="Lato" charset="0"/>
                <a:cs typeface="Lato" charset="0"/>
              </a:rPr>
              <a:t> YOUR SERVICE AREA MAP</a:t>
            </a:r>
          </a:p>
          <a:p>
            <a:pPr>
              <a:lnSpc>
                <a:spcPts val="5460"/>
              </a:lnSpc>
            </a:pPr>
            <a:endParaRPr lang="en-US" sz="5700" b="1" dirty="0">
              <a:solidFill>
                <a:schemeClr val="bg2"/>
              </a:solidFill>
              <a:latin typeface="Lato" charset="0"/>
              <a:ea typeface="Lato" charset="0"/>
              <a:cs typeface="Lato" charset="0"/>
            </a:endParaRPr>
          </a:p>
          <a:p>
            <a:pPr>
              <a:lnSpc>
                <a:spcPts val="5460"/>
              </a:lnSpc>
            </a:pPr>
            <a:endParaRPr lang="en-US" sz="5700" b="1" dirty="0">
              <a:solidFill>
                <a:schemeClr val="bg2"/>
              </a:solidFill>
              <a:latin typeface="Lato" charset="0"/>
              <a:ea typeface="Lato" charset="0"/>
              <a:cs typeface="Lato" charset="0"/>
            </a:endParaRPr>
          </a:p>
        </p:txBody>
      </p:sp>
      <p:sp>
        <p:nvSpPr>
          <p:cNvPr id="5" name="TextBox 4"/>
          <p:cNvSpPr txBox="1"/>
          <p:nvPr/>
        </p:nvSpPr>
        <p:spPr>
          <a:xfrm>
            <a:off x="609600" y="5613776"/>
            <a:ext cx="7239000" cy="684533"/>
          </a:xfrm>
          <a:prstGeom prst="rect">
            <a:avLst/>
          </a:prstGeom>
          <a:noFill/>
        </p:spPr>
        <p:txBody>
          <a:bodyPr wrap="square" lIns="38405" tIns="19202" rIns="38405" bIns="19202" rtlCol="0">
            <a:spAutoFit/>
          </a:bodyPr>
          <a:lstStyle/>
          <a:p>
            <a:pPr>
              <a:lnSpc>
                <a:spcPts val="5460"/>
              </a:lnSpc>
            </a:pPr>
            <a:r>
              <a:rPr lang="en-US" sz="4000" b="1" dirty="0" smtClean="0">
                <a:solidFill>
                  <a:schemeClr val="accent2"/>
                </a:solidFill>
                <a:latin typeface="Lato" charset="0"/>
                <a:ea typeface="Lato" charset="0"/>
                <a:cs typeface="Lato" charset="0"/>
              </a:rPr>
              <a:t>BEGINNER 04</a:t>
            </a:r>
            <a:endParaRPr lang="en-US" sz="4000" b="1" dirty="0">
              <a:solidFill>
                <a:schemeClr val="accent2"/>
              </a:solidFill>
              <a:latin typeface="Lato" charset="0"/>
              <a:ea typeface="Lato" charset="0"/>
              <a:cs typeface="Lato" charset="0"/>
            </a:endParaRPr>
          </a:p>
        </p:txBody>
      </p:sp>
      <p:sp>
        <p:nvSpPr>
          <p:cNvPr id="6" name="TextBox 5"/>
          <p:cNvSpPr txBox="1"/>
          <p:nvPr/>
        </p:nvSpPr>
        <p:spPr>
          <a:xfrm>
            <a:off x="609600" y="4835040"/>
            <a:ext cx="8305800" cy="684533"/>
          </a:xfrm>
          <a:prstGeom prst="rect">
            <a:avLst/>
          </a:prstGeom>
          <a:noFill/>
        </p:spPr>
        <p:txBody>
          <a:bodyPr wrap="square" lIns="38405" tIns="19202" rIns="38405" bIns="19202" rtlCol="0">
            <a:spAutoFit/>
          </a:bodyPr>
          <a:lstStyle/>
          <a:p>
            <a:pPr>
              <a:lnSpc>
                <a:spcPts val="5460"/>
              </a:lnSpc>
            </a:pPr>
            <a:r>
              <a:rPr lang="en-US" sz="4000" b="1" dirty="0" smtClean="0">
                <a:solidFill>
                  <a:schemeClr val="accent2">
                    <a:lumMod val="40000"/>
                    <a:lumOff val="60000"/>
                  </a:schemeClr>
                </a:solidFill>
                <a:latin typeface="Lato" charset="0"/>
                <a:ea typeface="Lato" charset="0"/>
                <a:cs typeface="Lato" charset="0"/>
              </a:rPr>
              <a:t>SELECTING CENSUS TRACTS</a:t>
            </a:r>
            <a:endParaRPr lang="en-US" sz="4000" b="1" dirty="0">
              <a:solidFill>
                <a:schemeClr val="accent2">
                  <a:lumMod val="40000"/>
                  <a:lumOff val="60000"/>
                </a:schemeClr>
              </a:solidFill>
              <a:latin typeface="Lato" charset="0"/>
              <a:ea typeface="Lato" charset="0"/>
              <a:cs typeface="Lato" charset="0"/>
            </a:endParaRPr>
          </a:p>
        </p:txBody>
      </p:sp>
    </p:spTree>
    <p:extLst>
      <p:ext uri="{BB962C8B-B14F-4D97-AF65-F5344CB8AC3E}">
        <p14:creationId xmlns:p14="http://schemas.microsoft.com/office/powerpoint/2010/main" val="389870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accent6">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sp>
        <p:nvSpPr>
          <p:cNvPr id="13" name="TextBox 12"/>
          <p:cNvSpPr txBox="1"/>
          <p:nvPr/>
        </p:nvSpPr>
        <p:spPr>
          <a:xfrm>
            <a:off x="457200" y="381000"/>
            <a:ext cx="7239000" cy="2154743"/>
          </a:xfrm>
          <a:prstGeom prst="rect">
            <a:avLst/>
          </a:prstGeom>
          <a:noFill/>
        </p:spPr>
        <p:txBody>
          <a:bodyPr wrap="square" lIns="38405" tIns="19202" rIns="38405" bIns="19202" rtlCol="0">
            <a:spAutoFit/>
          </a:bodyPr>
          <a:lstStyle/>
          <a:p>
            <a:pPr>
              <a:lnSpc>
                <a:spcPts val="5460"/>
              </a:lnSpc>
            </a:pPr>
            <a:r>
              <a:rPr lang="en-US" sz="5400" b="1" dirty="0" smtClean="0">
                <a:solidFill>
                  <a:schemeClr val="bg1"/>
                </a:solidFill>
                <a:latin typeface="Lato" charset="0"/>
                <a:ea typeface="Lato" charset="0"/>
                <a:cs typeface="Lato" charset="0"/>
              </a:rPr>
              <a:t>What do you know about where your patients </a:t>
            </a:r>
            <a:r>
              <a:rPr lang="en-US" sz="5400" b="1" dirty="0" smtClean="0">
                <a:solidFill>
                  <a:schemeClr val="accent3"/>
                </a:solidFill>
                <a:latin typeface="Lato" charset="0"/>
                <a:ea typeface="Lato" charset="0"/>
                <a:cs typeface="Lato" charset="0"/>
              </a:rPr>
              <a:t>live</a:t>
            </a:r>
            <a:r>
              <a:rPr lang="en-US" sz="5400" b="1" dirty="0" smtClean="0">
                <a:solidFill>
                  <a:schemeClr val="bg1"/>
                </a:solidFill>
                <a:latin typeface="Lato" charset="0"/>
                <a:ea typeface="Lato" charset="0"/>
                <a:cs typeface="Lato" charset="0"/>
              </a:rPr>
              <a:t>?</a:t>
            </a:r>
          </a:p>
        </p:txBody>
      </p:sp>
      <p:sp>
        <p:nvSpPr>
          <p:cNvPr id="2" name="Slide Number Placeholder 1"/>
          <p:cNvSpPr>
            <a:spLocks noGrp="1"/>
          </p:cNvSpPr>
          <p:nvPr>
            <p:ph type="sldNum" sz="quarter" idx="12"/>
          </p:nvPr>
        </p:nvSpPr>
        <p:spPr/>
        <p:txBody>
          <a:bodyPr/>
          <a:lstStyle/>
          <a:p>
            <a:fld id="{94681301-5DFE-4D5C-BCB9-364D2F8A62D3}" type="slidenum">
              <a:rPr lang="en-US" smtClean="0"/>
              <a:t>39</a:t>
            </a:fld>
            <a:endParaRPr lang="en-US"/>
          </a:p>
        </p:txBody>
      </p:sp>
      <p:sp>
        <p:nvSpPr>
          <p:cNvPr id="5" name="TextBox 4"/>
          <p:cNvSpPr txBox="1"/>
          <p:nvPr/>
        </p:nvSpPr>
        <p:spPr>
          <a:xfrm>
            <a:off x="457200" y="3048000"/>
            <a:ext cx="7239000" cy="2254770"/>
          </a:xfrm>
          <a:prstGeom prst="rect">
            <a:avLst/>
          </a:prstGeom>
          <a:noFill/>
        </p:spPr>
        <p:txBody>
          <a:bodyPr wrap="square" lIns="38405" tIns="19202" rIns="38405" bIns="19202" rtlCol="0">
            <a:spAutoFit/>
          </a:bodyPr>
          <a:lstStyle/>
          <a:p>
            <a:r>
              <a:rPr lang="en-US" sz="2400" b="1" dirty="0" smtClean="0">
                <a:solidFill>
                  <a:schemeClr val="accent3"/>
                </a:solidFill>
                <a:latin typeface="Lato" charset="0"/>
                <a:ea typeface="Lato" charset="0"/>
                <a:cs typeface="Lato" charset="0"/>
              </a:rPr>
              <a:t>Think</a:t>
            </a:r>
            <a:r>
              <a:rPr lang="en-US" sz="2400" b="1" dirty="0" smtClean="0">
                <a:solidFill>
                  <a:schemeClr val="bg1"/>
                </a:solidFill>
                <a:latin typeface="Lato" charset="0"/>
                <a:ea typeface="Lato" charset="0"/>
                <a:cs typeface="Lato" charset="0"/>
              </a:rPr>
              <a:t> about…</a:t>
            </a:r>
          </a:p>
          <a:p>
            <a:r>
              <a:rPr lang="en-US" sz="2400" b="1" dirty="0" smtClean="0">
                <a:solidFill>
                  <a:schemeClr val="bg1"/>
                </a:solidFill>
                <a:latin typeface="Lato" charset="0"/>
                <a:ea typeface="Lato" charset="0"/>
                <a:cs typeface="Lato" charset="0"/>
              </a:rPr>
              <a:t>Where they seek care</a:t>
            </a:r>
          </a:p>
          <a:p>
            <a:r>
              <a:rPr lang="en-US" sz="2400" b="1" dirty="0" smtClean="0">
                <a:solidFill>
                  <a:schemeClr val="bg1"/>
                </a:solidFill>
                <a:latin typeface="Lato" charset="0"/>
                <a:ea typeface="Lato" charset="0"/>
                <a:cs typeface="Lato" charset="0"/>
              </a:rPr>
              <a:t>The stories they told you</a:t>
            </a:r>
          </a:p>
          <a:p>
            <a:r>
              <a:rPr lang="en-US" sz="2400" b="1" dirty="0" smtClean="0">
                <a:solidFill>
                  <a:schemeClr val="bg1"/>
                </a:solidFill>
                <a:latin typeface="Lato" charset="0"/>
                <a:ea typeface="Lato" charset="0"/>
                <a:cs typeface="Lato" charset="0"/>
              </a:rPr>
              <a:t>Where they work or go to school</a:t>
            </a:r>
          </a:p>
          <a:p>
            <a:r>
              <a:rPr lang="en-US" sz="2400" b="1" dirty="0" smtClean="0">
                <a:solidFill>
                  <a:schemeClr val="bg1"/>
                </a:solidFill>
                <a:latin typeface="Lato" charset="0"/>
                <a:ea typeface="Lato" charset="0"/>
                <a:cs typeface="Lato" charset="0"/>
              </a:rPr>
              <a:t>The pharmacies they used</a:t>
            </a:r>
          </a:p>
          <a:p>
            <a:r>
              <a:rPr lang="en-US" sz="2400" b="1" dirty="0" smtClean="0">
                <a:solidFill>
                  <a:schemeClr val="bg1"/>
                </a:solidFill>
                <a:latin typeface="Lato" charset="0"/>
                <a:ea typeface="Lato" charset="0"/>
                <a:cs typeface="Lato" charset="0"/>
              </a:rPr>
              <a:t>Any administrative data you have seen</a:t>
            </a:r>
          </a:p>
        </p:txBody>
      </p:sp>
    </p:spTree>
    <p:extLst>
      <p:ext uri="{BB962C8B-B14F-4D97-AF65-F5344CB8AC3E}">
        <p14:creationId xmlns:p14="http://schemas.microsoft.com/office/powerpoint/2010/main" val="2245930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1470025"/>
          </a:xfrm>
        </p:spPr>
        <p:txBody>
          <a:bodyPr/>
          <a:lstStyle/>
          <a:p>
            <a:r>
              <a:rPr lang="en-US" dirty="0" smtClean="0">
                <a:solidFill>
                  <a:schemeClr val="accent1"/>
                </a:solidFill>
              </a:rPr>
              <a:t>Target audience</a:t>
            </a:r>
            <a:endParaRPr lang="en-US" dirty="0">
              <a:solidFill>
                <a:schemeClr val="accent1"/>
              </a:solidFill>
            </a:endParaRPr>
          </a:p>
        </p:txBody>
      </p:sp>
      <p:sp>
        <p:nvSpPr>
          <p:cNvPr id="4" name="Content Placeholder 7"/>
          <p:cNvSpPr txBox="1">
            <a:spLocks/>
          </p:cNvSpPr>
          <p:nvPr/>
        </p:nvSpPr>
        <p:spPr>
          <a:xfrm>
            <a:off x="457200" y="1828800"/>
            <a:ext cx="8229600" cy="4525963"/>
          </a:xfrm>
          <a:prstGeom prst="rect">
            <a:avLst/>
          </a:prstGeom>
        </p:spPr>
        <p:txBody>
          <a:bodyPr vert="horz" lIns="45720" tIns="22860" rIns="45720" bIns="2286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r>
              <a:rPr lang="en-US" sz="3600" dirty="0" smtClean="0">
                <a:solidFill>
                  <a:schemeClr val="tx1">
                    <a:lumMod val="50000"/>
                  </a:schemeClr>
                </a:solidFill>
              </a:rPr>
              <a:t>Anyone interested in learning about improving the health of populations</a:t>
            </a:r>
          </a:p>
          <a:p>
            <a:pPr marL="914400" lvl="1" indent="-457200" algn="l">
              <a:buFont typeface="Arial" panose="020B0604020202020204" pitchFamily="34" charset="0"/>
              <a:buChar char="•"/>
            </a:pPr>
            <a:r>
              <a:rPr lang="en-US" sz="3200" dirty="0" smtClean="0">
                <a:solidFill>
                  <a:schemeClr val="tx1">
                    <a:lumMod val="50000"/>
                  </a:schemeClr>
                </a:solidFill>
              </a:rPr>
              <a:t>Providers</a:t>
            </a:r>
          </a:p>
          <a:p>
            <a:pPr marL="914400" lvl="1" indent="-457200" algn="l">
              <a:buFont typeface="Arial" panose="020B0604020202020204" pitchFamily="34" charset="0"/>
              <a:buChar char="•"/>
            </a:pPr>
            <a:r>
              <a:rPr lang="en-US" sz="3200" dirty="0" smtClean="0">
                <a:solidFill>
                  <a:schemeClr val="tx1">
                    <a:lumMod val="50000"/>
                  </a:schemeClr>
                </a:solidFill>
              </a:rPr>
              <a:t>Staff</a:t>
            </a:r>
          </a:p>
          <a:p>
            <a:pPr marL="914400" lvl="1" indent="-457200" algn="l">
              <a:buFont typeface="Arial" panose="020B0604020202020204" pitchFamily="34" charset="0"/>
              <a:buChar char="•"/>
            </a:pPr>
            <a:r>
              <a:rPr lang="en-US" sz="3200" dirty="0" smtClean="0">
                <a:solidFill>
                  <a:schemeClr val="tx1">
                    <a:lumMod val="50000"/>
                  </a:schemeClr>
                </a:solidFill>
              </a:rPr>
              <a:t>Learners</a:t>
            </a:r>
          </a:p>
          <a:p>
            <a:pPr marL="1371600" lvl="2" indent="-457200" algn="l">
              <a:buFont typeface="Arial" panose="020B0604020202020204" pitchFamily="34" charset="0"/>
              <a:buChar char="•"/>
            </a:pPr>
            <a:r>
              <a:rPr lang="en-US" sz="2800" dirty="0" smtClean="0">
                <a:solidFill>
                  <a:schemeClr val="tx1">
                    <a:lumMod val="50000"/>
                  </a:schemeClr>
                </a:solidFill>
              </a:rPr>
              <a:t>Residents</a:t>
            </a:r>
          </a:p>
          <a:p>
            <a:pPr marL="1371600" lvl="2" indent="-457200" algn="l">
              <a:buFont typeface="Arial" panose="020B0604020202020204" pitchFamily="34" charset="0"/>
              <a:buChar char="•"/>
            </a:pPr>
            <a:r>
              <a:rPr lang="en-US" sz="2800" dirty="0" smtClean="0">
                <a:solidFill>
                  <a:schemeClr val="tx1">
                    <a:lumMod val="50000"/>
                  </a:schemeClr>
                </a:solidFill>
              </a:rPr>
              <a:t>Medical students</a:t>
            </a:r>
            <a:endParaRPr lang="en-US" sz="2800" dirty="0">
              <a:solidFill>
                <a:schemeClr val="tx1">
                  <a:lumMod val="50000"/>
                </a:schemeClr>
              </a:solidFill>
            </a:endParaRPr>
          </a:p>
          <a:p>
            <a:pPr marL="457200" indent="-457200" algn="l">
              <a:buFont typeface="Arial" panose="020B0604020202020204" pitchFamily="34" charset="0"/>
              <a:buChar char="•"/>
            </a:pPr>
            <a:endParaRPr lang="en-US" dirty="0">
              <a:solidFill>
                <a:schemeClr val="tx1">
                  <a:lumMod val="50000"/>
                </a:schemeClr>
              </a:solidFill>
            </a:endParaRPr>
          </a:p>
        </p:txBody>
      </p:sp>
      <p:sp>
        <p:nvSpPr>
          <p:cNvPr id="3" name="Slide Number Placeholder 2"/>
          <p:cNvSpPr>
            <a:spLocks noGrp="1"/>
          </p:cNvSpPr>
          <p:nvPr>
            <p:ph type="sldNum" sz="quarter" idx="12"/>
          </p:nvPr>
        </p:nvSpPr>
        <p:spPr/>
        <p:txBody>
          <a:bodyPr/>
          <a:lstStyle/>
          <a:p>
            <a:fld id="{94681301-5DFE-4D5C-BCB9-364D2F8A62D3}" type="slidenum">
              <a:rPr lang="en-US" smtClean="0"/>
              <a:t>4</a:t>
            </a:fld>
            <a:endParaRPr lang="en-US"/>
          </a:p>
        </p:txBody>
      </p:sp>
    </p:spTree>
    <p:extLst>
      <p:ext uri="{BB962C8B-B14F-4D97-AF65-F5344CB8AC3E}">
        <p14:creationId xmlns:p14="http://schemas.microsoft.com/office/powerpoint/2010/main" val="7679273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8289" y="1371600"/>
            <a:ext cx="9013754" cy="4143375"/>
          </a:xfrm>
          <a:prstGeom prst="rect">
            <a:avLst/>
          </a:prstGeom>
        </p:spPr>
      </p:pic>
      <p:sp>
        <p:nvSpPr>
          <p:cNvPr id="3" name="Title 1"/>
          <p:cNvSpPr txBox="1">
            <a:spLocks/>
          </p:cNvSpPr>
          <p:nvPr/>
        </p:nvSpPr>
        <p:spPr>
          <a:xfrm>
            <a:off x="651816" y="302747"/>
            <a:ext cx="7886700" cy="8471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1"/>
                </a:solidFill>
              </a:rPr>
              <a:t>Selecting Census Tracts</a:t>
            </a:r>
            <a:endParaRPr lang="en-US" dirty="0">
              <a:solidFill>
                <a:schemeClr val="accent1"/>
              </a:solidFill>
            </a:endParaRPr>
          </a:p>
        </p:txBody>
      </p:sp>
      <p:cxnSp>
        <p:nvCxnSpPr>
          <p:cNvPr id="4" name="Straight Arrow Connector 3"/>
          <p:cNvCxnSpPr/>
          <p:nvPr/>
        </p:nvCxnSpPr>
        <p:spPr>
          <a:xfrm>
            <a:off x="5486400" y="5257800"/>
            <a:ext cx="1066800" cy="0"/>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94681301-5DFE-4D5C-BCB9-364D2F8A62D3}" type="slidenum">
              <a:rPr lang="en-US" smtClean="0"/>
              <a:t>40</a:t>
            </a:fld>
            <a:endParaRPr lang="en-US"/>
          </a:p>
        </p:txBody>
      </p:sp>
    </p:spTree>
    <p:extLst>
      <p:ext uri="{BB962C8B-B14F-4D97-AF65-F5344CB8AC3E}">
        <p14:creationId xmlns:p14="http://schemas.microsoft.com/office/powerpoint/2010/main" val="28936156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1524000"/>
            <a:ext cx="9067800" cy="3843780"/>
          </a:xfrm>
          <a:prstGeom prst="rect">
            <a:avLst/>
          </a:prstGeom>
        </p:spPr>
      </p:pic>
      <p:sp>
        <p:nvSpPr>
          <p:cNvPr id="3" name="Title 1"/>
          <p:cNvSpPr txBox="1">
            <a:spLocks/>
          </p:cNvSpPr>
          <p:nvPr/>
        </p:nvSpPr>
        <p:spPr>
          <a:xfrm>
            <a:off x="651816" y="302747"/>
            <a:ext cx="7886700" cy="8471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solidFill>
                  <a:schemeClr val="accent1"/>
                </a:solidFill>
              </a:rPr>
              <a:t>Selecting Census Tracts</a:t>
            </a:r>
          </a:p>
          <a:p>
            <a:pPr algn="l"/>
            <a:endParaRPr lang="en-US" dirty="0">
              <a:solidFill>
                <a:schemeClr val="accent1"/>
              </a:solidFill>
            </a:endParaRPr>
          </a:p>
        </p:txBody>
      </p:sp>
      <p:cxnSp>
        <p:nvCxnSpPr>
          <p:cNvPr id="4" name="Straight Arrow Connector 3"/>
          <p:cNvCxnSpPr/>
          <p:nvPr/>
        </p:nvCxnSpPr>
        <p:spPr>
          <a:xfrm>
            <a:off x="5715000" y="2971800"/>
            <a:ext cx="1066800" cy="0"/>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94681301-5DFE-4D5C-BCB9-364D2F8A62D3}" type="slidenum">
              <a:rPr lang="en-US" smtClean="0"/>
              <a:t>41</a:t>
            </a:fld>
            <a:endParaRPr lang="en-US"/>
          </a:p>
        </p:txBody>
      </p:sp>
    </p:spTree>
    <p:extLst>
      <p:ext uri="{BB962C8B-B14F-4D97-AF65-F5344CB8AC3E}">
        <p14:creationId xmlns:p14="http://schemas.microsoft.com/office/powerpoint/2010/main" val="7414919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59141"/>
            <a:ext cx="9144000" cy="3739718"/>
          </a:xfrm>
          <a:prstGeom prst="rect">
            <a:avLst/>
          </a:prstGeom>
        </p:spPr>
      </p:pic>
      <p:sp>
        <p:nvSpPr>
          <p:cNvPr id="3" name="Title 1"/>
          <p:cNvSpPr txBox="1">
            <a:spLocks/>
          </p:cNvSpPr>
          <p:nvPr/>
        </p:nvSpPr>
        <p:spPr>
          <a:xfrm>
            <a:off x="651816" y="302747"/>
            <a:ext cx="7886700" cy="8471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solidFill>
                  <a:schemeClr val="accent1"/>
                </a:solidFill>
              </a:rPr>
              <a:t>Selecting Census Tracts</a:t>
            </a:r>
          </a:p>
          <a:p>
            <a:pPr algn="l"/>
            <a:endParaRPr lang="en-US" dirty="0">
              <a:solidFill>
                <a:schemeClr val="accent1"/>
              </a:solidFill>
            </a:endParaRPr>
          </a:p>
        </p:txBody>
      </p:sp>
      <p:cxnSp>
        <p:nvCxnSpPr>
          <p:cNvPr id="4" name="Straight Arrow Connector 3"/>
          <p:cNvCxnSpPr/>
          <p:nvPr/>
        </p:nvCxnSpPr>
        <p:spPr>
          <a:xfrm>
            <a:off x="3352800" y="3810000"/>
            <a:ext cx="1066800" cy="0"/>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94681301-5DFE-4D5C-BCB9-364D2F8A62D3}" type="slidenum">
              <a:rPr lang="en-US" smtClean="0"/>
              <a:t>42</a:t>
            </a:fld>
            <a:endParaRPr lang="en-US"/>
          </a:p>
        </p:txBody>
      </p:sp>
    </p:spTree>
    <p:extLst>
      <p:ext uri="{BB962C8B-B14F-4D97-AF65-F5344CB8AC3E}">
        <p14:creationId xmlns:p14="http://schemas.microsoft.com/office/powerpoint/2010/main" val="905122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173" y="1604963"/>
            <a:ext cx="9076694" cy="3957637"/>
          </a:xfrm>
          <a:prstGeom prst="rect">
            <a:avLst/>
          </a:prstGeom>
        </p:spPr>
      </p:pic>
      <p:sp>
        <p:nvSpPr>
          <p:cNvPr id="3" name="Title 1"/>
          <p:cNvSpPr txBox="1">
            <a:spLocks/>
          </p:cNvSpPr>
          <p:nvPr/>
        </p:nvSpPr>
        <p:spPr>
          <a:xfrm>
            <a:off x="651816" y="302747"/>
            <a:ext cx="7886700" cy="8471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solidFill>
                  <a:schemeClr val="accent1"/>
                </a:solidFill>
              </a:rPr>
              <a:t>Selecting Census Tracts</a:t>
            </a:r>
          </a:p>
          <a:p>
            <a:pPr algn="l"/>
            <a:endParaRPr lang="en-US" dirty="0">
              <a:solidFill>
                <a:schemeClr val="accent1"/>
              </a:solidFill>
            </a:endParaRPr>
          </a:p>
        </p:txBody>
      </p:sp>
      <p:cxnSp>
        <p:nvCxnSpPr>
          <p:cNvPr id="4" name="Straight Arrow Connector 3"/>
          <p:cNvCxnSpPr/>
          <p:nvPr/>
        </p:nvCxnSpPr>
        <p:spPr>
          <a:xfrm>
            <a:off x="2743200" y="4343400"/>
            <a:ext cx="1066800" cy="0"/>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94681301-5DFE-4D5C-BCB9-364D2F8A62D3}" type="slidenum">
              <a:rPr lang="en-US" smtClean="0"/>
              <a:t>43</a:t>
            </a:fld>
            <a:endParaRPr lang="en-US"/>
          </a:p>
        </p:txBody>
      </p:sp>
    </p:spTree>
    <p:extLst>
      <p:ext uri="{BB962C8B-B14F-4D97-AF65-F5344CB8AC3E}">
        <p14:creationId xmlns:p14="http://schemas.microsoft.com/office/powerpoint/2010/main" val="26587302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67541" y="1524000"/>
            <a:ext cx="9067800" cy="4114754"/>
          </a:xfrm>
          <a:prstGeom prst="rect">
            <a:avLst/>
          </a:prstGeom>
        </p:spPr>
      </p:pic>
      <p:sp>
        <p:nvSpPr>
          <p:cNvPr id="3" name="Title 1"/>
          <p:cNvSpPr txBox="1">
            <a:spLocks/>
          </p:cNvSpPr>
          <p:nvPr/>
        </p:nvSpPr>
        <p:spPr>
          <a:xfrm>
            <a:off x="651816" y="302747"/>
            <a:ext cx="7886700" cy="8471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solidFill>
                  <a:schemeClr val="accent1"/>
                </a:solidFill>
              </a:rPr>
              <a:t>Selecting Census Tracts</a:t>
            </a:r>
          </a:p>
          <a:p>
            <a:pPr algn="l"/>
            <a:endParaRPr lang="en-US" dirty="0">
              <a:solidFill>
                <a:schemeClr val="accent1"/>
              </a:solidFill>
            </a:endParaRPr>
          </a:p>
        </p:txBody>
      </p:sp>
      <p:cxnSp>
        <p:nvCxnSpPr>
          <p:cNvPr id="4" name="Straight Arrow Connector 3"/>
          <p:cNvCxnSpPr/>
          <p:nvPr/>
        </p:nvCxnSpPr>
        <p:spPr>
          <a:xfrm flipV="1">
            <a:off x="5410200" y="4267200"/>
            <a:ext cx="0" cy="990600"/>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94681301-5DFE-4D5C-BCB9-364D2F8A62D3}" type="slidenum">
              <a:rPr lang="en-US" smtClean="0"/>
              <a:t>44</a:t>
            </a:fld>
            <a:endParaRPr lang="en-US"/>
          </a:p>
        </p:txBody>
      </p:sp>
      <p:cxnSp>
        <p:nvCxnSpPr>
          <p:cNvPr id="6" name="Straight Arrow Connector 5"/>
          <p:cNvCxnSpPr/>
          <p:nvPr/>
        </p:nvCxnSpPr>
        <p:spPr>
          <a:xfrm>
            <a:off x="5638800" y="2971800"/>
            <a:ext cx="1143000" cy="0"/>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65306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4587"/>
            <a:ext cx="9144000" cy="4088826"/>
          </a:xfrm>
          <a:prstGeom prst="rect">
            <a:avLst/>
          </a:prstGeom>
        </p:spPr>
      </p:pic>
      <p:sp>
        <p:nvSpPr>
          <p:cNvPr id="3" name="Title 1"/>
          <p:cNvSpPr txBox="1">
            <a:spLocks/>
          </p:cNvSpPr>
          <p:nvPr/>
        </p:nvSpPr>
        <p:spPr>
          <a:xfrm>
            <a:off x="651816" y="302747"/>
            <a:ext cx="7886700" cy="8471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solidFill>
                  <a:schemeClr val="accent1"/>
                </a:solidFill>
              </a:rPr>
              <a:t>Selecting Census Tracts</a:t>
            </a:r>
          </a:p>
          <a:p>
            <a:pPr algn="l"/>
            <a:endParaRPr lang="en-US" dirty="0">
              <a:solidFill>
                <a:schemeClr val="accent1"/>
              </a:solidFill>
            </a:endParaRPr>
          </a:p>
        </p:txBody>
      </p:sp>
      <p:cxnSp>
        <p:nvCxnSpPr>
          <p:cNvPr id="4" name="Straight Arrow Connector 3"/>
          <p:cNvCxnSpPr/>
          <p:nvPr/>
        </p:nvCxnSpPr>
        <p:spPr>
          <a:xfrm flipV="1">
            <a:off x="606789" y="1752600"/>
            <a:ext cx="0" cy="990600"/>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94681301-5DFE-4D5C-BCB9-364D2F8A62D3}" type="slidenum">
              <a:rPr lang="en-US" smtClean="0"/>
              <a:t>45</a:t>
            </a:fld>
            <a:endParaRPr lang="en-US"/>
          </a:p>
        </p:txBody>
      </p:sp>
    </p:spTree>
    <p:extLst>
      <p:ext uri="{BB962C8B-B14F-4D97-AF65-F5344CB8AC3E}">
        <p14:creationId xmlns:p14="http://schemas.microsoft.com/office/powerpoint/2010/main" val="3057440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accent6">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sp>
        <p:nvSpPr>
          <p:cNvPr id="13" name="TextBox 12"/>
          <p:cNvSpPr txBox="1"/>
          <p:nvPr/>
        </p:nvSpPr>
        <p:spPr>
          <a:xfrm>
            <a:off x="457200" y="914400"/>
            <a:ext cx="7239000" cy="3565385"/>
          </a:xfrm>
          <a:prstGeom prst="rect">
            <a:avLst/>
          </a:prstGeom>
          <a:noFill/>
        </p:spPr>
        <p:txBody>
          <a:bodyPr wrap="square" lIns="38405" tIns="19202" rIns="38405" bIns="19202" rtlCol="0">
            <a:spAutoFit/>
          </a:bodyPr>
          <a:lstStyle/>
          <a:p>
            <a:pPr>
              <a:lnSpc>
                <a:spcPts val="5460"/>
              </a:lnSpc>
            </a:pPr>
            <a:r>
              <a:rPr lang="en-US" sz="5700" b="1" dirty="0" smtClean="0">
                <a:solidFill>
                  <a:schemeClr val="accent3"/>
                </a:solidFill>
                <a:latin typeface="Lato" charset="0"/>
                <a:ea typeface="Lato" charset="0"/>
                <a:cs typeface="Lato" charset="0"/>
              </a:rPr>
              <a:t>CREATING</a:t>
            </a:r>
            <a:r>
              <a:rPr lang="en-US" sz="5700" b="1" dirty="0" smtClean="0">
                <a:solidFill>
                  <a:schemeClr val="bg2"/>
                </a:solidFill>
                <a:latin typeface="Lato" charset="0"/>
                <a:ea typeface="Lato" charset="0"/>
                <a:cs typeface="Lato" charset="0"/>
              </a:rPr>
              <a:t> YOUR SERVICE AREA MAP</a:t>
            </a:r>
          </a:p>
          <a:p>
            <a:pPr>
              <a:lnSpc>
                <a:spcPts val="5460"/>
              </a:lnSpc>
            </a:pPr>
            <a:endParaRPr lang="en-US" sz="5700" b="1" dirty="0">
              <a:solidFill>
                <a:schemeClr val="bg2"/>
              </a:solidFill>
              <a:latin typeface="Lato" charset="0"/>
              <a:ea typeface="Lato" charset="0"/>
              <a:cs typeface="Lato" charset="0"/>
            </a:endParaRPr>
          </a:p>
          <a:p>
            <a:pPr>
              <a:lnSpc>
                <a:spcPts val="5460"/>
              </a:lnSpc>
            </a:pPr>
            <a:endParaRPr lang="en-US" sz="5700" b="1" dirty="0">
              <a:solidFill>
                <a:schemeClr val="bg2"/>
              </a:solidFill>
              <a:latin typeface="Lato" charset="0"/>
              <a:ea typeface="Lato" charset="0"/>
              <a:cs typeface="Lato" charset="0"/>
            </a:endParaRPr>
          </a:p>
        </p:txBody>
      </p:sp>
      <p:sp>
        <p:nvSpPr>
          <p:cNvPr id="5" name="TextBox 4"/>
          <p:cNvSpPr txBox="1"/>
          <p:nvPr/>
        </p:nvSpPr>
        <p:spPr>
          <a:xfrm>
            <a:off x="609600" y="5613776"/>
            <a:ext cx="7239000" cy="684533"/>
          </a:xfrm>
          <a:prstGeom prst="rect">
            <a:avLst/>
          </a:prstGeom>
          <a:noFill/>
        </p:spPr>
        <p:txBody>
          <a:bodyPr wrap="square" lIns="38405" tIns="19202" rIns="38405" bIns="19202" rtlCol="0">
            <a:spAutoFit/>
          </a:bodyPr>
          <a:lstStyle/>
          <a:p>
            <a:pPr>
              <a:lnSpc>
                <a:spcPts val="5460"/>
              </a:lnSpc>
            </a:pPr>
            <a:r>
              <a:rPr lang="en-US" sz="4000" b="1" dirty="0" smtClean="0">
                <a:solidFill>
                  <a:schemeClr val="accent2"/>
                </a:solidFill>
                <a:latin typeface="Lato" charset="0"/>
                <a:ea typeface="Lato" charset="0"/>
                <a:cs typeface="Lato" charset="0"/>
              </a:rPr>
              <a:t>BEGINNER 04</a:t>
            </a:r>
            <a:endParaRPr lang="en-US" sz="4000" b="1" dirty="0">
              <a:solidFill>
                <a:schemeClr val="accent2"/>
              </a:solidFill>
              <a:latin typeface="Lato" charset="0"/>
              <a:ea typeface="Lato" charset="0"/>
              <a:cs typeface="Lato" charset="0"/>
            </a:endParaRPr>
          </a:p>
        </p:txBody>
      </p:sp>
      <p:sp>
        <p:nvSpPr>
          <p:cNvPr id="6" name="TextBox 5"/>
          <p:cNvSpPr txBox="1"/>
          <p:nvPr/>
        </p:nvSpPr>
        <p:spPr>
          <a:xfrm>
            <a:off x="609600" y="4835040"/>
            <a:ext cx="8305800" cy="684533"/>
          </a:xfrm>
          <a:prstGeom prst="rect">
            <a:avLst/>
          </a:prstGeom>
          <a:noFill/>
        </p:spPr>
        <p:txBody>
          <a:bodyPr wrap="square" lIns="38405" tIns="19202" rIns="38405" bIns="19202" rtlCol="0">
            <a:spAutoFit/>
          </a:bodyPr>
          <a:lstStyle/>
          <a:p>
            <a:pPr>
              <a:lnSpc>
                <a:spcPts val="5460"/>
              </a:lnSpc>
            </a:pPr>
            <a:r>
              <a:rPr lang="en-US" sz="4000" b="1" dirty="0" smtClean="0">
                <a:solidFill>
                  <a:schemeClr val="accent2">
                    <a:lumMod val="40000"/>
                    <a:lumOff val="60000"/>
                  </a:schemeClr>
                </a:solidFill>
                <a:latin typeface="Lato" charset="0"/>
                <a:ea typeface="Lato" charset="0"/>
                <a:cs typeface="Lato" charset="0"/>
              </a:rPr>
              <a:t>UPLOADING ADDRESSES</a:t>
            </a:r>
            <a:endParaRPr lang="en-US" sz="4000" b="1" dirty="0">
              <a:solidFill>
                <a:schemeClr val="accent2">
                  <a:lumMod val="40000"/>
                  <a:lumOff val="60000"/>
                </a:schemeClr>
              </a:solidFill>
              <a:latin typeface="Lato" charset="0"/>
              <a:ea typeface="Lato" charset="0"/>
              <a:cs typeface="Lato" charset="0"/>
            </a:endParaRPr>
          </a:p>
        </p:txBody>
      </p:sp>
    </p:spTree>
    <p:extLst>
      <p:ext uri="{BB962C8B-B14F-4D97-AF65-F5344CB8AC3E}">
        <p14:creationId xmlns:p14="http://schemas.microsoft.com/office/powerpoint/2010/main" val="3288421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1514" y="1371600"/>
            <a:ext cx="8991600" cy="4189144"/>
          </a:xfrm>
          <a:prstGeom prst="rect">
            <a:avLst/>
          </a:prstGeom>
        </p:spPr>
      </p:pic>
      <p:sp>
        <p:nvSpPr>
          <p:cNvPr id="3" name="Title 1"/>
          <p:cNvSpPr txBox="1">
            <a:spLocks/>
          </p:cNvSpPr>
          <p:nvPr/>
        </p:nvSpPr>
        <p:spPr>
          <a:xfrm>
            <a:off x="651816" y="302747"/>
            <a:ext cx="7886700" cy="8471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1"/>
                </a:solidFill>
              </a:rPr>
              <a:t>Menu</a:t>
            </a:r>
            <a:endParaRPr lang="en-US" dirty="0">
              <a:solidFill>
                <a:schemeClr val="accent1"/>
              </a:solidFill>
            </a:endParaRPr>
          </a:p>
        </p:txBody>
      </p:sp>
      <p:cxnSp>
        <p:nvCxnSpPr>
          <p:cNvPr id="4" name="Straight Arrow Connector 3"/>
          <p:cNvCxnSpPr/>
          <p:nvPr/>
        </p:nvCxnSpPr>
        <p:spPr>
          <a:xfrm>
            <a:off x="5562600" y="5334000"/>
            <a:ext cx="1066800" cy="0"/>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94681301-5DFE-4D5C-BCB9-364D2F8A62D3}" type="slidenum">
              <a:rPr lang="en-US" smtClean="0"/>
              <a:t>47</a:t>
            </a:fld>
            <a:endParaRPr lang="en-US"/>
          </a:p>
        </p:txBody>
      </p:sp>
    </p:spTree>
    <p:extLst>
      <p:ext uri="{BB962C8B-B14F-4D97-AF65-F5344CB8AC3E}">
        <p14:creationId xmlns:p14="http://schemas.microsoft.com/office/powerpoint/2010/main" val="16081758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rPr>
              <a:t>Creating your service area map using addresses</a:t>
            </a:r>
            <a:endParaRPr lang="en-US" dirty="0">
              <a:solidFill>
                <a:schemeClr val="accent1"/>
              </a:solidFill>
            </a:endParaRPr>
          </a:p>
        </p:txBody>
      </p:sp>
      <p:sp>
        <p:nvSpPr>
          <p:cNvPr id="4" name="Content Placeholder 7"/>
          <p:cNvSpPr txBox="1">
            <a:spLocks/>
          </p:cNvSpPr>
          <p:nvPr/>
        </p:nvSpPr>
        <p:spPr>
          <a:xfrm>
            <a:off x="457200" y="1828800"/>
            <a:ext cx="8229600" cy="4525963"/>
          </a:xfrm>
          <a:prstGeom prst="rect">
            <a:avLst/>
          </a:prstGeom>
        </p:spPr>
        <p:txBody>
          <a:bodyPr vert="horz" lIns="45720" tIns="22860" rIns="45720" bIns="2286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endParaRPr lang="en-US" dirty="0">
              <a:solidFill>
                <a:schemeClr val="tx1">
                  <a:lumMod val="50000"/>
                </a:schemeClr>
              </a:solidFill>
            </a:endParaRPr>
          </a:p>
        </p:txBody>
      </p:sp>
      <p:sp>
        <p:nvSpPr>
          <p:cNvPr id="5" name="Content Placeholder 7"/>
          <p:cNvSpPr txBox="1">
            <a:spLocks/>
          </p:cNvSpPr>
          <p:nvPr/>
        </p:nvSpPr>
        <p:spPr>
          <a:xfrm>
            <a:off x="609600" y="1981200"/>
            <a:ext cx="8229600" cy="4525963"/>
          </a:xfrm>
          <a:prstGeom prst="rect">
            <a:avLst/>
          </a:prstGeom>
        </p:spPr>
        <p:txBody>
          <a:bodyPr vert="horz" lIns="45720" tIns="22860" rIns="45720" bIns="2286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514350" indent="-514350" algn="l">
              <a:buAutoNum type="arabicParenR"/>
            </a:pPr>
            <a:r>
              <a:rPr lang="en-US" dirty="0" smtClean="0">
                <a:solidFill>
                  <a:schemeClr val="tx1">
                    <a:lumMod val="50000"/>
                  </a:schemeClr>
                </a:solidFill>
              </a:rPr>
              <a:t>Obtain a list of patient addresses</a:t>
            </a:r>
          </a:p>
          <a:p>
            <a:pPr marL="514350" indent="-514350" algn="l">
              <a:buAutoNum type="arabicParenR"/>
            </a:pPr>
            <a:r>
              <a:rPr lang="en-US" dirty="0" smtClean="0">
                <a:solidFill>
                  <a:schemeClr val="tx1">
                    <a:lumMod val="50000"/>
                  </a:schemeClr>
                </a:solidFill>
              </a:rPr>
              <a:t>Insert them into a properly formatted spreadsheet</a:t>
            </a:r>
          </a:p>
          <a:p>
            <a:pPr marL="514350" indent="-514350" algn="l">
              <a:buAutoNum type="arabicParenR"/>
            </a:pPr>
            <a:r>
              <a:rPr lang="en-US" dirty="0" smtClean="0">
                <a:solidFill>
                  <a:schemeClr val="tx1">
                    <a:lumMod val="50000"/>
                  </a:schemeClr>
                </a:solidFill>
              </a:rPr>
              <a:t>Upload the addresses into PHATE</a:t>
            </a:r>
          </a:p>
          <a:p>
            <a:pPr marL="514350" indent="-514350" algn="l">
              <a:buAutoNum type="arabicParenR"/>
            </a:pPr>
            <a:r>
              <a:rPr lang="en-US" dirty="0" smtClean="0">
                <a:solidFill>
                  <a:schemeClr val="tx1">
                    <a:lumMod val="50000"/>
                  </a:schemeClr>
                </a:solidFill>
              </a:rPr>
              <a:t>View your service area map</a:t>
            </a:r>
            <a:endParaRPr lang="en-US" dirty="0">
              <a:solidFill>
                <a:schemeClr val="tx1">
                  <a:lumMod val="50000"/>
                </a:schemeClr>
              </a:solidFill>
            </a:endParaRPr>
          </a:p>
          <a:p>
            <a:pPr marL="457200" indent="-457200" algn="l">
              <a:buFont typeface="Arial" panose="020B0604020202020204" pitchFamily="34" charset="0"/>
              <a:buChar char="•"/>
            </a:pPr>
            <a:endParaRPr lang="en-US" dirty="0">
              <a:solidFill>
                <a:schemeClr val="tx1">
                  <a:lumMod val="50000"/>
                </a:schemeClr>
              </a:solidFill>
            </a:endParaRPr>
          </a:p>
        </p:txBody>
      </p:sp>
      <p:sp>
        <p:nvSpPr>
          <p:cNvPr id="3" name="Slide Number Placeholder 2"/>
          <p:cNvSpPr>
            <a:spLocks noGrp="1"/>
          </p:cNvSpPr>
          <p:nvPr>
            <p:ph type="sldNum" sz="quarter" idx="12"/>
          </p:nvPr>
        </p:nvSpPr>
        <p:spPr/>
        <p:txBody>
          <a:bodyPr/>
          <a:lstStyle/>
          <a:p>
            <a:fld id="{94681301-5DFE-4D5C-BCB9-364D2F8A62D3}" type="slidenum">
              <a:rPr lang="en-US" smtClean="0"/>
              <a:t>48</a:t>
            </a:fld>
            <a:endParaRPr lang="en-US"/>
          </a:p>
        </p:txBody>
      </p:sp>
    </p:spTree>
    <p:extLst>
      <p:ext uri="{BB962C8B-B14F-4D97-AF65-F5344CB8AC3E}">
        <p14:creationId xmlns:p14="http://schemas.microsoft.com/office/powerpoint/2010/main" val="20744499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914400" y="2057400"/>
            <a:ext cx="7886700" cy="8471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1"/>
                </a:solidFill>
              </a:rPr>
              <a:t>Step 1: </a:t>
            </a:r>
            <a:r>
              <a:rPr lang="en-US" dirty="0">
                <a:solidFill>
                  <a:schemeClr val="accent1"/>
                </a:solidFill>
              </a:rPr>
              <a:t>Obtain a list of patient addresses</a:t>
            </a:r>
          </a:p>
          <a:p>
            <a:pPr algn="l"/>
            <a:r>
              <a:rPr lang="en-US" dirty="0" smtClean="0">
                <a:solidFill>
                  <a:schemeClr val="accent1"/>
                </a:solidFill>
              </a:rPr>
              <a:t> </a:t>
            </a:r>
            <a:endParaRPr lang="en-US" dirty="0">
              <a:solidFill>
                <a:schemeClr val="accent1"/>
              </a:solidFill>
            </a:endParaRPr>
          </a:p>
        </p:txBody>
      </p:sp>
      <p:sp>
        <p:nvSpPr>
          <p:cNvPr id="2" name="Slide Number Placeholder 1"/>
          <p:cNvSpPr>
            <a:spLocks noGrp="1"/>
          </p:cNvSpPr>
          <p:nvPr>
            <p:ph type="sldNum" sz="quarter" idx="12"/>
          </p:nvPr>
        </p:nvSpPr>
        <p:spPr/>
        <p:txBody>
          <a:bodyPr/>
          <a:lstStyle/>
          <a:p>
            <a:fld id="{94681301-5DFE-4D5C-BCB9-364D2F8A62D3}" type="slidenum">
              <a:rPr lang="en-US" smtClean="0"/>
              <a:t>49</a:t>
            </a:fld>
            <a:endParaRPr lang="en-US"/>
          </a:p>
        </p:txBody>
      </p:sp>
    </p:spTree>
    <p:extLst>
      <p:ext uri="{BB962C8B-B14F-4D97-AF65-F5344CB8AC3E}">
        <p14:creationId xmlns:p14="http://schemas.microsoft.com/office/powerpoint/2010/main" val="13946457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1470025"/>
          </a:xfrm>
        </p:spPr>
        <p:txBody>
          <a:bodyPr/>
          <a:lstStyle/>
          <a:p>
            <a:r>
              <a:rPr lang="en-US" dirty="0" smtClean="0">
                <a:solidFill>
                  <a:schemeClr val="accent1"/>
                </a:solidFill>
              </a:rPr>
              <a:t>Abbreviations</a:t>
            </a:r>
            <a:endParaRPr lang="en-US" dirty="0">
              <a:solidFill>
                <a:schemeClr val="accent1"/>
              </a:solidFill>
            </a:endParaRPr>
          </a:p>
        </p:txBody>
      </p:sp>
      <p:sp>
        <p:nvSpPr>
          <p:cNvPr id="4" name="Content Placeholder 7"/>
          <p:cNvSpPr txBox="1">
            <a:spLocks/>
          </p:cNvSpPr>
          <p:nvPr/>
        </p:nvSpPr>
        <p:spPr>
          <a:xfrm>
            <a:off x="457200" y="1828800"/>
            <a:ext cx="8229600" cy="4525963"/>
          </a:xfrm>
          <a:prstGeom prst="rect">
            <a:avLst/>
          </a:prstGeom>
        </p:spPr>
        <p:txBody>
          <a:bodyPr vert="horz" lIns="45720" tIns="22860" rIns="45720" bIns="2286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r>
              <a:rPr lang="en-US" sz="3600" dirty="0" smtClean="0">
                <a:solidFill>
                  <a:schemeClr val="tx1">
                    <a:lumMod val="50000"/>
                  </a:schemeClr>
                </a:solidFill>
              </a:rPr>
              <a:t>PHATE: Population Health Assessment Engine</a:t>
            </a:r>
          </a:p>
          <a:p>
            <a:pPr marL="457200" indent="-457200" algn="l">
              <a:buFont typeface="Arial" panose="020B0604020202020204" pitchFamily="34" charset="0"/>
              <a:buChar char="•"/>
            </a:pPr>
            <a:r>
              <a:rPr lang="en-US" sz="3600" dirty="0" smtClean="0">
                <a:solidFill>
                  <a:schemeClr val="tx1">
                    <a:lumMod val="50000"/>
                  </a:schemeClr>
                </a:solidFill>
              </a:rPr>
              <a:t>HIPAA: Health Insurance Portability and Accountability Act</a:t>
            </a:r>
            <a:endParaRPr lang="en-US" sz="2800" dirty="0">
              <a:solidFill>
                <a:schemeClr val="tx1">
                  <a:lumMod val="50000"/>
                </a:schemeClr>
              </a:solidFill>
            </a:endParaRPr>
          </a:p>
          <a:p>
            <a:pPr marL="457200" indent="-457200" algn="l">
              <a:buFont typeface="Arial" panose="020B0604020202020204" pitchFamily="34" charset="0"/>
              <a:buChar char="•"/>
            </a:pPr>
            <a:endParaRPr lang="en-US" dirty="0">
              <a:solidFill>
                <a:schemeClr val="tx1">
                  <a:lumMod val="50000"/>
                </a:schemeClr>
              </a:solidFill>
            </a:endParaRPr>
          </a:p>
        </p:txBody>
      </p:sp>
      <p:sp>
        <p:nvSpPr>
          <p:cNvPr id="3" name="Slide Number Placeholder 2"/>
          <p:cNvSpPr>
            <a:spLocks noGrp="1"/>
          </p:cNvSpPr>
          <p:nvPr>
            <p:ph type="sldNum" sz="quarter" idx="12"/>
          </p:nvPr>
        </p:nvSpPr>
        <p:spPr/>
        <p:txBody>
          <a:bodyPr/>
          <a:lstStyle/>
          <a:p>
            <a:fld id="{94681301-5DFE-4D5C-BCB9-364D2F8A62D3}" type="slidenum">
              <a:rPr lang="en-US" smtClean="0"/>
              <a:t>5</a:t>
            </a:fld>
            <a:endParaRPr lang="en-US"/>
          </a:p>
        </p:txBody>
      </p:sp>
    </p:spTree>
    <p:extLst>
      <p:ext uri="{BB962C8B-B14F-4D97-AF65-F5344CB8AC3E}">
        <p14:creationId xmlns:p14="http://schemas.microsoft.com/office/powerpoint/2010/main" val="384044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304800" y="228600"/>
            <a:ext cx="7886700" cy="8471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1"/>
                </a:solidFill>
              </a:rPr>
              <a:t>Step 2: </a:t>
            </a:r>
            <a:r>
              <a:rPr lang="en-US" dirty="0">
                <a:solidFill>
                  <a:schemeClr val="accent1"/>
                </a:solidFill>
              </a:rPr>
              <a:t>Insert them into a properly formatted spreadsheet</a:t>
            </a:r>
          </a:p>
          <a:p>
            <a:pPr algn="l"/>
            <a:r>
              <a:rPr lang="en-US" dirty="0" smtClean="0">
                <a:solidFill>
                  <a:schemeClr val="accent1"/>
                </a:solidFill>
              </a:rPr>
              <a:t> </a:t>
            </a:r>
            <a:endParaRPr lang="en-US" dirty="0">
              <a:solidFill>
                <a:schemeClr val="accent1"/>
              </a:solidFill>
            </a:endParaRPr>
          </a:p>
        </p:txBody>
      </p:sp>
      <p:sp>
        <p:nvSpPr>
          <p:cNvPr id="2" name="Slide Number Placeholder 1"/>
          <p:cNvSpPr>
            <a:spLocks noGrp="1"/>
          </p:cNvSpPr>
          <p:nvPr>
            <p:ph type="sldNum" sz="quarter" idx="12"/>
          </p:nvPr>
        </p:nvSpPr>
        <p:spPr/>
        <p:txBody>
          <a:bodyPr/>
          <a:lstStyle/>
          <a:p>
            <a:fld id="{94681301-5DFE-4D5C-BCB9-364D2F8A62D3}" type="slidenum">
              <a:rPr lang="en-US" smtClean="0"/>
              <a:t>50</a:t>
            </a:fld>
            <a:endParaRPr lang="en-US"/>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751535"/>
            <a:ext cx="3886200" cy="4604817"/>
          </a:xfrm>
          <a:prstGeom prst="rect">
            <a:avLst/>
          </a:prstGeom>
        </p:spPr>
      </p:pic>
      <p:sp>
        <p:nvSpPr>
          <p:cNvPr id="5" name="Title 1"/>
          <p:cNvSpPr txBox="1">
            <a:spLocks/>
          </p:cNvSpPr>
          <p:nvPr/>
        </p:nvSpPr>
        <p:spPr>
          <a:xfrm>
            <a:off x="5744441" y="1771252"/>
            <a:ext cx="2476500" cy="2590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a:t>C</a:t>
            </a:r>
            <a:r>
              <a:rPr lang="en-US" sz="2800" b="1" dirty="0" smtClean="0"/>
              <a:t>olumn </a:t>
            </a:r>
            <a:r>
              <a:rPr lang="en-US" sz="2800" b="1" dirty="0"/>
              <a:t>labels:</a:t>
            </a:r>
          </a:p>
          <a:p>
            <a:pPr algn="l"/>
            <a:r>
              <a:rPr lang="en-US" sz="2800" dirty="0"/>
              <a:t>Address</a:t>
            </a:r>
          </a:p>
          <a:p>
            <a:pPr algn="l"/>
            <a:r>
              <a:rPr lang="en-US" sz="2800" dirty="0"/>
              <a:t>City</a:t>
            </a:r>
          </a:p>
          <a:p>
            <a:pPr algn="l"/>
            <a:r>
              <a:rPr lang="en-US" sz="2800" dirty="0"/>
              <a:t>State </a:t>
            </a:r>
          </a:p>
          <a:p>
            <a:pPr algn="l"/>
            <a:r>
              <a:rPr lang="en-US" sz="2800" dirty="0"/>
              <a:t>Zip </a:t>
            </a:r>
            <a:endParaRPr lang="en-US" dirty="0"/>
          </a:p>
          <a:p>
            <a:pPr algn="l"/>
            <a:r>
              <a:rPr lang="en-US" dirty="0" smtClean="0">
                <a:solidFill>
                  <a:schemeClr val="accent1"/>
                </a:solidFill>
              </a:rPr>
              <a:t> </a:t>
            </a:r>
            <a:endParaRPr lang="en-US" dirty="0">
              <a:solidFill>
                <a:schemeClr val="accent1"/>
              </a:solidFill>
            </a:endParaRPr>
          </a:p>
        </p:txBody>
      </p:sp>
      <p:cxnSp>
        <p:nvCxnSpPr>
          <p:cNvPr id="6" name="Straight Arrow Connector 5"/>
          <p:cNvCxnSpPr/>
          <p:nvPr/>
        </p:nvCxnSpPr>
        <p:spPr>
          <a:xfrm flipH="1">
            <a:off x="4572000" y="2057400"/>
            <a:ext cx="1066800" cy="0"/>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36939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156381" y="324138"/>
            <a:ext cx="7886700" cy="8471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1"/>
                </a:solidFill>
              </a:rPr>
              <a:t>Health Insurance Portability and Accountability Act of 1996</a:t>
            </a:r>
            <a:endParaRPr lang="en-US" dirty="0">
              <a:solidFill>
                <a:schemeClr val="accent1"/>
              </a:solidFill>
            </a:endParaRPr>
          </a:p>
        </p:txBody>
      </p:sp>
      <p:sp>
        <p:nvSpPr>
          <p:cNvPr id="5" name="Content Placeholder 4"/>
          <p:cNvSpPr>
            <a:spLocks noGrp="1"/>
          </p:cNvSpPr>
          <p:nvPr>
            <p:ph idx="1"/>
          </p:nvPr>
        </p:nvSpPr>
        <p:spPr>
          <a:xfrm>
            <a:off x="457200" y="2018869"/>
            <a:ext cx="7886700" cy="4351338"/>
          </a:xfrm>
        </p:spPr>
        <p:txBody>
          <a:bodyPr>
            <a:normAutofit lnSpcReduction="10000"/>
          </a:bodyPr>
          <a:lstStyle/>
          <a:p>
            <a:r>
              <a:rPr lang="en-US" dirty="0" smtClean="0"/>
              <a:t>The spreadsheet should not include:</a:t>
            </a:r>
          </a:p>
          <a:p>
            <a:pPr lvl="1"/>
            <a:r>
              <a:rPr lang="en-US" dirty="0"/>
              <a:t>Patient medical record numbers</a:t>
            </a:r>
          </a:p>
          <a:p>
            <a:pPr lvl="1"/>
            <a:r>
              <a:rPr lang="en-US" dirty="0"/>
              <a:t>Names</a:t>
            </a:r>
          </a:p>
          <a:p>
            <a:pPr lvl="1"/>
            <a:r>
              <a:rPr lang="en-US" dirty="0"/>
              <a:t>Birthdates</a:t>
            </a:r>
          </a:p>
          <a:p>
            <a:pPr lvl="1"/>
            <a:r>
              <a:rPr lang="en-US" dirty="0"/>
              <a:t>Social security numbers</a:t>
            </a:r>
          </a:p>
          <a:p>
            <a:pPr lvl="1"/>
            <a:r>
              <a:rPr lang="en-US" dirty="0"/>
              <a:t>Health </a:t>
            </a:r>
            <a:r>
              <a:rPr lang="en-US" dirty="0" smtClean="0"/>
              <a:t>information</a:t>
            </a:r>
          </a:p>
          <a:p>
            <a:pPr marL="457200" lvl="1" indent="0">
              <a:buNone/>
            </a:pPr>
            <a:endParaRPr lang="en-US" dirty="0" smtClean="0"/>
          </a:p>
          <a:p>
            <a:r>
              <a:rPr lang="en-US" dirty="0" smtClean="0"/>
              <a:t>For more information about HIPAA, please consult </a:t>
            </a:r>
            <a:r>
              <a:rPr lang="en-US" dirty="0"/>
              <a:t>this document: https://</a:t>
            </a:r>
            <a:r>
              <a:rPr lang="en-US" dirty="0" smtClean="0"/>
              <a:t>www.hhs.gov/sites/default/files/privacysummary.pdf</a:t>
            </a:r>
          </a:p>
        </p:txBody>
      </p:sp>
      <p:sp>
        <p:nvSpPr>
          <p:cNvPr id="2" name="Slide Number Placeholder 1"/>
          <p:cNvSpPr>
            <a:spLocks noGrp="1"/>
          </p:cNvSpPr>
          <p:nvPr>
            <p:ph type="sldNum" sz="quarter" idx="12"/>
          </p:nvPr>
        </p:nvSpPr>
        <p:spPr/>
        <p:txBody>
          <a:bodyPr/>
          <a:lstStyle/>
          <a:p>
            <a:fld id="{94681301-5DFE-4D5C-BCB9-364D2F8A62D3}" type="slidenum">
              <a:rPr lang="en-US" smtClean="0"/>
              <a:t>51</a:t>
            </a:fld>
            <a:endParaRPr lang="en-US"/>
          </a:p>
        </p:txBody>
      </p:sp>
    </p:spTree>
    <p:extLst>
      <p:ext uri="{BB962C8B-B14F-4D97-AF65-F5344CB8AC3E}">
        <p14:creationId xmlns:p14="http://schemas.microsoft.com/office/powerpoint/2010/main" val="9579099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156381" y="324138"/>
            <a:ext cx="7886700" cy="8471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1"/>
                </a:solidFill>
              </a:rPr>
              <a:t>Step 3: </a:t>
            </a:r>
            <a:r>
              <a:rPr lang="en-US" dirty="0">
                <a:solidFill>
                  <a:schemeClr val="accent1"/>
                </a:solidFill>
              </a:rPr>
              <a:t>Upload the addresses into </a:t>
            </a:r>
            <a:r>
              <a:rPr lang="en-US" dirty="0" smtClean="0">
                <a:solidFill>
                  <a:schemeClr val="accent1"/>
                </a:solidFill>
              </a:rPr>
              <a:t>PHATE</a:t>
            </a:r>
            <a:endParaRPr lang="en-US" dirty="0">
              <a:solidFill>
                <a:schemeClr val="accent1"/>
              </a:solidFill>
            </a:endParaRPr>
          </a:p>
          <a:p>
            <a:pPr algn="l"/>
            <a:endParaRPr lang="en-US" dirty="0">
              <a:solidFill>
                <a:schemeClr val="accent1"/>
              </a:solidFill>
            </a:endParaRPr>
          </a:p>
        </p:txBody>
      </p:sp>
      <p:sp>
        <p:nvSpPr>
          <p:cNvPr id="2" name="Slide Number Placeholder 1"/>
          <p:cNvSpPr>
            <a:spLocks noGrp="1"/>
          </p:cNvSpPr>
          <p:nvPr>
            <p:ph type="sldNum" sz="quarter" idx="12"/>
          </p:nvPr>
        </p:nvSpPr>
        <p:spPr/>
        <p:txBody>
          <a:bodyPr/>
          <a:lstStyle/>
          <a:p>
            <a:fld id="{94681301-5DFE-4D5C-BCB9-364D2F8A62D3}" type="slidenum">
              <a:rPr lang="en-US" smtClean="0"/>
              <a:t>52</a:t>
            </a:fld>
            <a:endParaRPr lang="en-US"/>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64893"/>
            <a:ext cx="9144000" cy="3273907"/>
          </a:xfrm>
          <a:prstGeom prst="rect">
            <a:avLst/>
          </a:prstGeom>
        </p:spPr>
      </p:pic>
      <p:cxnSp>
        <p:nvCxnSpPr>
          <p:cNvPr id="8" name="Straight Arrow Connector 7"/>
          <p:cNvCxnSpPr/>
          <p:nvPr/>
        </p:nvCxnSpPr>
        <p:spPr>
          <a:xfrm rot="5400000" flipH="1">
            <a:off x="495300" y="3125547"/>
            <a:ext cx="838200" cy="0"/>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5400000" flipH="1">
            <a:off x="114300" y="5030547"/>
            <a:ext cx="838200" cy="0"/>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9628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141" y="2133600"/>
            <a:ext cx="7369179" cy="3993226"/>
          </a:xfrm>
          <a:prstGeom prst="rect">
            <a:avLst/>
          </a:prstGeom>
        </p:spPr>
      </p:pic>
      <p:sp>
        <p:nvSpPr>
          <p:cNvPr id="13" name="Title 1"/>
          <p:cNvSpPr txBox="1">
            <a:spLocks/>
          </p:cNvSpPr>
          <p:nvPr/>
        </p:nvSpPr>
        <p:spPr>
          <a:xfrm>
            <a:off x="156381" y="324138"/>
            <a:ext cx="7886700" cy="8471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1"/>
                </a:solidFill>
              </a:rPr>
              <a:t>Step 3: </a:t>
            </a:r>
            <a:r>
              <a:rPr lang="en-US" dirty="0">
                <a:solidFill>
                  <a:schemeClr val="accent1"/>
                </a:solidFill>
              </a:rPr>
              <a:t>Upload the addresses into </a:t>
            </a:r>
            <a:r>
              <a:rPr lang="en-US" dirty="0" smtClean="0">
                <a:solidFill>
                  <a:schemeClr val="accent1"/>
                </a:solidFill>
              </a:rPr>
              <a:t>PHATE</a:t>
            </a:r>
            <a:endParaRPr lang="en-US" dirty="0">
              <a:solidFill>
                <a:schemeClr val="accent1"/>
              </a:solidFill>
            </a:endParaRPr>
          </a:p>
          <a:p>
            <a:pPr algn="l"/>
            <a:endParaRPr lang="en-US" dirty="0">
              <a:solidFill>
                <a:schemeClr val="accent1"/>
              </a:solidFill>
            </a:endParaRPr>
          </a:p>
        </p:txBody>
      </p:sp>
      <p:sp>
        <p:nvSpPr>
          <p:cNvPr id="2" name="Slide Number Placeholder 1"/>
          <p:cNvSpPr>
            <a:spLocks noGrp="1"/>
          </p:cNvSpPr>
          <p:nvPr>
            <p:ph type="sldNum" sz="quarter" idx="12"/>
          </p:nvPr>
        </p:nvSpPr>
        <p:spPr/>
        <p:txBody>
          <a:bodyPr/>
          <a:lstStyle/>
          <a:p>
            <a:fld id="{94681301-5DFE-4D5C-BCB9-364D2F8A62D3}" type="slidenum">
              <a:rPr lang="en-US" smtClean="0"/>
              <a:t>53</a:t>
            </a:fld>
            <a:endParaRPr lang="en-US"/>
          </a:p>
        </p:txBody>
      </p:sp>
      <p:cxnSp>
        <p:nvCxnSpPr>
          <p:cNvPr id="9" name="Straight Arrow Connector 8"/>
          <p:cNvCxnSpPr/>
          <p:nvPr/>
        </p:nvCxnSpPr>
        <p:spPr>
          <a:xfrm rot="5400000" flipH="1">
            <a:off x="647700" y="6155882"/>
            <a:ext cx="838200" cy="0"/>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001320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156381" y="324138"/>
            <a:ext cx="7886700" cy="8471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1"/>
                </a:solidFill>
              </a:rPr>
              <a:t>Step 3: </a:t>
            </a:r>
            <a:r>
              <a:rPr lang="en-US" dirty="0">
                <a:solidFill>
                  <a:schemeClr val="accent1"/>
                </a:solidFill>
              </a:rPr>
              <a:t>Upload the addresses into </a:t>
            </a:r>
            <a:r>
              <a:rPr lang="en-US" dirty="0" smtClean="0">
                <a:solidFill>
                  <a:schemeClr val="accent1"/>
                </a:solidFill>
              </a:rPr>
              <a:t>PHATE</a:t>
            </a:r>
            <a:endParaRPr lang="en-US" dirty="0">
              <a:solidFill>
                <a:schemeClr val="accent1"/>
              </a:solidFill>
            </a:endParaRPr>
          </a:p>
          <a:p>
            <a:pPr algn="l"/>
            <a:endParaRPr lang="en-US" dirty="0">
              <a:solidFill>
                <a:schemeClr val="accent1"/>
              </a:solidFill>
            </a:endParaRPr>
          </a:p>
        </p:txBody>
      </p:sp>
      <p:sp>
        <p:nvSpPr>
          <p:cNvPr id="2" name="Slide Number Placeholder 1"/>
          <p:cNvSpPr>
            <a:spLocks noGrp="1"/>
          </p:cNvSpPr>
          <p:nvPr>
            <p:ph type="sldNum" sz="quarter" idx="12"/>
          </p:nvPr>
        </p:nvSpPr>
        <p:spPr/>
        <p:txBody>
          <a:bodyPr/>
          <a:lstStyle/>
          <a:p>
            <a:fld id="{94681301-5DFE-4D5C-BCB9-364D2F8A62D3}" type="slidenum">
              <a:rPr lang="en-US" smtClean="0"/>
              <a:t>54</a:t>
            </a:fld>
            <a:endParaRPr lang="en-US"/>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27411"/>
            <a:ext cx="9144000" cy="3658994"/>
          </a:xfrm>
          <a:prstGeom prst="rect">
            <a:avLst/>
          </a:prstGeom>
        </p:spPr>
      </p:pic>
    </p:spTree>
    <p:extLst>
      <p:ext uri="{BB962C8B-B14F-4D97-AF65-F5344CB8AC3E}">
        <p14:creationId xmlns:p14="http://schemas.microsoft.com/office/powerpoint/2010/main" val="23109739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156381" y="324138"/>
            <a:ext cx="7886700" cy="8471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1"/>
                </a:solidFill>
              </a:rPr>
              <a:t>Step 4: </a:t>
            </a:r>
            <a:r>
              <a:rPr lang="en-US" dirty="0">
                <a:solidFill>
                  <a:schemeClr val="accent1"/>
                </a:solidFill>
              </a:rPr>
              <a:t>View your service area map</a:t>
            </a:r>
          </a:p>
          <a:p>
            <a:pPr algn="l"/>
            <a:endParaRPr lang="en-US" dirty="0">
              <a:solidFill>
                <a:schemeClr val="accent1"/>
              </a:solidFill>
            </a:endParaRPr>
          </a:p>
          <a:p>
            <a:pPr algn="l"/>
            <a:endParaRPr lang="en-US" dirty="0">
              <a:solidFill>
                <a:schemeClr val="accent1"/>
              </a:solidFill>
            </a:endParaRPr>
          </a:p>
        </p:txBody>
      </p:sp>
      <p:sp>
        <p:nvSpPr>
          <p:cNvPr id="2" name="Slide Number Placeholder 1"/>
          <p:cNvSpPr>
            <a:spLocks noGrp="1"/>
          </p:cNvSpPr>
          <p:nvPr>
            <p:ph type="sldNum" sz="quarter" idx="12"/>
          </p:nvPr>
        </p:nvSpPr>
        <p:spPr/>
        <p:txBody>
          <a:bodyPr/>
          <a:lstStyle/>
          <a:p>
            <a:fld id="{94681301-5DFE-4D5C-BCB9-364D2F8A62D3}" type="slidenum">
              <a:rPr lang="en-US" smtClean="0"/>
              <a:t>55</a:t>
            </a:fld>
            <a:endParaRPr lang="en-US"/>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81200"/>
            <a:ext cx="9144000" cy="4102274"/>
          </a:xfrm>
          <a:prstGeom prst="rect">
            <a:avLst/>
          </a:prstGeom>
        </p:spPr>
      </p:pic>
    </p:spTree>
    <p:extLst>
      <p:ext uri="{BB962C8B-B14F-4D97-AF65-F5344CB8AC3E}">
        <p14:creationId xmlns:p14="http://schemas.microsoft.com/office/powerpoint/2010/main" val="351007535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156381" y="324138"/>
            <a:ext cx="7886700" cy="8471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1"/>
                </a:solidFill>
              </a:rPr>
              <a:t>Step 4: </a:t>
            </a:r>
            <a:r>
              <a:rPr lang="en-US" dirty="0">
                <a:solidFill>
                  <a:schemeClr val="accent1"/>
                </a:solidFill>
              </a:rPr>
              <a:t>View your service area map</a:t>
            </a:r>
          </a:p>
          <a:p>
            <a:pPr algn="l"/>
            <a:endParaRPr lang="en-US" dirty="0">
              <a:solidFill>
                <a:schemeClr val="accent1"/>
              </a:solidFill>
            </a:endParaRPr>
          </a:p>
          <a:p>
            <a:pPr algn="l"/>
            <a:endParaRPr lang="en-US" dirty="0">
              <a:solidFill>
                <a:schemeClr val="accent1"/>
              </a:solidFill>
            </a:endParaRPr>
          </a:p>
        </p:txBody>
      </p:sp>
      <p:sp>
        <p:nvSpPr>
          <p:cNvPr id="2" name="Slide Number Placeholder 1"/>
          <p:cNvSpPr>
            <a:spLocks noGrp="1"/>
          </p:cNvSpPr>
          <p:nvPr>
            <p:ph type="sldNum" sz="quarter" idx="12"/>
          </p:nvPr>
        </p:nvSpPr>
        <p:spPr/>
        <p:txBody>
          <a:bodyPr/>
          <a:lstStyle/>
          <a:p>
            <a:fld id="{94681301-5DFE-4D5C-BCB9-364D2F8A62D3}" type="slidenum">
              <a:rPr lang="en-US" smtClean="0"/>
              <a:t>56</a:t>
            </a:fld>
            <a:endParaRPr lang="en-US"/>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0"/>
            <a:ext cx="9144000" cy="4056478"/>
          </a:xfrm>
          <a:prstGeom prst="rect">
            <a:avLst/>
          </a:prstGeom>
        </p:spPr>
      </p:pic>
    </p:spTree>
    <p:extLst>
      <p:ext uri="{BB962C8B-B14F-4D97-AF65-F5344CB8AC3E}">
        <p14:creationId xmlns:p14="http://schemas.microsoft.com/office/powerpoint/2010/main" val="302906302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156381" y="324138"/>
            <a:ext cx="7886700" cy="8471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1"/>
                </a:solidFill>
              </a:rPr>
              <a:t>Step 4: </a:t>
            </a:r>
            <a:r>
              <a:rPr lang="en-US" dirty="0">
                <a:solidFill>
                  <a:schemeClr val="accent1"/>
                </a:solidFill>
              </a:rPr>
              <a:t>View your service area map</a:t>
            </a:r>
          </a:p>
          <a:p>
            <a:pPr algn="l"/>
            <a:endParaRPr lang="en-US" dirty="0">
              <a:solidFill>
                <a:schemeClr val="accent1"/>
              </a:solidFill>
            </a:endParaRPr>
          </a:p>
          <a:p>
            <a:pPr algn="l"/>
            <a:endParaRPr lang="en-US" dirty="0">
              <a:solidFill>
                <a:schemeClr val="accent1"/>
              </a:solidFill>
            </a:endParaRPr>
          </a:p>
        </p:txBody>
      </p:sp>
      <p:sp>
        <p:nvSpPr>
          <p:cNvPr id="2" name="Slide Number Placeholder 1"/>
          <p:cNvSpPr>
            <a:spLocks noGrp="1"/>
          </p:cNvSpPr>
          <p:nvPr>
            <p:ph type="sldNum" sz="quarter" idx="12"/>
          </p:nvPr>
        </p:nvSpPr>
        <p:spPr/>
        <p:txBody>
          <a:bodyPr/>
          <a:lstStyle/>
          <a:p>
            <a:fld id="{94681301-5DFE-4D5C-BCB9-364D2F8A62D3}" type="slidenum">
              <a:rPr lang="en-US" smtClean="0"/>
              <a:t>57</a:t>
            </a:fld>
            <a:endParaRPr lang="en-US"/>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81200"/>
            <a:ext cx="9144000" cy="4063417"/>
          </a:xfrm>
          <a:prstGeom prst="rect">
            <a:avLst/>
          </a:prstGeom>
        </p:spPr>
      </p:pic>
      <p:cxnSp>
        <p:nvCxnSpPr>
          <p:cNvPr id="6" name="Straight Arrow Connector 5"/>
          <p:cNvCxnSpPr/>
          <p:nvPr/>
        </p:nvCxnSpPr>
        <p:spPr>
          <a:xfrm>
            <a:off x="6629400" y="2819400"/>
            <a:ext cx="838200" cy="0"/>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09415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Take H</a:t>
            </a:r>
            <a:r>
              <a:rPr lang="en-US" dirty="0" smtClean="0">
                <a:solidFill>
                  <a:schemeClr val="accent1"/>
                </a:solidFill>
              </a:rPr>
              <a:t>ome </a:t>
            </a:r>
            <a:r>
              <a:rPr lang="en-US" dirty="0">
                <a:solidFill>
                  <a:schemeClr val="accent1"/>
                </a:solidFill>
              </a:rPr>
              <a:t>P</a:t>
            </a:r>
            <a:r>
              <a:rPr lang="en-US" dirty="0" smtClean="0">
                <a:solidFill>
                  <a:schemeClr val="accent1"/>
                </a:solidFill>
              </a:rPr>
              <a:t>oints</a:t>
            </a:r>
            <a:endParaRPr lang="en-US" dirty="0">
              <a:solidFill>
                <a:schemeClr val="accent1"/>
              </a:solidFill>
            </a:endParaRPr>
          </a:p>
        </p:txBody>
      </p:sp>
      <p:sp>
        <p:nvSpPr>
          <p:cNvPr id="3" name="Content Placeholder 2"/>
          <p:cNvSpPr>
            <a:spLocks noGrp="1"/>
          </p:cNvSpPr>
          <p:nvPr>
            <p:ph idx="1"/>
          </p:nvPr>
        </p:nvSpPr>
        <p:spPr/>
        <p:txBody>
          <a:bodyPr>
            <a:normAutofit/>
          </a:bodyPr>
          <a:lstStyle/>
          <a:p>
            <a:r>
              <a:rPr lang="en-US" dirty="0" smtClean="0"/>
              <a:t>You can learn about your community and your practice’s service area by using the My Community tool</a:t>
            </a:r>
          </a:p>
          <a:p>
            <a:r>
              <a:rPr lang="en-US" dirty="0" smtClean="0"/>
              <a:t>There are three ways to create your service area:</a:t>
            </a:r>
          </a:p>
          <a:p>
            <a:pPr lvl="1"/>
            <a:r>
              <a:rPr lang="en-US" dirty="0" smtClean="0"/>
              <a:t>Using PRIME Registry data</a:t>
            </a:r>
          </a:p>
          <a:p>
            <a:pPr lvl="1"/>
            <a:r>
              <a:rPr lang="en-US" dirty="0" smtClean="0"/>
              <a:t>Selecting census tracts</a:t>
            </a:r>
          </a:p>
          <a:p>
            <a:pPr lvl="1"/>
            <a:r>
              <a:rPr lang="en-US" dirty="0" smtClean="0"/>
              <a:t>Uploading addresses</a:t>
            </a:r>
            <a:endParaRPr lang="en-US" dirty="0"/>
          </a:p>
        </p:txBody>
      </p:sp>
      <p:sp>
        <p:nvSpPr>
          <p:cNvPr id="6" name="Slide Number Placeholder 5"/>
          <p:cNvSpPr>
            <a:spLocks noGrp="1"/>
          </p:cNvSpPr>
          <p:nvPr>
            <p:ph type="sldNum" sz="quarter" idx="12"/>
          </p:nvPr>
        </p:nvSpPr>
        <p:spPr/>
        <p:txBody>
          <a:bodyPr/>
          <a:lstStyle/>
          <a:p>
            <a:fld id="{1F181EE6-BCB5-48D6-9A0C-7ACB016592BE}" type="slidenum">
              <a:rPr lang="en-US" smtClean="0"/>
              <a:pPr/>
              <a:t>58</a:t>
            </a:fld>
            <a:endParaRPr lang="en-US"/>
          </a:p>
        </p:txBody>
      </p:sp>
    </p:spTree>
    <p:extLst>
      <p:ext uri="{BB962C8B-B14F-4D97-AF65-F5344CB8AC3E}">
        <p14:creationId xmlns:p14="http://schemas.microsoft.com/office/powerpoint/2010/main" val="20398009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solidFill>
                  <a:schemeClr val="accent1"/>
                </a:solidFill>
              </a:rPr>
              <a:t>Nuts and Bolts 04: How to use My Community</a:t>
            </a:r>
            <a:br>
              <a:rPr lang="en-US" sz="2800" dirty="0" smtClean="0">
                <a:solidFill>
                  <a:schemeClr val="accent1"/>
                </a:solidFill>
              </a:rPr>
            </a:br>
            <a:r>
              <a:rPr lang="en-US" sz="2800" dirty="0" smtClean="0">
                <a:solidFill>
                  <a:schemeClr val="accent3"/>
                </a:solidFill>
              </a:rPr>
              <a:t>Learning Objectives</a:t>
            </a:r>
            <a:endParaRPr lang="en-US" sz="2800" dirty="0">
              <a:solidFill>
                <a:schemeClr val="accent3"/>
              </a:solidFill>
            </a:endParaRPr>
          </a:p>
        </p:txBody>
      </p:sp>
      <p:sp>
        <p:nvSpPr>
          <p:cNvPr id="4" name="Content Placeholder 7"/>
          <p:cNvSpPr txBox="1">
            <a:spLocks/>
          </p:cNvSpPr>
          <p:nvPr/>
        </p:nvSpPr>
        <p:spPr>
          <a:xfrm>
            <a:off x="457200" y="1828800"/>
            <a:ext cx="8229600" cy="4525963"/>
          </a:xfrm>
          <a:prstGeom prst="rect">
            <a:avLst/>
          </a:prstGeom>
        </p:spPr>
        <p:txBody>
          <a:bodyPr vert="horz" lIns="45720" tIns="22860" rIns="45720" bIns="2286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endParaRPr lang="en-US" dirty="0">
              <a:solidFill>
                <a:schemeClr val="tx1">
                  <a:lumMod val="50000"/>
                </a:schemeClr>
              </a:solidFill>
            </a:endParaRPr>
          </a:p>
        </p:txBody>
      </p:sp>
      <p:sp>
        <p:nvSpPr>
          <p:cNvPr id="5" name="Content Placeholder 7"/>
          <p:cNvSpPr txBox="1">
            <a:spLocks/>
          </p:cNvSpPr>
          <p:nvPr/>
        </p:nvSpPr>
        <p:spPr>
          <a:xfrm>
            <a:off x="609600" y="1981200"/>
            <a:ext cx="8229600" cy="4525963"/>
          </a:xfrm>
          <a:prstGeom prst="rect">
            <a:avLst/>
          </a:prstGeom>
        </p:spPr>
        <p:txBody>
          <a:bodyPr vert="horz" lIns="45720" tIns="22860" rIns="45720" bIns="2286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r>
              <a:rPr lang="en-US" dirty="0" smtClean="0">
                <a:solidFill>
                  <a:schemeClr val="tx1">
                    <a:lumMod val="50000"/>
                  </a:schemeClr>
                </a:solidFill>
              </a:rPr>
              <a:t>Define service area</a:t>
            </a:r>
          </a:p>
          <a:p>
            <a:pPr marL="457200" indent="-457200" algn="l">
              <a:buFont typeface="Arial" panose="020B0604020202020204" pitchFamily="34" charset="0"/>
              <a:buChar char="•"/>
            </a:pPr>
            <a:r>
              <a:rPr lang="en-US" dirty="0" smtClean="0">
                <a:solidFill>
                  <a:schemeClr val="tx1">
                    <a:lumMod val="50000"/>
                  </a:schemeClr>
                </a:solidFill>
              </a:rPr>
              <a:t>Demonstrate competency in creating a service area map</a:t>
            </a:r>
          </a:p>
          <a:p>
            <a:pPr marL="457200" indent="-457200" algn="l">
              <a:buFont typeface="Arial" panose="020B0604020202020204" pitchFamily="34" charset="0"/>
              <a:buChar char="•"/>
            </a:pPr>
            <a:r>
              <a:rPr lang="en-US" dirty="0">
                <a:solidFill>
                  <a:schemeClr val="tx1">
                    <a:lumMod val="50000"/>
                  </a:schemeClr>
                </a:solidFill>
              </a:rPr>
              <a:t>Demonstrate competency in creating a spreadsheet that can be uploaded into </a:t>
            </a:r>
            <a:r>
              <a:rPr lang="en-US" dirty="0" smtClean="0">
                <a:solidFill>
                  <a:schemeClr val="tx1">
                    <a:lumMod val="50000"/>
                  </a:schemeClr>
                </a:solidFill>
              </a:rPr>
              <a:t>PHATE</a:t>
            </a:r>
            <a:endParaRPr lang="en-US" dirty="0">
              <a:solidFill>
                <a:schemeClr val="tx1">
                  <a:lumMod val="50000"/>
                </a:schemeClr>
              </a:solidFill>
            </a:endParaRPr>
          </a:p>
          <a:p>
            <a:pPr marL="457200" indent="-457200" algn="l">
              <a:buFont typeface="Arial" panose="020B0604020202020204" pitchFamily="34" charset="0"/>
              <a:buChar char="•"/>
            </a:pPr>
            <a:endParaRPr lang="en-US" dirty="0" smtClean="0">
              <a:solidFill>
                <a:schemeClr val="tx1">
                  <a:lumMod val="50000"/>
                </a:schemeClr>
              </a:solidFill>
            </a:endParaRPr>
          </a:p>
          <a:p>
            <a:pPr algn="l"/>
            <a:endParaRPr lang="en-US" dirty="0">
              <a:solidFill>
                <a:schemeClr val="tx1">
                  <a:lumMod val="50000"/>
                </a:schemeClr>
              </a:solidFill>
            </a:endParaRPr>
          </a:p>
        </p:txBody>
      </p:sp>
      <p:sp>
        <p:nvSpPr>
          <p:cNvPr id="3" name="Slide Number Placeholder 2"/>
          <p:cNvSpPr>
            <a:spLocks noGrp="1"/>
          </p:cNvSpPr>
          <p:nvPr>
            <p:ph type="sldNum" sz="quarter" idx="12"/>
          </p:nvPr>
        </p:nvSpPr>
        <p:spPr/>
        <p:txBody>
          <a:bodyPr/>
          <a:lstStyle/>
          <a:p>
            <a:fld id="{94681301-5DFE-4D5C-BCB9-364D2F8A62D3}" type="slidenum">
              <a:rPr lang="en-US" smtClean="0"/>
              <a:t>59</a:t>
            </a:fld>
            <a:endParaRPr lang="en-US"/>
          </a:p>
        </p:txBody>
      </p:sp>
    </p:spTree>
    <p:extLst>
      <p:ext uri="{BB962C8B-B14F-4D97-AF65-F5344CB8AC3E}">
        <p14:creationId xmlns:p14="http://schemas.microsoft.com/office/powerpoint/2010/main" val="30969829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accent6">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sp>
        <p:nvSpPr>
          <p:cNvPr id="13" name="TextBox 12"/>
          <p:cNvSpPr txBox="1"/>
          <p:nvPr/>
        </p:nvSpPr>
        <p:spPr>
          <a:xfrm>
            <a:off x="457200" y="914400"/>
            <a:ext cx="7239000" cy="1449422"/>
          </a:xfrm>
          <a:prstGeom prst="rect">
            <a:avLst/>
          </a:prstGeom>
          <a:noFill/>
        </p:spPr>
        <p:txBody>
          <a:bodyPr wrap="square" lIns="38405" tIns="19202" rIns="38405" bIns="19202" rtlCol="0">
            <a:spAutoFit/>
          </a:bodyPr>
          <a:lstStyle/>
          <a:p>
            <a:pPr>
              <a:lnSpc>
                <a:spcPts val="5460"/>
              </a:lnSpc>
            </a:pPr>
            <a:r>
              <a:rPr lang="en-US" sz="5700" b="1" dirty="0" smtClean="0">
                <a:solidFill>
                  <a:schemeClr val="accent3"/>
                </a:solidFill>
                <a:latin typeface="Lato" charset="0"/>
                <a:ea typeface="Lato" charset="0"/>
                <a:cs typeface="Lato" charset="0"/>
              </a:rPr>
              <a:t>HOW TO USE </a:t>
            </a:r>
            <a:r>
              <a:rPr lang="en-US" sz="5700" b="1" dirty="0" smtClean="0">
                <a:solidFill>
                  <a:schemeClr val="bg2"/>
                </a:solidFill>
                <a:latin typeface="Lato" charset="0"/>
                <a:ea typeface="Lato" charset="0"/>
                <a:cs typeface="Lato" charset="0"/>
              </a:rPr>
              <a:t>MY COMMUNITY</a:t>
            </a:r>
            <a:endParaRPr lang="en-US" sz="5700" b="1" dirty="0">
              <a:solidFill>
                <a:schemeClr val="bg2"/>
              </a:solidFill>
              <a:latin typeface="Lato" charset="0"/>
              <a:ea typeface="Lato" charset="0"/>
              <a:cs typeface="Lato" charset="0"/>
            </a:endParaRPr>
          </a:p>
        </p:txBody>
      </p:sp>
      <p:sp>
        <p:nvSpPr>
          <p:cNvPr id="4" name="TextBox 3"/>
          <p:cNvSpPr txBox="1"/>
          <p:nvPr/>
        </p:nvSpPr>
        <p:spPr>
          <a:xfrm>
            <a:off x="609600" y="5613776"/>
            <a:ext cx="7239000" cy="684533"/>
          </a:xfrm>
          <a:prstGeom prst="rect">
            <a:avLst/>
          </a:prstGeom>
          <a:noFill/>
        </p:spPr>
        <p:txBody>
          <a:bodyPr wrap="square" lIns="38405" tIns="19202" rIns="38405" bIns="19202" rtlCol="0">
            <a:spAutoFit/>
          </a:bodyPr>
          <a:lstStyle/>
          <a:p>
            <a:pPr>
              <a:lnSpc>
                <a:spcPts val="5460"/>
              </a:lnSpc>
            </a:pPr>
            <a:r>
              <a:rPr lang="en-US" sz="4000" b="1" dirty="0" smtClean="0">
                <a:solidFill>
                  <a:schemeClr val="accent2"/>
                </a:solidFill>
                <a:latin typeface="Lato" charset="0"/>
                <a:ea typeface="Lato" charset="0"/>
                <a:cs typeface="Lato" charset="0"/>
              </a:rPr>
              <a:t>BEGINNER 04</a:t>
            </a:r>
            <a:endParaRPr lang="en-US" sz="4000" b="1" dirty="0">
              <a:solidFill>
                <a:schemeClr val="accent2"/>
              </a:solidFill>
              <a:latin typeface="Lato" charset="0"/>
              <a:ea typeface="Lato" charset="0"/>
              <a:cs typeface="Lato" charset="0"/>
            </a:endParaRPr>
          </a:p>
        </p:txBody>
      </p:sp>
      <p:sp>
        <p:nvSpPr>
          <p:cNvPr id="2" name="Slide Number Placeholder 1"/>
          <p:cNvSpPr>
            <a:spLocks noGrp="1"/>
          </p:cNvSpPr>
          <p:nvPr>
            <p:ph type="sldNum" sz="quarter" idx="12"/>
          </p:nvPr>
        </p:nvSpPr>
        <p:spPr/>
        <p:txBody>
          <a:bodyPr/>
          <a:lstStyle/>
          <a:p>
            <a:fld id="{94681301-5DFE-4D5C-BCB9-364D2F8A62D3}" type="slidenum">
              <a:rPr lang="en-US" smtClean="0"/>
              <a:t>6</a:t>
            </a:fld>
            <a:endParaRPr lang="en-US" dirty="0"/>
          </a:p>
        </p:txBody>
      </p:sp>
    </p:spTree>
    <p:extLst>
      <p:ext uri="{BB962C8B-B14F-4D97-AF65-F5344CB8AC3E}">
        <p14:creationId xmlns:p14="http://schemas.microsoft.com/office/powerpoint/2010/main" val="2067557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a:solidFill>
                  <a:schemeClr val="accent1"/>
                </a:solidFill>
              </a:rPr>
              <a:t>Relevant family medicine milestones</a:t>
            </a:r>
          </a:p>
        </p:txBody>
      </p:sp>
      <p:sp>
        <p:nvSpPr>
          <p:cNvPr id="2" name="Slide Number Placeholder 1"/>
          <p:cNvSpPr>
            <a:spLocks noGrp="1"/>
          </p:cNvSpPr>
          <p:nvPr>
            <p:ph type="sldNum" sz="quarter" idx="12"/>
          </p:nvPr>
        </p:nvSpPr>
        <p:spPr/>
        <p:txBody>
          <a:bodyPr/>
          <a:lstStyle/>
          <a:p>
            <a:fld id="{94681301-5DFE-4D5C-BCB9-364D2F8A62D3}" type="slidenum">
              <a:rPr lang="en-US" smtClean="0"/>
              <a:t>60</a:t>
            </a:fld>
            <a:endParaRPr lang="en-US"/>
          </a:p>
        </p:txBody>
      </p:sp>
      <p:pic>
        <p:nvPicPr>
          <p:cNvPr id="4" name="Picture 3"/>
          <p:cNvPicPr>
            <a:picLocks noChangeAspect="1"/>
          </p:cNvPicPr>
          <p:nvPr/>
        </p:nvPicPr>
        <p:blipFill>
          <a:blip r:embed="rId3"/>
          <a:stretch>
            <a:fillRect/>
          </a:stretch>
        </p:blipFill>
        <p:spPr>
          <a:xfrm>
            <a:off x="372787" y="1801981"/>
            <a:ext cx="8142563" cy="4429225"/>
          </a:xfrm>
          <a:prstGeom prst="rect">
            <a:avLst/>
          </a:prstGeom>
        </p:spPr>
      </p:pic>
    </p:spTree>
    <p:extLst>
      <p:ext uri="{BB962C8B-B14F-4D97-AF65-F5344CB8AC3E}">
        <p14:creationId xmlns:p14="http://schemas.microsoft.com/office/powerpoint/2010/main" val="394122478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solidFill>
                  <a:schemeClr val="accent1"/>
                </a:solidFill>
              </a:rPr>
              <a:t>Relevant nurse practitioner competencies</a:t>
            </a:r>
          </a:p>
        </p:txBody>
      </p:sp>
      <p:sp>
        <p:nvSpPr>
          <p:cNvPr id="2" name="Slide Number Placeholder 1"/>
          <p:cNvSpPr>
            <a:spLocks noGrp="1"/>
          </p:cNvSpPr>
          <p:nvPr>
            <p:ph type="sldNum" sz="quarter" idx="12"/>
          </p:nvPr>
        </p:nvSpPr>
        <p:spPr/>
        <p:txBody>
          <a:bodyPr/>
          <a:lstStyle/>
          <a:p>
            <a:fld id="{94681301-5DFE-4D5C-BCB9-364D2F8A62D3}" type="slidenum">
              <a:rPr lang="en-US" smtClean="0"/>
              <a:t>61</a:t>
            </a:fld>
            <a:endParaRPr lang="en-US"/>
          </a:p>
        </p:txBody>
      </p:sp>
      <p:pic>
        <p:nvPicPr>
          <p:cNvPr id="3" name="Picture 2"/>
          <p:cNvPicPr>
            <a:picLocks noChangeAspect="1"/>
          </p:cNvPicPr>
          <p:nvPr/>
        </p:nvPicPr>
        <p:blipFill>
          <a:blip r:embed="rId3"/>
          <a:stretch>
            <a:fillRect/>
          </a:stretch>
        </p:blipFill>
        <p:spPr>
          <a:xfrm>
            <a:off x="237440" y="2133600"/>
            <a:ext cx="8604686" cy="2362200"/>
          </a:xfrm>
          <a:prstGeom prst="rect">
            <a:avLst/>
          </a:prstGeom>
        </p:spPr>
      </p:pic>
    </p:spTree>
    <p:extLst>
      <p:ext uri="{BB962C8B-B14F-4D97-AF65-F5344CB8AC3E}">
        <p14:creationId xmlns:p14="http://schemas.microsoft.com/office/powerpoint/2010/main" val="11543136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solidFill>
                  <a:schemeClr val="accent1"/>
                </a:solidFill>
              </a:rPr>
              <a:t>Nuts and Bolts 04: How to use My Community</a:t>
            </a:r>
            <a:br>
              <a:rPr lang="en-US" sz="2800" dirty="0" smtClean="0">
                <a:solidFill>
                  <a:schemeClr val="accent1"/>
                </a:solidFill>
              </a:rPr>
            </a:br>
            <a:r>
              <a:rPr lang="en-US" sz="2800" dirty="0" smtClean="0">
                <a:solidFill>
                  <a:schemeClr val="accent3"/>
                </a:solidFill>
              </a:rPr>
              <a:t>Learning Objectives</a:t>
            </a:r>
            <a:endParaRPr lang="en-US" sz="2800" dirty="0">
              <a:solidFill>
                <a:schemeClr val="accent3"/>
              </a:solidFill>
            </a:endParaRPr>
          </a:p>
        </p:txBody>
      </p:sp>
      <p:sp>
        <p:nvSpPr>
          <p:cNvPr id="4" name="Content Placeholder 7"/>
          <p:cNvSpPr txBox="1">
            <a:spLocks/>
          </p:cNvSpPr>
          <p:nvPr/>
        </p:nvSpPr>
        <p:spPr>
          <a:xfrm>
            <a:off x="457200" y="1828800"/>
            <a:ext cx="8229600" cy="4525963"/>
          </a:xfrm>
          <a:prstGeom prst="rect">
            <a:avLst/>
          </a:prstGeom>
        </p:spPr>
        <p:txBody>
          <a:bodyPr vert="horz" lIns="45720" tIns="22860" rIns="45720" bIns="2286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endParaRPr lang="en-US" dirty="0">
              <a:solidFill>
                <a:schemeClr val="tx1">
                  <a:lumMod val="50000"/>
                </a:schemeClr>
              </a:solidFill>
            </a:endParaRPr>
          </a:p>
        </p:txBody>
      </p:sp>
      <p:sp>
        <p:nvSpPr>
          <p:cNvPr id="5" name="Content Placeholder 7"/>
          <p:cNvSpPr txBox="1">
            <a:spLocks/>
          </p:cNvSpPr>
          <p:nvPr/>
        </p:nvSpPr>
        <p:spPr>
          <a:xfrm>
            <a:off x="609600" y="1981200"/>
            <a:ext cx="8229600" cy="4525963"/>
          </a:xfrm>
          <a:prstGeom prst="rect">
            <a:avLst/>
          </a:prstGeom>
        </p:spPr>
        <p:txBody>
          <a:bodyPr vert="horz" lIns="45720" tIns="22860" rIns="45720" bIns="2286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r>
              <a:rPr lang="en-US" dirty="0" smtClean="0">
                <a:solidFill>
                  <a:schemeClr val="tx1">
                    <a:lumMod val="50000"/>
                  </a:schemeClr>
                </a:solidFill>
              </a:rPr>
              <a:t>Define service area</a:t>
            </a:r>
          </a:p>
          <a:p>
            <a:pPr marL="457200" indent="-457200" algn="l">
              <a:buFont typeface="Arial" panose="020B0604020202020204" pitchFamily="34" charset="0"/>
              <a:buChar char="•"/>
            </a:pPr>
            <a:r>
              <a:rPr lang="en-US" dirty="0" smtClean="0">
                <a:solidFill>
                  <a:schemeClr val="tx1">
                    <a:lumMod val="50000"/>
                  </a:schemeClr>
                </a:solidFill>
              </a:rPr>
              <a:t>Demonstrate competency in creating a service area map</a:t>
            </a:r>
          </a:p>
          <a:p>
            <a:pPr marL="457200" indent="-457200" algn="l">
              <a:buFont typeface="Arial" panose="020B0604020202020204" pitchFamily="34" charset="0"/>
              <a:buChar char="•"/>
            </a:pPr>
            <a:r>
              <a:rPr lang="en-US" dirty="0">
                <a:solidFill>
                  <a:schemeClr val="tx1">
                    <a:lumMod val="50000"/>
                  </a:schemeClr>
                </a:solidFill>
              </a:rPr>
              <a:t>Demonstrate competency in creating a spreadsheet that can be uploaded into </a:t>
            </a:r>
            <a:r>
              <a:rPr lang="en-US" dirty="0" smtClean="0">
                <a:solidFill>
                  <a:schemeClr val="tx1">
                    <a:lumMod val="50000"/>
                  </a:schemeClr>
                </a:solidFill>
              </a:rPr>
              <a:t>PHATE</a:t>
            </a:r>
            <a:endParaRPr lang="en-US" dirty="0">
              <a:solidFill>
                <a:schemeClr val="tx1">
                  <a:lumMod val="50000"/>
                </a:schemeClr>
              </a:solidFill>
            </a:endParaRPr>
          </a:p>
          <a:p>
            <a:pPr marL="457200" indent="-457200" algn="l">
              <a:buFont typeface="Arial" panose="020B0604020202020204" pitchFamily="34" charset="0"/>
              <a:buChar char="•"/>
            </a:pPr>
            <a:endParaRPr lang="en-US" dirty="0" smtClean="0">
              <a:solidFill>
                <a:schemeClr val="tx1">
                  <a:lumMod val="50000"/>
                </a:schemeClr>
              </a:solidFill>
            </a:endParaRPr>
          </a:p>
          <a:p>
            <a:pPr algn="l"/>
            <a:endParaRPr lang="en-US" dirty="0">
              <a:solidFill>
                <a:schemeClr val="tx1">
                  <a:lumMod val="50000"/>
                </a:schemeClr>
              </a:solidFill>
            </a:endParaRPr>
          </a:p>
        </p:txBody>
      </p:sp>
      <p:sp>
        <p:nvSpPr>
          <p:cNvPr id="3" name="Slide Number Placeholder 2"/>
          <p:cNvSpPr>
            <a:spLocks noGrp="1"/>
          </p:cNvSpPr>
          <p:nvPr>
            <p:ph type="sldNum" sz="quarter" idx="12"/>
          </p:nvPr>
        </p:nvSpPr>
        <p:spPr/>
        <p:txBody>
          <a:bodyPr/>
          <a:lstStyle/>
          <a:p>
            <a:fld id="{94681301-5DFE-4D5C-BCB9-364D2F8A62D3}" type="slidenum">
              <a:rPr lang="en-US" smtClean="0"/>
              <a:t>7</a:t>
            </a:fld>
            <a:endParaRPr lang="en-US"/>
          </a:p>
        </p:txBody>
      </p:sp>
    </p:spTree>
    <p:extLst>
      <p:ext uri="{BB962C8B-B14F-4D97-AF65-F5344CB8AC3E}">
        <p14:creationId xmlns:p14="http://schemas.microsoft.com/office/powerpoint/2010/main" val="9117656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a:solidFill>
                  <a:schemeClr val="accent1"/>
                </a:solidFill>
              </a:rPr>
              <a:t>Relevant family medicine milestones</a:t>
            </a:r>
          </a:p>
        </p:txBody>
      </p:sp>
      <p:sp>
        <p:nvSpPr>
          <p:cNvPr id="2" name="Slide Number Placeholder 1"/>
          <p:cNvSpPr>
            <a:spLocks noGrp="1"/>
          </p:cNvSpPr>
          <p:nvPr>
            <p:ph type="sldNum" sz="quarter" idx="12"/>
          </p:nvPr>
        </p:nvSpPr>
        <p:spPr/>
        <p:txBody>
          <a:bodyPr/>
          <a:lstStyle/>
          <a:p>
            <a:fld id="{94681301-5DFE-4D5C-BCB9-364D2F8A62D3}" type="slidenum">
              <a:rPr lang="en-US" smtClean="0"/>
              <a:t>8</a:t>
            </a:fld>
            <a:endParaRPr lang="en-US"/>
          </a:p>
        </p:txBody>
      </p:sp>
      <p:pic>
        <p:nvPicPr>
          <p:cNvPr id="4" name="Picture 3"/>
          <p:cNvPicPr>
            <a:picLocks noChangeAspect="1"/>
          </p:cNvPicPr>
          <p:nvPr/>
        </p:nvPicPr>
        <p:blipFill>
          <a:blip r:embed="rId3"/>
          <a:stretch>
            <a:fillRect/>
          </a:stretch>
        </p:blipFill>
        <p:spPr>
          <a:xfrm>
            <a:off x="372787" y="1801981"/>
            <a:ext cx="8142563" cy="4429225"/>
          </a:xfrm>
          <a:prstGeom prst="rect">
            <a:avLst/>
          </a:prstGeom>
        </p:spPr>
      </p:pic>
    </p:spTree>
    <p:extLst>
      <p:ext uri="{BB962C8B-B14F-4D97-AF65-F5344CB8AC3E}">
        <p14:creationId xmlns:p14="http://schemas.microsoft.com/office/powerpoint/2010/main" val="39781438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solidFill>
                  <a:schemeClr val="accent1"/>
                </a:solidFill>
              </a:rPr>
              <a:t>Relevant nurse practitioner competencies</a:t>
            </a:r>
          </a:p>
        </p:txBody>
      </p:sp>
      <p:sp>
        <p:nvSpPr>
          <p:cNvPr id="2" name="Slide Number Placeholder 1"/>
          <p:cNvSpPr>
            <a:spLocks noGrp="1"/>
          </p:cNvSpPr>
          <p:nvPr>
            <p:ph type="sldNum" sz="quarter" idx="12"/>
          </p:nvPr>
        </p:nvSpPr>
        <p:spPr/>
        <p:txBody>
          <a:bodyPr/>
          <a:lstStyle/>
          <a:p>
            <a:fld id="{94681301-5DFE-4D5C-BCB9-364D2F8A62D3}" type="slidenum">
              <a:rPr lang="en-US" smtClean="0"/>
              <a:t>9</a:t>
            </a:fld>
            <a:endParaRPr lang="en-US"/>
          </a:p>
        </p:txBody>
      </p:sp>
      <p:pic>
        <p:nvPicPr>
          <p:cNvPr id="3" name="Picture 2"/>
          <p:cNvPicPr>
            <a:picLocks noChangeAspect="1"/>
          </p:cNvPicPr>
          <p:nvPr/>
        </p:nvPicPr>
        <p:blipFill>
          <a:blip r:embed="rId3"/>
          <a:stretch>
            <a:fillRect/>
          </a:stretch>
        </p:blipFill>
        <p:spPr>
          <a:xfrm>
            <a:off x="237440" y="2133600"/>
            <a:ext cx="8604686" cy="2362200"/>
          </a:xfrm>
          <a:prstGeom prst="rect">
            <a:avLst/>
          </a:prstGeom>
        </p:spPr>
      </p:pic>
    </p:spTree>
    <p:extLst>
      <p:ext uri="{BB962C8B-B14F-4D97-AF65-F5344CB8AC3E}">
        <p14:creationId xmlns:p14="http://schemas.microsoft.com/office/powerpoint/2010/main" val="1050775241"/>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Theme">
  <a:themeElements>
    <a:clrScheme name="Custom 14">
      <a:dk1>
        <a:srgbClr val="445469"/>
      </a:dk1>
      <a:lt1>
        <a:srgbClr val="FFFFFF"/>
      </a:lt1>
      <a:dk2>
        <a:srgbClr val="445469"/>
      </a:dk2>
      <a:lt2>
        <a:srgbClr val="FFFFFF"/>
      </a:lt2>
      <a:accent1>
        <a:srgbClr val="1EA185"/>
      </a:accent1>
      <a:accent2>
        <a:srgbClr val="9BBB5C"/>
      </a:accent2>
      <a:accent3>
        <a:srgbClr val="F29B26"/>
      </a:accent3>
      <a:accent4>
        <a:srgbClr val="BD392F"/>
      </a:accent4>
      <a:accent5>
        <a:srgbClr val="445469"/>
      </a:accent5>
      <a:accent6>
        <a:srgbClr val="445469"/>
      </a:accent6>
      <a:hlink>
        <a:srgbClr val="F33B48"/>
      </a:hlink>
      <a:folHlink>
        <a:srgbClr val="FFC00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Icon Set - Jetfabri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Default Theme">
  <a:themeElements>
    <a:clrScheme name="Custom 14">
      <a:dk1>
        <a:srgbClr val="445469"/>
      </a:dk1>
      <a:lt1>
        <a:srgbClr val="FFFFFF"/>
      </a:lt1>
      <a:dk2>
        <a:srgbClr val="445469"/>
      </a:dk2>
      <a:lt2>
        <a:srgbClr val="FFFFFF"/>
      </a:lt2>
      <a:accent1>
        <a:srgbClr val="1EA185"/>
      </a:accent1>
      <a:accent2>
        <a:srgbClr val="9BBB5C"/>
      </a:accent2>
      <a:accent3>
        <a:srgbClr val="F29B26"/>
      </a:accent3>
      <a:accent4>
        <a:srgbClr val="BD392F"/>
      </a:accent4>
      <a:accent5>
        <a:srgbClr val="445469"/>
      </a:accent5>
      <a:accent6>
        <a:srgbClr val="445469"/>
      </a:accent6>
      <a:hlink>
        <a:srgbClr val="F33B48"/>
      </a:hlink>
      <a:folHlink>
        <a:srgbClr val="FFC00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Icon Set - Jetfabri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Icon Set - Jetfabrik</Template>
  <TotalTime>3561</TotalTime>
  <Words>3366</Words>
  <Application>Microsoft Office PowerPoint</Application>
  <PresentationFormat>On-screen Show (4:3)</PresentationFormat>
  <Paragraphs>588</Paragraphs>
  <Slides>61</Slides>
  <Notes>61</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61</vt:i4>
      </vt:variant>
    </vt:vector>
  </HeadingPairs>
  <TitlesOfParts>
    <vt:vector size="79" baseType="lpstr">
      <vt:lpstr>MS PGothic</vt:lpstr>
      <vt:lpstr>MS PGothic</vt:lpstr>
      <vt:lpstr>Arial</vt:lpstr>
      <vt:lpstr>Calibri</vt:lpstr>
      <vt:lpstr>Calibri Light</vt:lpstr>
      <vt:lpstr>Lato</vt:lpstr>
      <vt:lpstr>Lato Black</vt:lpstr>
      <vt:lpstr>Lato Bold</vt:lpstr>
      <vt:lpstr>Lato Light</vt:lpstr>
      <vt:lpstr>Lato Regular</vt:lpstr>
      <vt:lpstr>Custom Design</vt:lpstr>
      <vt:lpstr>Default Theme</vt:lpstr>
      <vt:lpstr>1_Custom Design</vt:lpstr>
      <vt:lpstr>Icon Set - Jetfabrik</vt:lpstr>
      <vt:lpstr>2_Custom Design</vt:lpstr>
      <vt:lpstr>1_Default Theme</vt:lpstr>
      <vt:lpstr>3_Custom Design</vt:lpstr>
      <vt:lpstr>1_Icon Set - Jetfabrik</vt:lpstr>
      <vt:lpstr>Population Health Assessment Engine</vt:lpstr>
      <vt:lpstr>PowerPoint Presentation</vt:lpstr>
      <vt:lpstr>PowerPoint Presentation</vt:lpstr>
      <vt:lpstr>Target audience</vt:lpstr>
      <vt:lpstr>Abbreviations</vt:lpstr>
      <vt:lpstr>PowerPoint Presentation</vt:lpstr>
      <vt:lpstr>Nuts and Bolts 04: How to use My Community Learning Objectives</vt:lpstr>
      <vt:lpstr>Relevant family medicine milestones</vt:lpstr>
      <vt:lpstr>Relevant nurse practitioner competencies</vt:lpstr>
      <vt:lpstr>Nuts and Bolts 04: How to use My Community Outline </vt:lpstr>
      <vt:lpstr>PowerPoint Presentation</vt:lpstr>
      <vt:lpstr>Community HotSpots</vt:lpstr>
      <vt:lpstr>PowerPoint Presentation</vt:lpstr>
      <vt:lpstr>Service area</vt:lpstr>
      <vt:lpstr>Service area Using geographic boundaries</vt:lpstr>
      <vt:lpstr>Service area Using predefined boundaries</vt:lpstr>
      <vt:lpstr>Service area Geographic retrofitting</vt:lpstr>
      <vt:lpstr>PowerPoint Presentation</vt:lpstr>
      <vt:lpstr>Why is the service area important?</vt:lpstr>
      <vt:lpstr>Census Geography</vt:lpstr>
      <vt:lpstr>What is a service area?</vt:lpstr>
      <vt:lpstr>What is a service area?</vt:lpstr>
      <vt:lpstr>PowerPoint Presentation</vt:lpstr>
      <vt:lpstr>My Community</vt:lpstr>
      <vt:lpstr>Community Resources</vt:lpstr>
      <vt:lpstr>Community Resources</vt:lpstr>
      <vt:lpstr>PowerPoint Presentation</vt:lpstr>
      <vt:lpstr>PowerPoint Presentation</vt:lpstr>
      <vt:lpstr>Three ways to create service area maps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Creating your service area map using addresses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Home Points</vt:lpstr>
      <vt:lpstr>Nuts and Bolts 04: How to use My Community Learning Objectives</vt:lpstr>
      <vt:lpstr>Relevant family medicine milestones</vt:lpstr>
      <vt:lpstr>Relevant nurse practitioner competencies</vt:lpstr>
    </vt:vector>
  </TitlesOfParts>
  <Company>AAFP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PHATE - Beginner 4 - How to Use My Community</dc:title>
  <dc:creator>RGC</dc:creator>
  <cp:lastModifiedBy>Liaw, Winston</cp:lastModifiedBy>
  <cp:revision>581</cp:revision>
  <cp:lastPrinted>2017-09-18T15:52:47Z</cp:lastPrinted>
  <dcterms:created xsi:type="dcterms:W3CDTF">2017-03-27T16:44:12Z</dcterms:created>
  <dcterms:modified xsi:type="dcterms:W3CDTF">2018-04-10T18:13:25Z</dcterms:modified>
</cp:coreProperties>
</file>