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 id="2147483763" r:id="rId2"/>
    <p:sldMasterId id="2147483792" r:id="rId3"/>
  </p:sldMasterIdLst>
  <p:notesMasterIdLst>
    <p:notesMasterId r:id="rId42"/>
  </p:notesMasterIdLst>
  <p:handoutMasterIdLst>
    <p:handoutMasterId r:id="rId43"/>
  </p:handoutMasterIdLst>
  <p:sldIdLst>
    <p:sldId id="396" r:id="rId4"/>
    <p:sldId id="345" r:id="rId5"/>
    <p:sldId id="332" r:id="rId6"/>
    <p:sldId id="346" r:id="rId7"/>
    <p:sldId id="365" r:id="rId8"/>
    <p:sldId id="366" r:id="rId9"/>
    <p:sldId id="334" r:id="rId10"/>
    <p:sldId id="368" r:id="rId11"/>
    <p:sldId id="369" r:id="rId12"/>
    <p:sldId id="370" r:id="rId13"/>
    <p:sldId id="339" r:id="rId14"/>
    <p:sldId id="372" r:id="rId15"/>
    <p:sldId id="349" r:id="rId16"/>
    <p:sldId id="374" r:id="rId17"/>
    <p:sldId id="375" r:id="rId18"/>
    <p:sldId id="376" r:id="rId19"/>
    <p:sldId id="351" r:id="rId20"/>
    <p:sldId id="378" r:id="rId21"/>
    <p:sldId id="379" r:id="rId22"/>
    <p:sldId id="380" r:id="rId23"/>
    <p:sldId id="381" r:id="rId24"/>
    <p:sldId id="382" r:id="rId25"/>
    <p:sldId id="383" r:id="rId26"/>
    <p:sldId id="384" r:id="rId27"/>
    <p:sldId id="385" r:id="rId28"/>
    <p:sldId id="386" r:id="rId29"/>
    <p:sldId id="387" r:id="rId30"/>
    <p:sldId id="388" r:id="rId31"/>
    <p:sldId id="389" r:id="rId32"/>
    <p:sldId id="390" r:id="rId33"/>
    <p:sldId id="391" r:id="rId34"/>
    <p:sldId id="392" r:id="rId35"/>
    <p:sldId id="393" r:id="rId36"/>
    <p:sldId id="394" r:id="rId37"/>
    <p:sldId id="395" r:id="rId38"/>
    <p:sldId id="399" r:id="rId39"/>
    <p:sldId id="397" r:id="rId40"/>
    <p:sldId id="398" r:id="rId41"/>
  </p:sldIdLst>
  <p:sldSz cx="9144000" cy="6858000" type="screen4x3"/>
  <p:notesSz cx="7010400" cy="92964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420" autoAdjust="0"/>
    <p:restoredTop sz="79903" autoAdjust="0"/>
  </p:normalViewPr>
  <p:slideViewPr>
    <p:cSldViewPr>
      <p:cViewPr varScale="1">
        <p:scale>
          <a:sx n="86" d="100"/>
          <a:sy n="86" d="100"/>
        </p:scale>
        <p:origin x="1956" y="84"/>
      </p:cViewPr>
      <p:guideLst>
        <p:guide orient="horz" pos="2160"/>
        <p:guide pos="2880"/>
      </p:guideLst>
    </p:cSldViewPr>
  </p:slideViewPr>
  <p:notesTextViewPr>
    <p:cViewPr>
      <p:scale>
        <a:sx n="1" d="1"/>
        <a:sy n="1" d="1"/>
      </p:scale>
      <p:origin x="0" y="0"/>
    </p:cViewPr>
  </p:notesTextViewPr>
  <p:sorterViewPr>
    <p:cViewPr>
      <p:scale>
        <a:sx n="100" d="100"/>
        <a:sy n="100" d="100"/>
      </p:scale>
      <p:origin x="0" y="2016"/>
    </p:cViewPr>
  </p:sorterViewPr>
  <p:notesViewPr>
    <p:cSldViewPr>
      <p:cViewPr>
        <p:scale>
          <a:sx n="80" d="100"/>
          <a:sy n="80" d="100"/>
        </p:scale>
        <p:origin x="-3846" y="-21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cat>
            <c:strRef>
              <c:f>Sheet1!$A$2:$A$5</c:f>
              <c:strCache>
                <c:ptCount val="4"/>
                <c:pt idx="0">
                  <c:v>genes &amp; biology</c:v>
                </c:pt>
                <c:pt idx="1">
                  <c:v>health behaviors</c:v>
                </c:pt>
                <c:pt idx="2">
                  <c:v>medical care</c:v>
                </c:pt>
                <c:pt idx="3">
                  <c:v>social / societal characteristics</c:v>
                </c:pt>
              </c:strCache>
            </c:strRef>
          </c:cat>
          <c:val>
            <c:numRef>
              <c:f>Sheet1!$B$2:$B$5</c:f>
              <c:numCache>
                <c:formatCode>General</c:formatCode>
                <c:ptCount val="4"/>
                <c:pt idx="0">
                  <c:v>4</c:v>
                </c:pt>
                <c:pt idx="1">
                  <c:v>21</c:v>
                </c:pt>
                <c:pt idx="2">
                  <c:v>20</c:v>
                </c:pt>
                <c:pt idx="3">
                  <c:v>55</c:v>
                </c:pt>
              </c:numCache>
            </c:numRef>
          </c:val>
          <c:extLst>
            <c:ext xmlns:c16="http://schemas.microsoft.com/office/drawing/2014/chart" uri="{C3380CC4-5D6E-409C-BE32-E72D297353CC}">
              <c16:uniqueId val="{00000000-F923-43C4-9B2E-634141E94923}"/>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7D2592D-B31A-46D1-8716-F2B8E2524067}" type="datetimeFigureOut">
              <a:rPr lang="en-US" smtClean="0"/>
              <a:t>6/12/2017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09DB7E7-22C7-475E-BC61-04ED43EA9226}" type="slidenum">
              <a:rPr lang="en-US" smtClean="0"/>
              <a:t>‹#›</a:t>
            </a:fld>
            <a:endParaRPr lang="en-US"/>
          </a:p>
        </p:txBody>
      </p:sp>
    </p:spTree>
    <p:extLst>
      <p:ext uri="{BB962C8B-B14F-4D97-AF65-F5344CB8AC3E}">
        <p14:creationId xmlns:p14="http://schemas.microsoft.com/office/powerpoint/2010/main" val="3051621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5B01856-849A-4698-8391-F5C4F4D1A5F1}" type="datetimeFigureOut">
              <a:rPr lang="en-US" smtClean="0"/>
              <a:t>6/12/2017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49EBF63-EA0E-4274-95F6-E3754595B5A4}" type="slidenum">
              <a:rPr lang="en-US" smtClean="0"/>
              <a:t>‹#›</a:t>
            </a:fld>
            <a:endParaRPr lang="en-US"/>
          </a:p>
        </p:txBody>
      </p:sp>
    </p:spTree>
    <p:extLst>
      <p:ext uri="{BB962C8B-B14F-4D97-AF65-F5344CB8AC3E}">
        <p14:creationId xmlns:p14="http://schemas.microsoft.com/office/powerpoint/2010/main" val="1613460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733903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ZIP Codes</a:t>
            </a:r>
            <a:r>
              <a:rPr lang="en-US" baseline="0" dirty="0"/>
              <a:t> are not perfect though.  First, a ZIP Code is a route, not an area.  To create service area, we need areas.  Since USPS does not publish areas, anything you see that depicts a ZIP Code as an area is not official and therefore data collected at that level may not align with other attempts to create those areas.  Also, while census tracts are stable, ZIP Codes can change any time the USPS needs them to.</a:t>
            </a:r>
            <a:r>
              <a:rPr lang="en-US" dirty="0"/>
              <a:t> </a:t>
            </a:r>
          </a:p>
        </p:txBody>
      </p:sp>
      <p:sp>
        <p:nvSpPr>
          <p:cNvPr id="4" name="Slide Number Placeholder 3"/>
          <p:cNvSpPr>
            <a:spLocks noGrp="1"/>
          </p:cNvSpPr>
          <p:nvPr>
            <p:ph type="sldNum" sz="quarter" idx="10"/>
          </p:nvPr>
        </p:nvSpPr>
        <p:spPr/>
        <p:txBody>
          <a:bodyPr/>
          <a:lstStyle/>
          <a:p>
            <a:fld id="{649EBF63-EA0E-4274-95F6-E3754595B5A4}" type="slidenum">
              <a:rPr lang="en-US" smtClean="0"/>
              <a:t>10</a:t>
            </a:fld>
            <a:endParaRPr lang="en-US"/>
          </a:p>
        </p:txBody>
      </p:sp>
    </p:spTree>
    <p:extLst>
      <p:ext uri="{BB962C8B-B14F-4D97-AF65-F5344CB8AC3E}">
        <p14:creationId xmlns:p14="http://schemas.microsoft.com/office/powerpoint/2010/main" val="1151026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ZIP Codes are fairly easy to get in a</a:t>
            </a:r>
            <a:r>
              <a:rPr lang="en-US" baseline="0" dirty="0"/>
              <a:t> clinical setting because patient home address is routinely collected, most likely.  Therefore despite their flaws, they are often used in service area definition.</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11</a:t>
            </a:fld>
            <a:endParaRPr lang="en-US"/>
          </a:p>
        </p:txBody>
      </p:sp>
    </p:spTree>
    <p:extLst>
      <p:ext uri="{BB962C8B-B14F-4D97-AF65-F5344CB8AC3E}">
        <p14:creationId xmlns:p14="http://schemas.microsoft.com/office/powerpoint/2010/main" val="1070429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a:t>
            </a:r>
            <a:r>
              <a:rPr lang="en-US" baseline="0" dirty="0"/>
              <a:t> if you’ll recall, most of the </a:t>
            </a:r>
            <a:r>
              <a:rPr lang="en-US" baseline="0" dirty="0" err="1"/>
              <a:t>SDoH</a:t>
            </a:r>
            <a:r>
              <a:rPr lang="en-US" baseline="0" dirty="0"/>
              <a:t> data are available using census geographies.  So how can we reconcile?  ZIP Code Tabulation Areas are one compromise.  A ZCTA is a generalized representation of ZIP Codes, they are stable over 10 years and many census-bureau provided demographic </a:t>
            </a:r>
            <a:r>
              <a:rPr lang="en-US" baseline="0" dirty="0" err="1"/>
              <a:t>SDoH</a:t>
            </a:r>
            <a:r>
              <a:rPr lang="en-US" baseline="0" dirty="0"/>
              <a:t> data are available at this geographic level.</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12</a:t>
            </a:fld>
            <a:endParaRPr lang="en-US"/>
          </a:p>
        </p:txBody>
      </p:sp>
    </p:spTree>
    <p:extLst>
      <p:ext uri="{BB962C8B-B14F-4D97-AF65-F5344CB8AC3E}">
        <p14:creationId xmlns:p14="http://schemas.microsoft.com/office/powerpoint/2010/main" val="428031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representation of how ZCTAs are made.  We</a:t>
            </a:r>
            <a:r>
              <a:rPr lang="en-US" baseline="0" dirty="0"/>
              <a:t> see several dots which represent addresses.  The color of the dot represents the ZIP Code for the address.  Within each census block (those are the black lines), for the most part the ZCTA number that is assigned to the census block is the majority ZIP Code in the ZCTA, then all the blocks with the same ZCTA number are grouped to form the ZCTA.  ZCTAs are therefore a workable compromise between patient data and </a:t>
            </a:r>
            <a:r>
              <a:rPr lang="en-US" baseline="0" dirty="0" err="1"/>
              <a:t>SDoH</a:t>
            </a:r>
            <a:r>
              <a:rPr lang="en-US" baseline="0" dirty="0"/>
              <a:t> data.</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13</a:t>
            </a:fld>
            <a:endParaRPr lang="en-US"/>
          </a:p>
        </p:txBody>
      </p:sp>
    </p:spTree>
    <p:extLst>
      <p:ext uri="{BB962C8B-B14F-4D97-AF65-F5344CB8AC3E}">
        <p14:creationId xmlns:p14="http://schemas.microsoft.com/office/powerpoint/2010/main" val="2211267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open up the rest of the</a:t>
            </a:r>
            <a:r>
              <a:rPr lang="en-US" baseline="0" dirty="0"/>
              <a:t> census geographic hierarchy, we see ZCTAs off to the side.  They do not nest within census tracts or counties or even states and therefore may not be our ideal geography, but we have to use something.</a:t>
            </a:r>
          </a:p>
          <a:p>
            <a:endParaRPr lang="en-US" baseline="0" dirty="0"/>
          </a:p>
          <a:p>
            <a:r>
              <a:rPr lang="en-US" dirty="0"/>
              <a:t>So let’s recap what we have learned so far:  If wanting to define service area based on patients’ home address (geographic retrofitting), we need to take patient address out of EHR.  If want to compare to census demographic info and governmental collected </a:t>
            </a:r>
            <a:r>
              <a:rPr lang="en-US" dirty="0" err="1"/>
              <a:t>SDoH</a:t>
            </a:r>
            <a:r>
              <a:rPr lang="en-US" dirty="0"/>
              <a:t> data we should used one of their geographies.  Census Tracts provide small areas that nest within larger relevant geographies.</a:t>
            </a:r>
            <a:r>
              <a:rPr lang="en-US" baseline="0" dirty="0"/>
              <a:t>  </a:t>
            </a:r>
            <a:r>
              <a:rPr lang="en-US" dirty="0"/>
              <a:t>Census Tracts are not available in EHR on routine basis.  Easier to define service areas based on ZIP Code but ZIP Codes are not standard, stable geography.  So maybe we should use ZCTAs?</a:t>
            </a:r>
            <a:r>
              <a:rPr lang="en-US" baseline="0" dirty="0"/>
              <a:t>  </a:t>
            </a:r>
            <a:r>
              <a:rPr lang="en-US" dirty="0"/>
              <a:t>But ZCTAs are not perfect either…</a:t>
            </a:r>
          </a:p>
          <a:p>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14</a:t>
            </a:fld>
            <a:endParaRPr lang="en-US"/>
          </a:p>
        </p:txBody>
      </p:sp>
    </p:spTree>
    <p:extLst>
      <p:ext uri="{BB962C8B-B14F-4D97-AF65-F5344CB8AC3E}">
        <p14:creationId xmlns:p14="http://schemas.microsoft.com/office/powerpoint/2010/main" val="2349572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I’ve explained the geography, we need to think about getting your</a:t>
            </a:r>
            <a:r>
              <a:rPr lang="en-US" baseline="0" dirty="0"/>
              <a:t> patient data to compare to the </a:t>
            </a:r>
            <a:r>
              <a:rPr lang="en-US" baseline="0" dirty="0" err="1"/>
              <a:t>SDoH</a:t>
            </a:r>
            <a:r>
              <a:rPr lang="en-US" baseline="0" dirty="0"/>
              <a:t> data.  </a:t>
            </a:r>
            <a:r>
              <a:rPr lang="en-US" dirty="0"/>
              <a:t>I’ve always loved this cartoon.  From what I gather about extracting data from EHRs, the</a:t>
            </a:r>
            <a:r>
              <a:rPr lang="en-US" baseline="0" dirty="0"/>
              <a:t> joke</a:t>
            </a:r>
            <a:r>
              <a:rPr lang="en-US" dirty="0"/>
              <a:t> seems to that</a:t>
            </a:r>
            <a:r>
              <a:rPr lang="en-US" baseline="0" dirty="0"/>
              <a:t> endeavor as well.  In the slides that follow, I’m going to have to assume that your miracle occurred and you were able to get the data you need out of the EHR.</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15</a:t>
            </a:fld>
            <a:endParaRPr lang="en-US"/>
          </a:p>
        </p:txBody>
      </p:sp>
    </p:spTree>
    <p:extLst>
      <p:ext uri="{BB962C8B-B14F-4D97-AF65-F5344CB8AC3E}">
        <p14:creationId xmlns:p14="http://schemas.microsoft.com/office/powerpoint/2010/main" val="2624691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we use existing patient data to create a service area, that is called geographic retrofitting.  There are two basic ways of doing this.  Option one is to start with the full patient address and based on that address, learn the location of your patients by census tract, ZIP Code, ZCTA, or whatever geography is of interest to you.  The second option is to start with just patient ZIP Codes and use those directly or convert them to ZCTAs then use them.  No matter which option you choose, the next step is always the same- compile a list of areas to aggregate to form your service areas</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16</a:t>
            </a:fld>
            <a:endParaRPr lang="en-US"/>
          </a:p>
        </p:txBody>
      </p:sp>
    </p:spTree>
    <p:extLst>
      <p:ext uri="{BB962C8B-B14F-4D97-AF65-F5344CB8AC3E}">
        <p14:creationId xmlns:p14="http://schemas.microsoft.com/office/powerpoint/2010/main" val="3718030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option 1, we will begin with a list of addresses and geocode them.  Geocoding converts address</a:t>
            </a:r>
            <a:r>
              <a:rPr lang="en-US" baseline="0" dirty="0"/>
              <a:t> information into longitude and latitude, allowing you to place a dot on a map to represent that location.  Once you have a dot, you can see what geography or geographies the dot falls into.</a:t>
            </a:r>
          </a:p>
          <a:p>
            <a:endParaRPr lang="en-US" baseline="0" dirty="0"/>
          </a:p>
          <a:p>
            <a:r>
              <a:rPr lang="en-US" baseline="0" dirty="0"/>
              <a:t>In this example we see an address in Palm Beach, FL, when geocoded, we get this latitude and longitude and from that we can determine census tract, ZCTA, and others.</a:t>
            </a:r>
          </a:p>
          <a:p>
            <a:endParaRPr lang="en-US" baseline="0" dirty="0"/>
          </a:p>
          <a:p>
            <a:r>
              <a:rPr lang="en-US" baseline="0" dirty="0"/>
              <a:t>Bonus- which is longitude- </a:t>
            </a:r>
            <a:r>
              <a:rPr lang="en-US" u="sng" baseline="0" dirty="0"/>
              <a:t>x</a:t>
            </a:r>
            <a:r>
              <a:rPr lang="en-US" baseline="0" dirty="0"/>
              <a:t> or y?</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17</a:t>
            </a:fld>
            <a:endParaRPr lang="en-US"/>
          </a:p>
        </p:txBody>
      </p:sp>
    </p:spTree>
    <p:extLst>
      <p:ext uri="{BB962C8B-B14F-4D97-AF65-F5344CB8AC3E}">
        <p14:creationId xmlns:p14="http://schemas.microsoft.com/office/powerpoint/2010/main" val="498886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geocoding US addresses, typically your dataset</a:t>
            </a:r>
            <a:r>
              <a:rPr lang="en-US" baseline="0" dirty="0"/>
              <a:t> will have an address, city, state, and ZIP Code. In most geocoding systems these will be in different fields (not all smashed together.)</a:t>
            </a:r>
          </a:p>
          <a:p>
            <a:endParaRPr lang="en-US" baseline="0" dirty="0"/>
          </a:p>
        </p:txBody>
      </p:sp>
      <p:sp>
        <p:nvSpPr>
          <p:cNvPr id="4" name="Slide Number Placeholder 3"/>
          <p:cNvSpPr>
            <a:spLocks noGrp="1"/>
          </p:cNvSpPr>
          <p:nvPr>
            <p:ph type="sldNum" sz="quarter" idx="10"/>
          </p:nvPr>
        </p:nvSpPr>
        <p:spPr/>
        <p:txBody>
          <a:bodyPr/>
          <a:lstStyle/>
          <a:p>
            <a:fld id="{649EBF63-EA0E-4274-95F6-E3754595B5A4}" type="slidenum">
              <a:rPr lang="en-US" smtClean="0"/>
              <a:t>18</a:t>
            </a:fld>
            <a:endParaRPr lang="en-US"/>
          </a:p>
        </p:txBody>
      </p:sp>
    </p:spTree>
    <p:extLst>
      <p:ext uri="{BB962C8B-B14F-4D97-AF65-F5344CB8AC3E}">
        <p14:creationId xmlns:p14="http://schemas.microsoft.com/office/powerpoint/2010/main" val="2974524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I’m now showing a free utility within the UDS Mapper, a free, online mapping tool.  It allows you to copy your addresses from your spreadsheet and paste them in to the system, then geocode it in order to see the point on the map.  I will be covering the mechanics of this functionality next month in our advanced webinar.</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19</a:t>
            </a:fld>
            <a:endParaRPr lang="en-US"/>
          </a:p>
        </p:txBody>
      </p:sp>
    </p:spTree>
    <p:extLst>
      <p:ext uri="{BB962C8B-B14F-4D97-AF65-F5344CB8AC3E}">
        <p14:creationId xmlns:p14="http://schemas.microsoft.com/office/powerpoint/2010/main" val="2974524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9EBF63-EA0E-4274-95F6-E3754595B5A4}" type="slidenum">
              <a:rPr lang="en-US" smtClean="0"/>
              <a:t>2</a:t>
            </a:fld>
            <a:endParaRPr lang="en-US"/>
          </a:p>
        </p:txBody>
      </p:sp>
    </p:spTree>
    <p:extLst>
      <p:ext uri="{BB962C8B-B14F-4D97-AF65-F5344CB8AC3E}">
        <p14:creationId xmlns:p14="http://schemas.microsoft.com/office/powerpoint/2010/main" val="1603808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a:t>
            </a:r>
            <a:r>
              <a:rPr lang="en-US" baseline="0" dirty="0"/>
              <a:t> here we see the point on the map.  I can see which ZCTA it falls into and I could also add other boundaries to find congressional district or county or census tract- whatever geography was relevant for my analysis.</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20</a:t>
            </a:fld>
            <a:endParaRPr lang="en-US"/>
          </a:p>
        </p:txBody>
      </p:sp>
    </p:spTree>
    <p:extLst>
      <p:ext uri="{BB962C8B-B14F-4D97-AF65-F5344CB8AC3E}">
        <p14:creationId xmlns:p14="http://schemas.microsoft.com/office/powerpoint/2010/main" val="2974524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We have to remember HIPAA.  Address is considered to be PHI so you need to be sure that you only geocode in a HIPAA compliant environment.  The UDS Mapper</a:t>
            </a:r>
            <a:r>
              <a:rPr lang="en-US" baseline="0" dirty="0"/>
              <a:t> and other </a:t>
            </a:r>
            <a:r>
              <a:rPr lang="en-US" baseline="0" dirty="0" err="1"/>
              <a:t>HealthLandscape</a:t>
            </a:r>
            <a:r>
              <a:rPr lang="en-US" baseline="0" dirty="0"/>
              <a:t> tools that include the geocoding utility I showed are not currently HIPAA compliant.  So please keep that in mind- I’m showing concepts here more so that how you should actually do this.</a:t>
            </a:r>
          </a:p>
          <a:p>
            <a:endParaRPr lang="en-US" baseline="0" dirty="0"/>
          </a:p>
          <a:p>
            <a:r>
              <a:rPr lang="en-US" baseline="0" dirty="0"/>
              <a:t>Also keep in mind that not all addresses lend themselves to geocoding.</a:t>
            </a:r>
          </a:p>
          <a:p>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21</a:t>
            </a:fld>
            <a:endParaRPr lang="en-US"/>
          </a:p>
        </p:txBody>
      </p:sp>
    </p:spTree>
    <p:extLst>
      <p:ext uri="{BB962C8B-B14F-4D97-AF65-F5344CB8AC3E}">
        <p14:creationId xmlns:p14="http://schemas.microsoft.com/office/powerpoint/2010/main" val="3719649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a:t>
            </a:r>
            <a:r>
              <a:rPr lang="en-US" baseline="0" dirty="0"/>
              <a:t> said before, since ZIP Code is routinely collected in most health centers, extracting that may be the easier route, until you can find a way to geocode your data in a HIPAA compliant manner.  If you want to convert it to ZCTA in order to be able to accurately compare your patient data to the SDOH data, the UDS Mapper has a crosswalk that you can use.  If you don’t do this, you will lose patient data from ZIP Codes that do not have a direct ZCTA match.</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22</a:t>
            </a:fld>
            <a:endParaRPr lang="en-US"/>
          </a:p>
        </p:txBody>
      </p:sp>
    </p:spTree>
    <p:extLst>
      <p:ext uri="{BB962C8B-B14F-4D97-AF65-F5344CB8AC3E}">
        <p14:creationId xmlns:p14="http://schemas.microsoft.com/office/powerpoint/2010/main" val="4270761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ZIP Code to ZCTA crosswalk that is in the UDS Mapper.</a:t>
            </a:r>
            <a:r>
              <a:rPr lang="en-US" baseline="0" dirty="0"/>
              <a:t>  Since ZIP Codes change all the time, this crosswalk is redone every year for comparison to the relevant UDS data.  Keep that in mind if you are using historic data and request an older one from us via email.  On the webpage, simply enter the ZIP Code of interest and click search.  The results will show information about that ZIP Code and most importantly, which ZCTA best matches that location.</a:t>
            </a:r>
            <a:endParaRPr lang="en-US" dirty="0"/>
          </a:p>
        </p:txBody>
      </p:sp>
      <p:sp>
        <p:nvSpPr>
          <p:cNvPr id="4" name="Slide Number Placeholder 3"/>
          <p:cNvSpPr>
            <a:spLocks noGrp="1"/>
          </p:cNvSpPr>
          <p:nvPr>
            <p:ph type="sldNum" sz="quarter" idx="10"/>
          </p:nvPr>
        </p:nvSpPr>
        <p:spPr/>
        <p:txBody>
          <a:bodyPr/>
          <a:lstStyle/>
          <a:p>
            <a:fld id="{F545ADE7-4DB5-4296-A1C0-0A113DC52525}" type="slidenum">
              <a:rPr lang="en-US" smtClean="0"/>
              <a:t>23</a:t>
            </a:fld>
            <a:endParaRPr lang="en-US"/>
          </a:p>
        </p:txBody>
      </p:sp>
    </p:spTree>
    <p:extLst>
      <p:ext uri="{BB962C8B-B14F-4D97-AF65-F5344CB8AC3E}">
        <p14:creationId xmlns:p14="http://schemas.microsoft.com/office/powerpoint/2010/main" val="3013998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converting many ZIP Codes at the same time, there are a couple of options.  First of your list of ZIP Codes has common starting</a:t>
            </a:r>
            <a:r>
              <a:rPr lang="en-US" baseline="0" dirty="0"/>
              <a:t> digits, enter as many of those digits as you want- one, two or three, most likely, and then a percent sign.  When you click search you will get a list of all 5 digit ZCTAs that start with the digits you entered.  Here in the Palm Beach area, we can see that ZIP Code 33402 data should be put into ZCTA 33480.</a:t>
            </a:r>
          </a:p>
          <a:p>
            <a:endParaRPr lang="en-US" baseline="0" dirty="0"/>
          </a:p>
          <a:p>
            <a:r>
              <a:rPr lang="en-US" baseline="0" dirty="0"/>
              <a:t>Alternately you can download the entire crosswalk in an Excel spreadsheet.</a:t>
            </a:r>
            <a:endParaRPr lang="en-US" dirty="0"/>
          </a:p>
        </p:txBody>
      </p:sp>
      <p:sp>
        <p:nvSpPr>
          <p:cNvPr id="4" name="Slide Number Placeholder 3"/>
          <p:cNvSpPr>
            <a:spLocks noGrp="1"/>
          </p:cNvSpPr>
          <p:nvPr>
            <p:ph type="sldNum" sz="quarter" idx="10"/>
          </p:nvPr>
        </p:nvSpPr>
        <p:spPr/>
        <p:txBody>
          <a:bodyPr/>
          <a:lstStyle/>
          <a:p>
            <a:fld id="{F545ADE7-4DB5-4296-A1C0-0A113DC52525}" type="slidenum">
              <a:rPr lang="en-US" smtClean="0"/>
              <a:t>24</a:t>
            </a:fld>
            <a:endParaRPr lang="en-US"/>
          </a:p>
        </p:txBody>
      </p:sp>
    </p:spTree>
    <p:extLst>
      <p:ext uri="{BB962C8B-B14F-4D97-AF65-F5344CB8AC3E}">
        <p14:creationId xmlns:p14="http://schemas.microsoft.com/office/powerpoint/2010/main" val="976637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your data geocoded and assigned to a geography as we discussed for option one,</a:t>
            </a:r>
            <a:r>
              <a:rPr lang="en-US" baseline="0" dirty="0"/>
              <a:t> or converted to ZCTA as in option two you will need to either compile a list of the areas to use to create a service area or weight each area by number of patients, aggregating them into counts of patients by area.</a:t>
            </a:r>
            <a:endParaRPr lang="en-US" dirty="0"/>
          </a:p>
        </p:txBody>
      </p:sp>
      <p:sp>
        <p:nvSpPr>
          <p:cNvPr id="4" name="Slide Number Placeholder 3"/>
          <p:cNvSpPr>
            <a:spLocks noGrp="1"/>
          </p:cNvSpPr>
          <p:nvPr>
            <p:ph type="sldNum" sz="quarter" idx="10"/>
          </p:nvPr>
        </p:nvSpPr>
        <p:spPr/>
        <p:txBody>
          <a:bodyPr/>
          <a:lstStyle/>
          <a:p>
            <a:fld id="{F545ADE7-4DB5-4296-A1C0-0A113DC52525}" type="slidenum">
              <a:rPr lang="en-US" smtClean="0"/>
              <a:t>25</a:t>
            </a:fld>
            <a:endParaRPr lang="en-US"/>
          </a:p>
        </p:txBody>
      </p:sp>
    </p:spTree>
    <p:extLst>
      <p:ext uri="{BB962C8B-B14F-4D97-AF65-F5344CB8AC3E}">
        <p14:creationId xmlns:p14="http://schemas.microsoft.com/office/powerpoint/2010/main" val="2608943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a:t>
            </a:r>
            <a:r>
              <a:rPr lang="en-US" baseline="0" dirty="0"/>
              <a:t> first way, let’s pretend these data show the areas within our county and the number of patients from each area.  We can simply stop here and highlight all of the areas on a map that have any patients</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26</a:t>
            </a:fld>
            <a:endParaRPr lang="en-US"/>
          </a:p>
        </p:txBody>
      </p:sp>
    </p:spTree>
    <p:extLst>
      <p:ext uri="{BB962C8B-B14F-4D97-AF65-F5344CB8AC3E}">
        <p14:creationId xmlns:p14="http://schemas.microsoft.com/office/powerpoint/2010/main" val="13160916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what this map shows- so we can see that the earlier guesses of service area were not perfect- we certainly serve a large</a:t>
            </a:r>
            <a:r>
              <a:rPr lang="en-US" baseline="0" dirty="0"/>
              <a:t>r area than just the neighborhood.  We serve most parts of the city but there are some areas we do not serve.  We also serve most parts of the county, but some areas we miss and we serve nothing outside of the county.</a:t>
            </a:r>
            <a:endParaRPr lang="en-US" dirty="0"/>
          </a:p>
        </p:txBody>
      </p:sp>
      <p:sp>
        <p:nvSpPr>
          <p:cNvPr id="4" name="Slide Number Placeholder 3"/>
          <p:cNvSpPr>
            <a:spLocks noGrp="1"/>
          </p:cNvSpPr>
          <p:nvPr>
            <p:ph type="sldNum" sz="quarter" idx="10"/>
          </p:nvPr>
        </p:nvSpPr>
        <p:spPr/>
        <p:txBody>
          <a:bodyPr/>
          <a:lstStyle/>
          <a:p>
            <a:fld id="{BF29A604-0D69-4D55-9E4B-9611583D6FEA}" type="slidenum">
              <a:rPr lang="en-US" smtClean="0"/>
              <a:t>27</a:t>
            </a:fld>
            <a:endParaRPr lang="en-US"/>
          </a:p>
        </p:txBody>
      </p:sp>
    </p:spTree>
    <p:extLst>
      <p:ext uri="{BB962C8B-B14F-4D97-AF65-F5344CB8AC3E}">
        <p14:creationId xmlns:p14="http://schemas.microsoft.com/office/powerpoint/2010/main" val="135469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what if we reorder those areas</a:t>
            </a:r>
            <a:r>
              <a:rPr lang="en-US" baseline="0" dirty="0"/>
              <a:t> by number of patients?  Now we can find the core areas that we are serving by focusing only on those areas that have the most patients.  The business literature suggests that this core service area should include between 70-80% of your patients.  The Bureau of Primary Health Care selected 75% for the UDS Mapper.  In this list we can see that for a 70% service area, we would </a:t>
            </a:r>
            <a:r>
              <a:rPr lang="en-US" baseline="0" dirty="0" err="1"/>
              <a:t>inlcude</a:t>
            </a:r>
            <a:r>
              <a:rPr lang="en-US" baseline="0" dirty="0"/>
              <a:t> areas A-J.  For an 80% service area we would also add K and L.</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28</a:t>
            </a:fld>
            <a:endParaRPr lang="en-US"/>
          </a:p>
        </p:txBody>
      </p:sp>
    </p:spTree>
    <p:extLst>
      <p:ext uri="{BB962C8B-B14F-4D97-AF65-F5344CB8AC3E}">
        <p14:creationId xmlns:p14="http://schemas.microsoft.com/office/powerpoint/2010/main" val="1316091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a:t>
            </a:r>
            <a:r>
              <a:rPr lang="en-US" baseline="0" dirty="0"/>
              <a:t> that is what this map shows.  By weighting the areas by number of patients we see that the four areas that are in the neighborhood we said we serve earlier are indeed the areas that have the most patients.  Extending to a 70% service area will add the areas to the west and southwest of this neighborhood and going to 80% will add the areas to the south.  This is where most of the patients are coming from and by focusing population health efforts on these neighborhoods, you will have the most impact on your patient outcomes.</a:t>
            </a:r>
            <a:endParaRPr lang="en-US" dirty="0"/>
          </a:p>
        </p:txBody>
      </p:sp>
      <p:sp>
        <p:nvSpPr>
          <p:cNvPr id="4" name="Slide Number Placeholder 3"/>
          <p:cNvSpPr>
            <a:spLocks noGrp="1"/>
          </p:cNvSpPr>
          <p:nvPr>
            <p:ph type="sldNum" sz="quarter" idx="10"/>
          </p:nvPr>
        </p:nvSpPr>
        <p:spPr/>
        <p:txBody>
          <a:bodyPr/>
          <a:lstStyle/>
          <a:p>
            <a:fld id="{BF29A604-0D69-4D55-9E4B-9611583D6FEA}" type="slidenum">
              <a:rPr lang="en-US" smtClean="0"/>
              <a:t>29</a:t>
            </a:fld>
            <a:endParaRPr lang="en-US"/>
          </a:p>
        </p:txBody>
      </p:sp>
    </p:spTree>
    <p:extLst>
      <p:ext uri="{BB962C8B-B14F-4D97-AF65-F5344CB8AC3E}">
        <p14:creationId xmlns:p14="http://schemas.microsoft.com/office/powerpoint/2010/main" val="135469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often some sort of geography involved in population definition, even if not explicitly</a:t>
            </a:r>
            <a:r>
              <a:rPr lang="en-US" baseline="0" dirty="0"/>
              <a:t> stated, and even if obscure</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3</a:t>
            </a:fld>
            <a:endParaRPr lang="en-US"/>
          </a:p>
        </p:txBody>
      </p:sp>
    </p:spTree>
    <p:extLst>
      <p:ext uri="{BB962C8B-B14F-4D97-AF65-F5344CB8AC3E}">
        <p14:creationId xmlns:p14="http://schemas.microsoft.com/office/powerpoint/2010/main" val="10339678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the area pinpointed, find data to better understand what is going on there AND resources in the community that already exist to help your patients</a:t>
            </a:r>
            <a:r>
              <a:rPr lang="en-US" baseline="0" dirty="0"/>
              <a:t> . You’ll want to find data related to income level, race/ ethnicity, </a:t>
            </a:r>
            <a:r>
              <a:rPr lang="en-US" baseline="0" dirty="0" err="1"/>
              <a:t>edcuation</a:t>
            </a:r>
            <a:r>
              <a:rPr lang="en-US" baseline="0" dirty="0"/>
              <a:t> level and language spoken at home.  Is the area </a:t>
            </a:r>
            <a:r>
              <a:rPr lang="en-US" baseline="0" dirty="0" err="1"/>
              <a:t>walkable</a:t>
            </a:r>
            <a:r>
              <a:rPr lang="en-US" baseline="0" dirty="0"/>
              <a:t>?  Are there safe sidewalks?  Are there street lights?  What is the community disease burden? You can find these data from the Census Bureau, from CDC, from state and local health departments.  </a:t>
            </a:r>
            <a:r>
              <a:rPr lang="en-US" baseline="0" dirty="0" err="1"/>
              <a:t>HealthLandscape</a:t>
            </a:r>
            <a:r>
              <a:rPr lang="en-US" baseline="0" dirty="0"/>
              <a:t> pulls these data and adds them into our online mapping tools, including the UDS Mapper.</a:t>
            </a:r>
            <a:endParaRPr lang="en-US" dirty="0"/>
          </a:p>
        </p:txBody>
      </p:sp>
      <p:sp>
        <p:nvSpPr>
          <p:cNvPr id="4" name="Slide Number Placeholder 3"/>
          <p:cNvSpPr>
            <a:spLocks noGrp="1"/>
          </p:cNvSpPr>
          <p:nvPr>
            <p:ph type="sldNum" sz="quarter" idx="10"/>
          </p:nvPr>
        </p:nvSpPr>
        <p:spPr/>
        <p:txBody>
          <a:bodyPr/>
          <a:lstStyle/>
          <a:p>
            <a:fld id="{F545ADE7-4DB5-4296-A1C0-0A113DC52525}" type="slidenum">
              <a:rPr lang="en-US" smtClean="0"/>
              <a:t>30</a:t>
            </a:fld>
            <a:endParaRPr lang="en-US"/>
          </a:p>
        </p:txBody>
      </p:sp>
    </p:spTree>
    <p:extLst>
      <p:ext uri="{BB962C8B-B14F-4D97-AF65-F5344CB8AC3E}">
        <p14:creationId xmlns:p14="http://schemas.microsoft.com/office/powerpoint/2010/main" val="4169994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a:t>
            </a:r>
            <a:r>
              <a:rPr lang="en-US" baseline="0" dirty="0"/>
              <a:t> to these data, click the </a:t>
            </a:r>
            <a:r>
              <a:rPr lang="en-US" baseline="0" dirty="0" err="1"/>
              <a:t>HealthLandscape</a:t>
            </a:r>
            <a:r>
              <a:rPr lang="en-US" baseline="0" dirty="0"/>
              <a:t> link in the UDS Mapper to find other mapping tools with data at other geographic levels. </a:t>
            </a:r>
            <a:endParaRPr lang="en-US" dirty="0"/>
          </a:p>
        </p:txBody>
      </p:sp>
      <p:sp>
        <p:nvSpPr>
          <p:cNvPr id="4" name="Slide Number Placeholder 3"/>
          <p:cNvSpPr>
            <a:spLocks noGrp="1"/>
          </p:cNvSpPr>
          <p:nvPr>
            <p:ph type="sldNum" sz="quarter" idx="10"/>
          </p:nvPr>
        </p:nvSpPr>
        <p:spPr/>
        <p:txBody>
          <a:bodyPr/>
          <a:lstStyle/>
          <a:p>
            <a:fld id="{F545ADE7-4DB5-4296-A1C0-0A113DC52525}" type="slidenum">
              <a:rPr lang="en-US" smtClean="0"/>
              <a:t>33</a:t>
            </a:fld>
            <a:endParaRPr lang="en-US"/>
          </a:p>
        </p:txBody>
      </p:sp>
    </p:spTree>
    <p:extLst>
      <p:ext uri="{BB962C8B-B14F-4D97-AF65-F5344CB8AC3E}">
        <p14:creationId xmlns:p14="http://schemas.microsoft.com/office/powerpoint/2010/main" val="20181590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a:t>
            </a:r>
            <a:r>
              <a:rPr lang="en-US" baseline="0"/>
              <a:t> reminder, here are the learning objectives that we hoped to accomplish by the end of this module. </a:t>
            </a:r>
            <a:endParaRPr lang="en-US" baseline="0" dirty="0"/>
          </a:p>
        </p:txBody>
      </p:sp>
      <p:sp>
        <p:nvSpPr>
          <p:cNvPr id="4" name="Slide Number Placeholder 3"/>
          <p:cNvSpPr>
            <a:spLocks noGrp="1"/>
          </p:cNvSpPr>
          <p:nvPr>
            <p:ph type="sldNum" sz="quarter" idx="10"/>
          </p:nvPr>
        </p:nvSpPr>
        <p:spPr/>
        <p:txBody>
          <a:bodyPr/>
          <a:lstStyle/>
          <a:p>
            <a:fld id="{649EBF63-EA0E-4274-95F6-E3754595B5A4}" type="slidenum">
              <a:rPr lang="en-US" smtClean="0"/>
              <a:t>36</a:t>
            </a:fld>
            <a:endParaRPr lang="en-US"/>
          </a:p>
        </p:txBody>
      </p:sp>
    </p:spTree>
    <p:extLst>
      <p:ext uri="{BB962C8B-B14F-4D97-AF65-F5344CB8AC3E}">
        <p14:creationId xmlns:p14="http://schemas.microsoft.com/office/powerpoint/2010/main" val="20459856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After completing this module, we hope that family medicine residents will be able to meet these milestones. </a:t>
            </a:r>
          </a:p>
          <a:p>
            <a:endParaRPr lang="en-US" baseline="0" dirty="0"/>
          </a:p>
          <a:p>
            <a:r>
              <a:rPr lang="en-US" baseline="0" dirty="0"/>
              <a:t>https://www.acgme.org/Portals/0/PDFs/Milestones/FamilyMedicineMilestones.pdf </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37</a:t>
            </a:fld>
            <a:endParaRPr lang="en-US"/>
          </a:p>
        </p:txBody>
      </p:sp>
    </p:spTree>
    <p:extLst>
      <p:ext uri="{BB962C8B-B14F-4D97-AF65-F5344CB8AC3E}">
        <p14:creationId xmlns:p14="http://schemas.microsoft.com/office/powerpoint/2010/main" val="19958203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After completing this module, we hope that nurse practitioner trainees will be able to address these competencies. </a:t>
            </a:r>
            <a:endParaRPr lang="en-US" dirty="0"/>
          </a:p>
          <a:p>
            <a:endParaRPr lang="en-US" dirty="0"/>
          </a:p>
          <a:p>
            <a:r>
              <a:rPr lang="en-US" dirty="0"/>
              <a:t>http://www.aacn.nche.edu/dnp/Essentials.pdf</a:t>
            </a:r>
          </a:p>
          <a:p>
            <a:endParaRPr lang="en-US" dirty="0"/>
          </a:p>
          <a:p>
            <a:r>
              <a:rPr lang="en-US" dirty="0"/>
              <a:t>https://c.ymcdn.com/sites/nonpf.site-ym.com/resource/resmgr/Competencies/NPCoreCompsContentFinalNov20.pdf</a:t>
            </a:r>
          </a:p>
        </p:txBody>
      </p:sp>
      <p:sp>
        <p:nvSpPr>
          <p:cNvPr id="4" name="Slide Number Placeholder 3"/>
          <p:cNvSpPr>
            <a:spLocks noGrp="1"/>
          </p:cNvSpPr>
          <p:nvPr>
            <p:ph type="sldNum" sz="quarter" idx="10"/>
          </p:nvPr>
        </p:nvSpPr>
        <p:spPr/>
        <p:txBody>
          <a:bodyPr/>
          <a:lstStyle/>
          <a:p>
            <a:fld id="{649EBF63-EA0E-4274-95F6-E3754595B5A4}" type="slidenum">
              <a:rPr lang="en-US" smtClean="0"/>
              <a:t>38</a:t>
            </a:fld>
            <a:endParaRPr lang="en-US"/>
          </a:p>
        </p:txBody>
      </p:sp>
    </p:spTree>
    <p:extLst>
      <p:ext uri="{BB962C8B-B14F-4D97-AF65-F5344CB8AC3E}">
        <p14:creationId xmlns:p14="http://schemas.microsoft.com/office/powerpoint/2010/main" val="258349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t>4</a:t>
            </a:fld>
            <a:endParaRPr lang="en-GB"/>
          </a:p>
        </p:txBody>
      </p:sp>
      <p:sp>
        <p:nvSpPr>
          <p:cNvPr id="4099" name="Rectangle 1"/>
          <p:cNvSpPr txBox="1">
            <a:spLocks noGrp="1" noRot="1" noChangeAspect="1" noChangeArrowheads="1" noTextEdit="1"/>
          </p:cNvSpPr>
          <p:nvPr>
            <p:ph type="sldImg"/>
          </p:nvPr>
        </p:nvSpPr>
        <p:spPr>
          <a:xfrm>
            <a:off x="1181100" y="706438"/>
            <a:ext cx="4646613" cy="3484562"/>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700746" y="4415618"/>
            <a:ext cx="5608909" cy="4183725"/>
          </a:xfrm>
          <a:noFill/>
          <a:ln/>
        </p:spPr>
        <p:txBody>
          <a:bodyPr tIns="9455"/>
          <a:lstStyle/>
          <a:p>
            <a:pPr defTabSz="931774">
              <a:defRPr/>
            </a:pPr>
            <a:r>
              <a:rPr lang="en-US" dirty="0"/>
              <a:t>As we learned in module</a:t>
            </a:r>
            <a:r>
              <a:rPr lang="en-US" baseline="0" dirty="0"/>
              <a:t> one these are the things that we might want to measure</a:t>
            </a:r>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Recognizing</a:t>
            </a:r>
            <a:r>
              <a:rPr lang="en-US" baseline="0" dirty="0"/>
              <a:t> the important role that </a:t>
            </a:r>
            <a:r>
              <a:rPr lang="en-US" baseline="0" dirty="0" err="1"/>
              <a:t>SDoH</a:t>
            </a:r>
            <a:r>
              <a:rPr lang="en-US" baseline="0" dirty="0"/>
              <a:t> play, the Institute of Medicine in 2014 recommended adding social and behavioral domains into EHRs.  They recommended 17 domains including neighborhood/ community compositional characteristics, but looking at the other 16, many of them have a dataset already available at various geographic levels</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5</a:t>
            </a:fld>
            <a:endParaRPr lang="en-US"/>
          </a:p>
        </p:txBody>
      </p:sp>
    </p:spTree>
    <p:extLst>
      <p:ext uri="{BB962C8B-B14F-4D97-AF65-F5344CB8AC3E}">
        <p14:creationId xmlns:p14="http://schemas.microsoft.com/office/powerpoint/2010/main" val="1309295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Recognizing</a:t>
            </a:r>
            <a:r>
              <a:rPr lang="en-US" baseline="0" dirty="0"/>
              <a:t> the important role that </a:t>
            </a:r>
            <a:r>
              <a:rPr lang="en-US" baseline="0" dirty="0" err="1"/>
              <a:t>SDoH</a:t>
            </a:r>
            <a:r>
              <a:rPr lang="en-US" baseline="0" dirty="0"/>
              <a:t> play, the Institute of Medicine in 2014 recommended adding social and behavioral domains into EHRs.  They recommended 17 domains including neighborhood/ community compositional characteristics, but looking at the other 16, many of them have a dataset already available at various geographic levels</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6</a:t>
            </a:fld>
            <a:endParaRPr lang="en-US"/>
          </a:p>
        </p:txBody>
      </p:sp>
    </p:spTree>
    <p:extLst>
      <p:ext uri="{BB962C8B-B14F-4D97-AF65-F5344CB8AC3E}">
        <p14:creationId xmlns:p14="http://schemas.microsoft.com/office/powerpoint/2010/main" val="1309295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we want to take advantage of these </a:t>
            </a:r>
            <a:r>
              <a:rPr lang="en-US" dirty="0" err="1"/>
              <a:t>SDoH</a:t>
            </a:r>
            <a:r>
              <a:rPr lang="en-US" dirty="0"/>
              <a:t> datasets we need to start thinking about our</a:t>
            </a:r>
            <a:r>
              <a:rPr lang="en-US" baseline="0" dirty="0"/>
              <a:t> patient panel in geographic terms.  You could generically say that your service area is this neighborhood.  Or this city.  Or this county.  But if we want to compare our service area to the </a:t>
            </a:r>
            <a:r>
              <a:rPr lang="en-US" baseline="0" dirty="0" err="1"/>
              <a:t>SDoH</a:t>
            </a:r>
            <a:r>
              <a:rPr lang="en-US" baseline="0" dirty="0"/>
              <a:t> data we need to be more specific</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7</a:t>
            </a:fld>
            <a:endParaRPr lang="en-US"/>
          </a:p>
        </p:txBody>
      </p:sp>
    </p:spTree>
    <p:extLst>
      <p:ext uri="{BB962C8B-B14F-4D97-AF65-F5344CB8AC3E}">
        <p14:creationId xmlns:p14="http://schemas.microsoft.com/office/powerpoint/2010/main" val="3718030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core</a:t>
            </a:r>
            <a:r>
              <a:rPr lang="en-US" baseline="0" dirty="0"/>
              <a:t> </a:t>
            </a:r>
            <a:r>
              <a:rPr lang="en-US" dirty="0"/>
              <a:t>geographic</a:t>
            </a:r>
            <a:r>
              <a:rPr lang="en-US" baseline="0" dirty="0"/>
              <a:t> hierarchy of the US Census Bureau which is the provider of most </a:t>
            </a:r>
            <a:r>
              <a:rPr lang="en-US" baseline="0" dirty="0" err="1"/>
              <a:t>SDoH</a:t>
            </a:r>
            <a:r>
              <a:rPr lang="en-US" baseline="0" dirty="0"/>
              <a:t> data.  These data and additional datasets are available at the national, state and county levels;  some are available at the census tract level.  These geographies are primarily used to apportion congressional seats and federal reporting; states take advantage of them to collect and report data to state legislatures and governors.  Because of the availability of data at these geographies we should consider using them to define our service area.  Counties are typically too large to see neighborhood variation so census tracts are the ideal geography.  </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8</a:t>
            </a:fld>
            <a:endParaRPr lang="en-US"/>
          </a:p>
        </p:txBody>
      </p:sp>
    </p:spTree>
    <p:extLst>
      <p:ext uri="{BB962C8B-B14F-4D97-AF65-F5344CB8AC3E}">
        <p14:creationId xmlns:p14="http://schemas.microsoft.com/office/powerpoint/2010/main" val="3124213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some highlights about census tracts:  they are stable,</a:t>
            </a:r>
            <a:r>
              <a:rPr lang="en-US" baseline="0" dirty="0"/>
              <a:t> designed with the intent of maintaining them over a long time.  Also their boundaries generally follow visible and identifiable features.</a:t>
            </a:r>
          </a:p>
          <a:p>
            <a:endParaRPr lang="en-US" baseline="0" dirty="0"/>
          </a:p>
          <a:p>
            <a:r>
              <a:rPr lang="en-US" baseline="0" dirty="0"/>
              <a:t>BUT if I asked, “Hey </a:t>
            </a:r>
            <a:r>
              <a:rPr lang="en-US" dirty="0"/>
              <a:t>Winston</a:t>
            </a:r>
            <a:r>
              <a:rPr lang="en-US" baseline="0" dirty="0"/>
              <a:t>, what census tract do you live in?”  Do you think he could answer accurately?  Could you?  In fact, few if any of us would be able to.  Census tracts are not relatable and not routinely collected or available.</a:t>
            </a:r>
          </a:p>
          <a:p>
            <a:endParaRPr lang="en-US" baseline="0" dirty="0"/>
          </a:p>
          <a:p>
            <a:r>
              <a:rPr lang="en-US" baseline="0" dirty="0"/>
              <a:t>Then if I asked, “Hey </a:t>
            </a:r>
            <a:r>
              <a:rPr lang="en-US" dirty="0"/>
              <a:t>Winston</a:t>
            </a:r>
            <a:r>
              <a:rPr lang="en-US" baseline="0" dirty="0"/>
              <a:t>, what ZIP Code do you live in?”  I bet he and everyone of you could answer that question accurately.  </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9</a:t>
            </a:fld>
            <a:endParaRPr lang="en-US"/>
          </a:p>
        </p:txBody>
      </p:sp>
    </p:spTree>
    <p:extLst>
      <p:ext uri="{BB962C8B-B14F-4D97-AF65-F5344CB8AC3E}">
        <p14:creationId xmlns:p14="http://schemas.microsoft.com/office/powerpoint/2010/main" val="2690542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1F397-66A5-484C-A299-EBB7B221EE7A}" type="datetime1">
              <a:rPr lang="en-US" smtClean="0"/>
              <a:t>6/12/2017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45684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rea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3943484"/>
          </a:xfrm>
        </p:spPr>
        <p:txBody>
          <a:bodyPr>
            <a:normAutofit/>
          </a:bodyPr>
          <a:lstStyle>
            <a:lvl1pPr>
              <a:defRPr sz="1400"/>
            </a:lvl1pPr>
          </a:lstStyle>
          <a:p>
            <a:r>
              <a:rPr lang="en-US"/>
              <a:t>Click icon to add picture</a:t>
            </a:r>
            <a:endParaRPr lang="en-US" dirty="0"/>
          </a:p>
        </p:txBody>
      </p:sp>
    </p:spTree>
    <p:extLst>
      <p:ext uri="{BB962C8B-B14F-4D97-AF65-F5344CB8AC3E}">
        <p14:creationId xmlns:p14="http://schemas.microsoft.com/office/powerpoint/2010/main" val="186264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191" y="0"/>
            <a:ext cx="9144001" cy="6858000"/>
          </a:xfrm>
          <a:effectLst/>
        </p:spPr>
        <p:txBody>
          <a:bodyPr>
            <a:normAutofit/>
          </a:bodyPr>
          <a:lstStyle>
            <a:lvl1pPr marL="0" indent="0">
              <a:buNone/>
              <a:defRPr sz="1600">
                <a:ln>
                  <a:noFill/>
                </a:ln>
                <a:solidFill>
                  <a:schemeClr val="bg1">
                    <a:lumMod val="8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1669746684"/>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p:spTree>
      <p:nvGrpSpPr>
        <p:cNvPr id="1" name=""/>
        <p:cNvGrpSpPr/>
        <p:nvPr/>
      </p:nvGrpSpPr>
      <p:grpSpPr>
        <a:xfrm>
          <a:off x="0" y="0"/>
          <a:ext cx="0" cy="0"/>
          <a:chOff x="0" y="0"/>
          <a:chExt cx="0" cy="0"/>
        </a:xfrm>
      </p:grpSpPr>
      <p:sp>
        <p:nvSpPr>
          <p:cNvPr id="4" name="Picture Placeholder 4"/>
          <p:cNvSpPr>
            <a:spLocks noGrp="1"/>
          </p:cNvSpPr>
          <p:nvPr>
            <p:ph type="pic" sz="quarter" idx="13" hasCustomPrompt="1"/>
          </p:nvPr>
        </p:nvSpPr>
        <p:spPr>
          <a:xfrm>
            <a:off x="1" y="0"/>
            <a:ext cx="5362185" cy="6858000"/>
          </a:xfrm>
        </p:spPr>
        <p:txBody>
          <a:bodyPr/>
          <a:lstStyle>
            <a:lvl1pPr>
              <a:defRPr baseline="0"/>
            </a:lvl1pPr>
          </a:lstStyle>
          <a:p>
            <a:r>
              <a:rPr lang="en-US" dirty="0"/>
              <a:t>Drag / Drop / Send to Back</a:t>
            </a:r>
          </a:p>
        </p:txBody>
      </p:sp>
    </p:spTree>
    <p:extLst>
      <p:ext uri="{BB962C8B-B14F-4D97-AF65-F5344CB8AC3E}">
        <p14:creationId xmlns:p14="http://schemas.microsoft.com/office/powerpoint/2010/main" val="11621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Full Image 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normAutofit/>
          </a:bodyPr>
          <a:lstStyle>
            <a:lvl1pPr marL="0" indent="0">
              <a:buNone/>
              <a:defRPr sz="1200"/>
            </a:lvl1pPr>
          </a:lstStyle>
          <a:p>
            <a:r>
              <a:rPr lang="en-US"/>
              <a:t>Click icon to add picture</a:t>
            </a:r>
            <a:endParaRPr lang="en-US" dirty="0"/>
          </a:p>
        </p:txBody>
      </p:sp>
    </p:spTree>
    <p:extLst>
      <p:ext uri="{BB962C8B-B14F-4D97-AF65-F5344CB8AC3E}">
        <p14:creationId xmlns:p14="http://schemas.microsoft.com/office/powerpoint/2010/main" val="1229963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Individual of the Team">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0" y="0"/>
            <a:ext cx="4572000" cy="6935254"/>
          </a:xfrm>
          <a:prstGeom prst="rect">
            <a:avLst/>
          </a:prstGeom>
        </p:spPr>
        <p:txBody>
          <a:bodyPr>
            <a:normAutofit/>
          </a:bodyPr>
          <a:lstStyle>
            <a:lvl1pPr>
              <a:defRPr sz="1200"/>
            </a:lvl1pPr>
          </a:lstStyle>
          <a:p>
            <a:r>
              <a:rPr lang="en-US"/>
              <a:t>Click icon to add picture</a:t>
            </a:r>
          </a:p>
        </p:txBody>
      </p:sp>
    </p:spTree>
    <p:extLst>
      <p:ext uri="{BB962C8B-B14F-4D97-AF65-F5344CB8AC3E}">
        <p14:creationId xmlns:p14="http://schemas.microsoft.com/office/powerpoint/2010/main" val="317630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24206" y="2052623"/>
            <a:ext cx="685711" cy="685800"/>
          </a:xfrm>
          <a:prstGeom prst="ellipse">
            <a:avLst/>
          </a:prstGeom>
        </p:spPr>
        <p:txBody>
          <a:bodyPr rtlCol="0">
            <a:normAutofit/>
          </a:bodyPr>
          <a:lstStyle>
            <a:lvl1pPr marL="0" indent="0">
              <a:buNone/>
              <a:defRPr sz="800">
                <a:solidFill>
                  <a:schemeClr val="tx1"/>
                </a:solidFill>
              </a:defRPr>
            </a:lvl1pPr>
          </a:lstStyle>
          <a:p>
            <a:pPr lvl="0"/>
            <a:r>
              <a:rPr lang="en-US" noProof="0"/>
              <a:t>Click icon to add picture</a:t>
            </a:r>
            <a:endParaRPr lang="en-US" noProof="0" dirty="0"/>
          </a:p>
        </p:txBody>
      </p:sp>
      <p:sp>
        <p:nvSpPr>
          <p:cNvPr id="13" name="Picture Placeholder 6"/>
          <p:cNvSpPr>
            <a:spLocks noGrp="1"/>
          </p:cNvSpPr>
          <p:nvPr>
            <p:ph type="pic" sz="quarter" idx="11"/>
          </p:nvPr>
        </p:nvSpPr>
        <p:spPr>
          <a:xfrm>
            <a:off x="3198241" y="2052623"/>
            <a:ext cx="685711" cy="685800"/>
          </a:xfrm>
          <a:prstGeom prst="ellipse">
            <a:avLst/>
          </a:prstGeom>
        </p:spPr>
        <p:txBody>
          <a:bodyPr rtlCol="0">
            <a:normAutofit/>
          </a:bodyPr>
          <a:lstStyle>
            <a:lvl1pPr marL="0" indent="0">
              <a:buNone/>
              <a:defRPr sz="800">
                <a:solidFill>
                  <a:schemeClr val="tx1"/>
                </a:solidFill>
              </a:defRPr>
            </a:lvl1pPr>
          </a:lstStyle>
          <a:p>
            <a:pPr lvl="0"/>
            <a:r>
              <a:rPr lang="en-US" noProof="0"/>
              <a:t>Click icon to add picture</a:t>
            </a:r>
          </a:p>
        </p:txBody>
      </p:sp>
      <p:sp>
        <p:nvSpPr>
          <p:cNvPr id="15" name="Picture Placeholder 6"/>
          <p:cNvSpPr>
            <a:spLocks noGrp="1"/>
          </p:cNvSpPr>
          <p:nvPr>
            <p:ph type="pic" sz="quarter" idx="12"/>
          </p:nvPr>
        </p:nvSpPr>
        <p:spPr>
          <a:xfrm>
            <a:off x="5589729" y="2052623"/>
            <a:ext cx="685711" cy="685800"/>
          </a:xfrm>
          <a:prstGeom prst="ellipse">
            <a:avLst/>
          </a:prstGeom>
        </p:spPr>
        <p:txBody>
          <a:bodyPr rtlCol="0">
            <a:normAutofit/>
          </a:bodyPr>
          <a:lstStyle>
            <a:lvl1pPr marL="0" indent="0">
              <a:buNone/>
              <a:defRPr sz="800">
                <a:solidFill>
                  <a:schemeClr val="tx1"/>
                </a:solidFill>
              </a:defRPr>
            </a:lvl1pPr>
          </a:lstStyle>
          <a:p>
            <a:pPr lvl="0"/>
            <a:r>
              <a:rPr lang="en-US" noProof="0"/>
              <a:t>Click icon to add picture</a:t>
            </a:r>
          </a:p>
        </p:txBody>
      </p:sp>
    </p:spTree>
    <p:extLst>
      <p:ext uri="{BB962C8B-B14F-4D97-AF65-F5344CB8AC3E}">
        <p14:creationId xmlns:p14="http://schemas.microsoft.com/office/powerpoint/2010/main" val="1922732280"/>
      </p:ext>
    </p:extLst>
  </p:cSld>
  <p:clrMapOvr>
    <a:masterClrMapping/>
  </p:clrMapOvr>
  <p:transition spd="med" advClick="0" advTm="2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Data Driven">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1190" y="2214687"/>
            <a:ext cx="9144000" cy="2006754"/>
          </a:xfrm>
        </p:spPr>
        <p:txBody>
          <a:bodyPr/>
          <a:lstStyle/>
          <a:p>
            <a:r>
              <a:rPr lang="en-US"/>
              <a:t>Click icon to add picture</a:t>
            </a:r>
          </a:p>
        </p:txBody>
      </p:sp>
    </p:spTree>
    <p:extLst>
      <p:ext uri="{BB962C8B-B14F-4D97-AF65-F5344CB8AC3E}">
        <p14:creationId xmlns:p14="http://schemas.microsoft.com/office/powerpoint/2010/main" val="27509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55DDBD-5E99-43AD-A956-ABE862B71353}" type="datetime1">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81EE6-BCB5-48D6-9A0C-7ACB016592BE}" type="slidenum">
              <a:rPr lang="en-US" smtClean="0"/>
              <a:pPr/>
              <a:t>‹#›</a:t>
            </a:fld>
            <a:endParaRPr lang="en-US"/>
          </a:p>
        </p:txBody>
      </p:sp>
    </p:spTree>
    <p:extLst>
      <p:ext uri="{BB962C8B-B14F-4D97-AF65-F5344CB8AC3E}">
        <p14:creationId xmlns:p14="http://schemas.microsoft.com/office/powerpoint/2010/main" val="794491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DE064F-4A67-4924-85DB-247A3454FC1E}" type="datetime1">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81EE6-BCB5-48D6-9A0C-7ACB016592BE}" type="slidenum">
              <a:rPr lang="en-US" smtClean="0"/>
              <a:pPr/>
              <a:t>‹#›</a:t>
            </a:fld>
            <a:endParaRPr lang="en-US"/>
          </a:p>
        </p:txBody>
      </p:sp>
    </p:spTree>
    <p:extLst>
      <p:ext uri="{BB962C8B-B14F-4D97-AF65-F5344CB8AC3E}">
        <p14:creationId xmlns:p14="http://schemas.microsoft.com/office/powerpoint/2010/main" val="430954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a:t>Click to edit Master title style</a:t>
            </a:r>
          </a:p>
        </p:txBody>
      </p:sp>
      <p:sp>
        <p:nvSpPr>
          <p:cNvPr id="3" name="Content Placeholder 2"/>
          <p:cNvSpPr>
            <a:spLocks noGrp="1"/>
          </p:cNvSpPr>
          <p:nvPr>
            <p:ph sz="half" idx="1"/>
          </p:nvPr>
        </p:nvSpPr>
        <p:spPr>
          <a:xfrm>
            <a:off x="456481" y="1604329"/>
            <a:ext cx="8226720"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481" y="3935934"/>
            <a:ext cx="8226720" cy="219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fld id="{5B8017F7-D0BD-42C8-8BE4-6B909DC2229E}" type="datetime1">
              <a:rPr lang="en-US" smtClean="0"/>
              <a:t>6/12/2017</a:t>
            </a:fld>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extLst>
      <p:ext uri="{BB962C8B-B14F-4D97-AF65-F5344CB8AC3E}">
        <p14:creationId xmlns:p14="http://schemas.microsoft.com/office/powerpoint/2010/main" val="234506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tart-Compan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3157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0A8260E-4836-4A63-B827-D5FFA8205E11}" type="datetime1">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591058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168C84-1E0D-4D62-B145-35AD290AE858}" type="datetime1">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264834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350530-523F-4290-BAB1-4070B72F367A}" type="datetime1">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134375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C7DA73-8E79-41C3-899A-A69FBA773B3D}" type="datetime1">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3202881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CB1C85-9AA3-4C90-B7D5-7F2576277F59}" type="datetime1">
              <a:rPr lang="en-US" smtClean="0"/>
              <a:t>6/12/2017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3863591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C54457-B709-4670-90C9-27A6866A6E63}" type="datetime1">
              <a:rPr lang="en-US" smtClean="0"/>
              <a:t>6/12/2017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367393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74120-F0F6-44D7-B105-8DCFEBC54949}" type="datetime1">
              <a:rPr lang="en-US" smtClean="0"/>
              <a:t>6/12/2017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48456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5325B6-088C-4374-96DD-A7A6021C008C}" type="datetime1">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553240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A9EEFD-8878-4C83-B08D-B0C2036F5A58}" type="datetime1">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7769546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C5F23F-07B9-4AC3-9D61-20CEED9FF564}" type="datetime1">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497460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Big_Picture_team-skills">
    <p:spTree>
      <p:nvGrpSpPr>
        <p:cNvPr id="1" name=""/>
        <p:cNvGrpSpPr/>
        <p:nvPr/>
      </p:nvGrpSpPr>
      <p:grpSpPr>
        <a:xfrm>
          <a:off x="0" y="0"/>
          <a:ext cx="0" cy="0"/>
          <a:chOff x="0" y="0"/>
          <a:chExt cx="0" cy="0"/>
        </a:xfrm>
      </p:grpSpPr>
      <p:sp>
        <p:nvSpPr>
          <p:cNvPr id="9" name="Picture Placeholder 22"/>
          <p:cNvSpPr>
            <a:spLocks noGrp="1"/>
          </p:cNvSpPr>
          <p:nvPr>
            <p:ph type="pic" sz="quarter" idx="13"/>
          </p:nvPr>
        </p:nvSpPr>
        <p:spPr>
          <a:xfrm>
            <a:off x="0" y="-1"/>
            <a:ext cx="9152357" cy="6858001"/>
          </a:xfrm>
        </p:spPr>
        <p:txBody>
          <a:bodyPr>
            <a:normAutofit/>
          </a:bodyPr>
          <a:lstStyle>
            <a:lvl1pPr marL="0" indent="0">
              <a:buNone/>
              <a:defRPr sz="1200">
                <a:latin typeface="Lato Light"/>
                <a:cs typeface="Lato Light"/>
              </a:defRPr>
            </a:lvl1pPr>
          </a:lstStyle>
          <a:p>
            <a:r>
              <a:rPr lang="en-US"/>
              <a:t>Click icon to add picture</a:t>
            </a:r>
            <a:endParaRPr lang="id-ID" dirty="0"/>
          </a:p>
        </p:txBody>
      </p:sp>
      <p:sp>
        <p:nvSpPr>
          <p:cNvPr id="5" name="Picture Placeholder 22"/>
          <p:cNvSpPr>
            <a:spLocks noGrp="1"/>
          </p:cNvSpPr>
          <p:nvPr>
            <p:ph type="pic" sz="quarter" idx="14"/>
          </p:nvPr>
        </p:nvSpPr>
        <p:spPr>
          <a:xfrm>
            <a:off x="1180364" y="2344616"/>
            <a:ext cx="1231010" cy="1547446"/>
          </a:xfrm>
        </p:spPr>
        <p:txBody>
          <a:bodyPr>
            <a:normAutofit/>
          </a:bodyPr>
          <a:lstStyle>
            <a:lvl1pPr marL="0" indent="0">
              <a:buNone/>
              <a:defRPr sz="1200">
                <a:solidFill>
                  <a:schemeClr val="bg1"/>
                </a:solidFill>
                <a:latin typeface="Lato Regular"/>
                <a:cs typeface="Lato Regular"/>
              </a:defRPr>
            </a:lvl1pPr>
          </a:lstStyle>
          <a:p>
            <a:r>
              <a:rPr lang="en-US"/>
              <a:t>Click icon to add picture</a:t>
            </a:r>
            <a:endParaRPr lang="id-ID" dirty="0"/>
          </a:p>
        </p:txBody>
      </p:sp>
    </p:spTree>
    <p:extLst>
      <p:ext uri="{BB962C8B-B14F-4D97-AF65-F5344CB8AC3E}">
        <p14:creationId xmlns:p14="http://schemas.microsoft.com/office/powerpoint/2010/main" val="15166944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F56DF5-8C8D-4579-AB22-3F9131B76973}" type="datetime1">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345591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7EE9D-9B6F-4F22-806B-13C5B1EF2D78}" type="datetime1">
              <a:rPr lang="en-US" smtClean="0">
                <a:solidFill>
                  <a:srgbClr val="445469">
                    <a:tint val="75000"/>
                  </a:srgbClr>
                </a:solidFill>
              </a:rPr>
              <a:t>6/12/2017</a:t>
            </a:fld>
            <a:endParaRPr lang="en-US" dirty="0">
              <a:solidFill>
                <a:srgbClr val="445469">
                  <a:tint val="75000"/>
                </a:srgbClr>
              </a:solidFill>
            </a:endParaRPr>
          </a:p>
        </p:txBody>
      </p:sp>
      <p:sp>
        <p:nvSpPr>
          <p:cNvPr id="3" name="Footer Placeholder 2"/>
          <p:cNvSpPr>
            <a:spLocks noGrp="1"/>
          </p:cNvSpPr>
          <p:nvPr>
            <p:ph type="ftr" sz="quarter" idx="11"/>
          </p:nvPr>
        </p:nvSpPr>
        <p:spPr/>
        <p:txBody>
          <a:bodyPr/>
          <a:lstStyle/>
          <a:p>
            <a:endParaRPr lang="en-US" dirty="0">
              <a:solidFill>
                <a:srgbClr val="445469">
                  <a:tint val="75000"/>
                </a:srgb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srgbClr val="445469">
                    <a:tint val="75000"/>
                  </a:srgbClr>
                </a:solidFill>
              </a:rPr>
              <a:pPr/>
              <a:t>‹#›</a:t>
            </a:fld>
            <a:endParaRPr lang="en-US" dirty="0">
              <a:solidFill>
                <a:srgbClr val="445469">
                  <a:tint val="75000"/>
                </a:srgbClr>
              </a:solidFill>
            </a:endParaRPr>
          </a:p>
        </p:txBody>
      </p:sp>
    </p:spTree>
    <p:extLst>
      <p:ext uri="{BB962C8B-B14F-4D97-AF65-F5344CB8AC3E}">
        <p14:creationId xmlns:p14="http://schemas.microsoft.com/office/powerpoint/2010/main" val="24817284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Start-Compan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04065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_Big_Picture_team-skills">
    <p:spTree>
      <p:nvGrpSpPr>
        <p:cNvPr id="1" name=""/>
        <p:cNvGrpSpPr/>
        <p:nvPr/>
      </p:nvGrpSpPr>
      <p:grpSpPr>
        <a:xfrm>
          <a:off x="0" y="0"/>
          <a:ext cx="0" cy="0"/>
          <a:chOff x="0" y="0"/>
          <a:chExt cx="0" cy="0"/>
        </a:xfrm>
      </p:grpSpPr>
      <p:sp>
        <p:nvSpPr>
          <p:cNvPr id="9" name="Picture Placeholder 22"/>
          <p:cNvSpPr>
            <a:spLocks noGrp="1"/>
          </p:cNvSpPr>
          <p:nvPr>
            <p:ph type="pic" sz="quarter" idx="13"/>
          </p:nvPr>
        </p:nvSpPr>
        <p:spPr>
          <a:xfrm>
            <a:off x="0" y="-1"/>
            <a:ext cx="9152357" cy="6858001"/>
          </a:xfrm>
        </p:spPr>
        <p:txBody>
          <a:bodyPr>
            <a:normAutofit/>
          </a:bodyPr>
          <a:lstStyle>
            <a:lvl1pPr marL="0" indent="0">
              <a:buNone/>
              <a:defRPr sz="1200">
                <a:latin typeface="Lato Light"/>
                <a:cs typeface="Lato Light"/>
              </a:defRPr>
            </a:lvl1pPr>
          </a:lstStyle>
          <a:p>
            <a:r>
              <a:rPr lang="en-US"/>
              <a:t>Click icon to add picture</a:t>
            </a:r>
            <a:endParaRPr lang="id-ID" dirty="0"/>
          </a:p>
        </p:txBody>
      </p:sp>
      <p:sp>
        <p:nvSpPr>
          <p:cNvPr id="5" name="Picture Placeholder 22"/>
          <p:cNvSpPr>
            <a:spLocks noGrp="1"/>
          </p:cNvSpPr>
          <p:nvPr>
            <p:ph type="pic" sz="quarter" idx="14"/>
          </p:nvPr>
        </p:nvSpPr>
        <p:spPr>
          <a:xfrm>
            <a:off x="1180364" y="2344616"/>
            <a:ext cx="1231010" cy="1547446"/>
          </a:xfrm>
        </p:spPr>
        <p:txBody>
          <a:bodyPr>
            <a:normAutofit/>
          </a:bodyPr>
          <a:lstStyle>
            <a:lvl1pPr marL="0" indent="0">
              <a:buNone/>
              <a:defRPr sz="1200">
                <a:solidFill>
                  <a:schemeClr val="bg1"/>
                </a:solidFill>
                <a:latin typeface="Lato Regular"/>
                <a:cs typeface="Lato Regular"/>
              </a:defRPr>
            </a:lvl1pPr>
          </a:lstStyle>
          <a:p>
            <a:r>
              <a:rPr lang="en-US"/>
              <a:t>Click icon to add picture</a:t>
            </a:r>
            <a:endParaRPr lang="id-ID" dirty="0"/>
          </a:p>
        </p:txBody>
      </p:sp>
    </p:spTree>
    <p:extLst>
      <p:ext uri="{BB962C8B-B14F-4D97-AF65-F5344CB8AC3E}">
        <p14:creationId xmlns:p14="http://schemas.microsoft.com/office/powerpoint/2010/main" val="1180509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Iphone_06_layout">
    <p:spTree>
      <p:nvGrpSpPr>
        <p:cNvPr id="1" name=""/>
        <p:cNvGrpSpPr/>
        <p:nvPr/>
      </p:nvGrpSpPr>
      <p:grpSpPr>
        <a:xfrm>
          <a:off x="0" y="0"/>
          <a:ext cx="0" cy="0"/>
          <a:chOff x="0" y="0"/>
          <a:chExt cx="0" cy="0"/>
        </a:xfrm>
      </p:grpSpPr>
      <p:sp>
        <p:nvSpPr>
          <p:cNvPr id="7" name="Picture Placeholder 4"/>
          <p:cNvSpPr>
            <a:spLocks noGrp="1"/>
          </p:cNvSpPr>
          <p:nvPr>
            <p:ph type="pic" sz="quarter" idx="10"/>
          </p:nvPr>
        </p:nvSpPr>
        <p:spPr>
          <a:xfrm>
            <a:off x="3845169" y="2485292"/>
            <a:ext cx="1453399" cy="2520462"/>
          </a:xfrm>
        </p:spPr>
        <p:txBody>
          <a:bodyPr>
            <a:normAutofit/>
          </a:bodyPr>
          <a:lstStyle>
            <a:lvl1pPr>
              <a:defRPr sz="1400"/>
            </a:lvl1pPr>
          </a:lstStyle>
          <a:p>
            <a:r>
              <a:rPr lang="en-US"/>
              <a:t>Click icon to add picture</a:t>
            </a:r>
            <a:endParaRPr lang="en-US" dirty="0"/>
          </a:p>
        </p:txBody>
      </p:sp>
    </p:spTree>
    <p:extLst>
      <p:ext uri="{BB962C8B-B14F-4D97-AF65-F5344CB8AC3E}">
        <p14:creationId xmlns:p14="http://schemas.microsoft.com/office/powerpoint/2010/main" val="41024511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macbook_Air_mockup">
    <p:spTree>
      <p:nvGrpSpPr>
        <p:cNvPr id="1" name=""/>
        <p:cNvGrpSpPr/>
        <p:nvPr/>
      </p:nvGrpSpPr>
      <p:grpSpPr>
        <a:xfrm>
          <a:off x="0" y="0"/>
          <a:ext cx="0" cy="0"/>
          <a:chOff x="0" y="0"/>
          <a:chExt cx="0" cy="0"/>
        </a:xfrm>
      </p:grpSpPr>
      <p:sp>
        <p:nvSpPr>
          <p:cNvPr id="7" name="Picture Placeholder 4"/>
          <p:cNvSpPr>
            <a:spLocks noGrp="1"/>
          </p:cNvSpPr>
          <p:nvPr>
            <p:ph type="pic" sz="quarter" idx="10"/>
          </p:nvPr>
        </p:nvSpPr>
        <p:spPr>
          <a:xfrm>
            <a:off x="3099915" y="2518442"/>
            <a:ext cx="2967532" cy="1865989"/>
          </a:xfrm>
        </p:spPr>
        <p:txBody>
          <a:bodyPr>
            <a:normAutofit/>
          </a:bodyPr>
          <a:lstStyle>
            <a:lvl1pPr>
              <a:defRPr sz="1400"/>
            </a:lvl1pPr>
          </a:lstStyle>
          <a:p>
            <a:r>
              <a:rPr lang="en-US"/>
              <a:t>Click icon to add picture</a:t>
            </a:r>
            <a:endParaRPr lang="en-US" dirty="0"/>
          </a:p>
        </p:txBody>
      </p:sp>
    </p:spTree>
    <p:extLst>
      <p:ext uri="{BB962C8B-B14F-4D97-AF65-F5344CB8AC3E}">
        <p14:creationId xmlns:p14="http://schemas.microsoft.com/office/powerpoint/2010/main" val="5488307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ipad_mockup">
    <p:spTree>
      <p:nvGrpSpPr>
        <p:cNvPr id="1" name=""/>
        <p:cNvGrpSpPr/>
        <p:nvPr/>
      </p:nvGrpSpPr>
      <p:grpSpPr>
        <a:xfrm>
          <a:off x="0" y="0"/>
          <a:ext cx="0" cy="0"/>
          <a:chOff x="0" y="0"/>
          <a:chExt cx="0" cy="0"/>
        </a:xfrm>
      </p:grpSpPr>
      <p:sp>
        <p:nvSpPr>
          <p:cNvPr id="9" name="Picture Placeholder 4"/>
          <p:cNvSpPr>
            <a:spLocks noGrp="1"/>
          </p:cNvSpPr>
          <p:nvPr>
            <p:ph type="pic" sz="quarter" idx="10"/>
          </p:nvPr>
        </p:nvSpPr>
        <p:spPr>
          <a:xfrm>
            <a:off x="5631883" y="2199224"/>
            <a:ext cx="2002648" cy="2700196"/>
          </a:xfrm>
        </p:spPr>
        <p:txBody>
          <a:bodyPr>
            <a:normAutofit/>
          </a:bodyPr>
          <a:lstStyle>
            <a:lvl1pPr>
              <a:defRPr sz="1400"/>
            </a:lvl1pPr>
          </a:lstStyle>
          <a:p>
            <a:r>
              <a:rPr lang="en-US"/>
              <a:t>Click icon to add picture</a:t>
            </a:r>
            <a:endParaRPr lang="en-US" dirty="0"/>
          </a:p>
        </p:txBody>
      </p:sp>
    </p:spTree>
    <p:extLst>
      <p:ext uri="{BB962C8B-B14F-4D97-AF65-F5344CB8AC3E}">
        <p14:creationId xmlns:p14="http://schemas.microsoft.com/office/powerpoint/2010/main" val="42196911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ipad_mockup2">
    <p:spTree>
      <p:nvGrpSpPr>
        <p:cNvPr id="1" name=""/>
        <p:cNvGrpSpPr/>
        <p:nvPr/>
      </p:nvGrpSpPr>
      <p:grpSpPr>
        <a:xfrm>
          <a:off x="0" y="0"/>
          <a:ext cx="0" cy="0"/>
          <a:chOff x="0" y="0"/>
          <a:chExt cx="0" cy="0"/>
        </a:xfrm>
      </p:grpSpPr>
      <p:sp>
        <p:nvSpPr>
          <p:cNvPr id="8" name="Picture Placeholder 4"/>
          <p:cNvSpPr>
            <a:spLocks noGrp="1"/>
          </p:cNvSpPr>
          <p:nvPr>
            <p:ph type="pic" sz="quarter" idx="10"/>
          </p:nvPr>
        </p:nvSpPr>
        <p:spPr>
          <a:xfrm>
            <a:off x="3152458" y="2493469"/>
            <a:ext cx="2843641" cy="2107451"/>
          </a:xfrm>
        </p:spPr>
        <p:txBody>
          <a:bodyPr>
            <a:normAutofit/>
          </a:bodyPr>
          <a:lstStyle>
            <a:lvl1pPr>
              <a:defRPr sz="1400"/>
            </a:lvl1pPr>
          </a:lstStyle>
          <a:p>
            <a:r>
              <a:rPr lang="en-US"/>
              <a:t>Click icon to add picture</a:t>
            </a:r>
            <a:endParaRPr lang="en-US" dirty="0"/>
          </a:p>
        </p:txBody>
      </p:sp>
    </p:spTree>
    <p:extLst>
      <p:ext uri="{BB962C8B-B14F-4D97-AF65-F5344CB8AC3E}">
        <p14:creationId xmlns:p14="http://schemas.microsoft.com/office/powerpoint/2010/main" val="8722448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new_macbook_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2960239" y="2497015"/>
            <a:ext cx="3190781" cy="1992924"/>
          </a:xfrm>
        </p:spPr>
        <p:txBody>
          <a:bodyPr>
            <a:normAutofit/>
          </a:bodyPr>
          <a:lstStyle>
            <a:lvl1pPr>
              <a:defRPr sz="1400"/>
            </a:lvl1pPr>
          </a:lstStyle>
          <a:p>
            <a:r>
              <a:rPr lang="en-US"/>
              <a:t>Click icon to add picture</a:t>
            </a:r>
            <a:endParaRPr lang="en-US" dirty="0"/>
          </a:p>
        </p:txBody>
      </p:sp>
    </p:spTree>
    <p:extLst>
      <p:ext uri="{BB962C8B-B14F-4D97-AF65-F5344CB8AC3E}">
        <p14:creationId xmlns:p14="http://schemas.microsoft.com/office/powerpoint/2010/main" val="32244848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iMac_Compare">
    <p:spTree>
      <p:nvGrpSpPr>
        <p:cNvPr id="1" name=""/>
        <p:cNvGrpSpPr/>
        <p:nvPr/>
      </p:nvGrpSpPr>
      <p:grpSpPr>
        <a:xfrm>
          <a:off x="0" y="0"/>
          <a:ext cx="0" cy="0"/>
          <a:chOff x="0" y="0"/>
          <a:chExt cx="0" cy="0"/>
        </a:xfrm>
      </p:grpSpPr>
      <p:sp>
        <p:nvSpPr>
          <p:cNvPr id="32" name="Picture Placeholder 4"/>
          <p:cNvSpPr>
            <a:spLocks noGrp="1"/>
          </p:cNvSpPr>
          <p:nvPr>
            <p:ph type="pic" sz="quarter" idx="10"/>
          </p:nvPr>
        </p:nvSpPr>
        <p:spPr>
          <a:xfrm>
            <a:off x="1354204" y="1928920"/>
            <a:ext cx="2203523" cy="1244630"/>
          </a:xfrm>
        </p:spPr>
        <p:txBody>
          <a:bodyPr>
            <a:normAutofit/>
          </a:bodyPr>
          <a:lstStyle>
            <a:lvl1pPr>
              <a:defRPr sz="1400"/>
            </a:lvl1pPr>
          </a:lstStyle>
          <a:p>
            <a:r>
              <a:rPr lang="en-US"/>
              <a:t>Click icon to add picture</a:t>
            </a:r>
            <a:endParaRPr lang="en-US" dirty="0"/>
          </a:p>
        </p:txBody>
      </p:sp>
      <p:sp>
        <p:nvSpPr>
          <p:cNvPr id="33" name="Picture Placeholder 4"/>
          <p:cNvSpPr>
            <a:spLocks noGrp="1"/>
          </p:cNvSpPr>
          <p:nvPr>
            <p:ph type="pic" sz="quarter" idx="11"/>
          </p:nvPr>
        </p:nvSpPr>
        <p:spPr>
          <a:xfrm>
            <a:off x="5525136" y="1932226"/>
            <a:ext cx="2203523" cy="1244630"/>
          </a:xfrm>
        </p:spPr>
        <p:txBody>
          <a:bodyPr>
            <a:normAutofit/>
          </a:bodyPr>
          <a:lstStyle>
            <a:lvl1pPr>
              <a:defRPr sz="1400"/>
            </a:lvl1pPr>
          </a:lstStyle>
          <a:p>
            <a:r>
              <a:rPr lang="en-US"/>
              <a:t>Click icon to add picture</a:t>
            </a:r>
            <a:endParaRPr lang="en-US" dirty="0"/>
          </a:p>
        </p:txBody>
      </p:sp>
    </p:spTree>
    <p:extLst>
      <p:ext uri="{BB962C8B-B14F-4D97-AF65-F5344CB8AC3E}">
        <p14:creationId xmlns:p14="http://schemas.microsoft.com/office/powerpoint/2010/main" val="40575778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cSld name="Iphone_06_layout">
    <p:spTree>
      <p:nvGrpSpPr>
        <p:cNvPr id="1" name=""/>
        <p:cNvGrpSpPr/>
        <p:nvPr/>
      </p:nvGrpSpPr>
      <p:grpSpPr>
        <a:xfrm>
          <a:off x="0" y="0"/>
          <a:ext cx="0" cy="0"/>
          <a:chOff x="0" y="0"/>
          <a:chExt cx="0" cy="0"/>
        </a:xfrm>
      </p:grpSpPr>
      <p:sp>
        <p:nvSpPr>
          <p:cNvPr id="7" name="Picture Placeholder 4"/>
          <p:cNvSpPr>
            <a:spLocks noGrp="1"/>
          </p:cNvSpPr>
          <p:nvPr>
            <p:ph type="pic" sz="quarter" idx="10"/>
          </p:nvPr>
        </p:nvSpPr>
        <p:spPr>
          <a:xfrm>
            <a:off x="3845169" y="2485292"/>
            <a:ext cx="1453399" cy="2520462"/>
          </a:xfrm>
        </p:spPr>
        <p:txBody>
          <a:bodyPr>
            <a:normAutofit/>
          </a:bodyPr>
          <a:lstStyle>
            <a:lvl1pPr>
              <a:defRPr sz="1400"/>
            </a:lvl1pPr>
          </a:lstStyle>
          <a:p>
            <a:r>
              <a:rPr lang="en-US"/>
              <a:t>Click icon to add picture</a:t>
            </a:r>
            <a:endParaRPr lang="en-US" dirty="0"/>
          </a:p>
        </p:txBody>
      </p:sp>
    </p:spTree>
    <p:extLst>
      <p:ext uri="{BB962C8B-B14F-4D97-AF65-F5344CB8AC3E}">
        <p14:creationId xmlns:p14="http://schemas.microsoft.com/office/powerpoint/2010/main" val="4532858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Brea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3943484"/>
          </a:xfrm>
        </p:spPr>
        <p:txBody>
          <a:bodyPr>
            <a:normAutofit/>
          </a:bodyPr>
          <a:lstStyle>
            <a:lvl1pPr>
              <a:defRPr sz="1400"/>
            </a:lvl1pPr>
          </a:lstStyle>
          <a:p>
            <a:r>
              <a:rPr lang="en-US"/>
              <a:t>Click icon to add picture</a:t>
            </a:r>
            <a:endParaRPr lang="en-US" dirty="0"/>
          </a:p>
        </p:txBody>
      </p:sp>
    </p:spTree>
    <p:extLst>
      <p:ext uri="{BB962C8B-B14F-4D97-AF65-F5344CB8AC3E}">
        <p14:creationId xmlns:p14="http://schemas.microsoft.com/office/powerpoint/2010/main" val="53520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191" y="0"/>
            <a:ext cx="9144001" cy="6858000"/>
          </a:xfrm>
          <a:effectLst/>
        </p:spPr>
        <p:txBody>
          <a:bodyPr>
            <a:normAutofit/>
          </a:bodyPr>
          <a:lstStyle>
            <a:lvl1pPr marL="0" indent="0">
              <a:buNone/>
              <a:defRPr sz="1600">
                <a:ln>
                  <a:noFill/>
                </a:ln>
                <a:solidFill>
                  <a:schemeClr val="bg1">
                    <a:lumMod val="8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3242651503"/>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Quote">
    <p:spTree>
      <p:nvGrpSpPr>
        <p:cNvPr id="1" name=""/>
        <p:cNvGrpSpPr/>
        <p:nvPr/>
      </p:nvGrpSpPr>
      <p:grpSpPr>
        <a:xfrm>
          <a:off x="0" y="0"/>
          <a:ext cx="0" cy="0"/>
          <a:chOff x="0" y="0"/>
          <a:chExt cx="0" cy="0"/>
        </a:xfrm>
      </p:grpSpPr>
      <p:sp>
        <p:nvSpPr>
          <p:cNvPr id="4" name="Picture Placeholder 4"/>
          <p:cNvSpPr>
            <a:spLocks noGrp="1"/>
          </p:cNvSpPr>
          <p:nvPr>
            <p:ph type="pic" sz="quarter" idx="13" hasCustomPrompt="1"/>
          </p:nvPr>
        </p:nvSpPr>
        <p:spPr>
          <a:xfrm>
            <a:off x="1" y="0"/>
            <a:ext cx="5362185" cy="6858000"/>
          </a:xfrm>
        </p:spPr>
        <p:txBody>
          <a:bodyPr/>
          <a:lstStyle>
            <a:lvl1pPr>
              <a:defRPr baseline="0"/>
            </a:lvl1pPr>
          </a:lstStyle>
          <a:p>
            <a:r>
              <a:rPr lang="en-US" dirty="0"/>
              <a:t>Drag / Drop / Send to Back</a:t>
            </a:r>
          </a:p>
        </p:txBody>
      </p:sp>
    </p:spTree>
    <p:extLst>
      <p:ext uri="{BB962C8B-B14F-4D97-AF65-F5344CB8AC3E}">
        <p14:creationId xmlns:p14="http://schemas.microsoft.com/office/powerpoint/2010/main" val="351304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Full Image 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normAutofit/>
          </a:bodyPr>
          <a:lstStyle>
            <a:lvl1pPr marL="0" indent="0">
              <a:buNone/>
              <a:defRPr sz="1200"/>
            </a:lvl1pPr>
          </a:lstStyle>
          <a:p>
            <a:r>
              <a:rPr lang="en-US"/>
              <a:t>Click icon to add picture</a:t>
            </a:r>
            <a:endParaRPr lang="en-US" dirty="0"/>
          </a:p>
        </p:txBody>
      </p:sp>
    </p:spTree>
    <p:extLst>
      <p:ext uri="{BB962C8B-B14F-4D97-AF65-F5344CB8AC3E}">
        <p14:creationId xmlns:p14="http://schemas.microsoft.com/office/powerpoint/2010/main" val="28736265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_Individual of the Team">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0" y="0"/>
            <a:ext cx="4572000" cy="6935254"/>
          </a:xfrm>
          <a:prstGeom prst="rect">
            <a:avLst/>
          </a:prstGeom>
        </p:spPr>
        <p:txBody>
          <a:bodyPr>
            <a:normAutofit/>
          </a:bodyPr>
          <a:lstStyle>
            <a:lvl1pPr>
              <a:defRPr sz="1200"/>
            </a:lvl1pPr>
          </a:lstStyle>
          <a:p>
            <a:r>
              <a:rPr lang="en-US"/>
              <a:t>Click icon to add picture</a:t>
            </a:r>
          </a:p>
        </p:txBody>
      </p:sp>
    </p:spTree>
    <p:extLst>
      <p:ext uri="{BB962C8B-B14F-4D97-AF65-F5344CB8AC3E}">
        <p14:creationId xmlns:p14="http://schemas.microsoft.com/office/powerpoint/2010/main" val="16890015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24206" y="2052623"/>
            <a:ext cx="685711" cy="685800"/>
          </a:xfrm>
          <a:prstGeom prst="ellipse">
            <a:avLst/>
          </a:prstGeom>
        </p:spPr>
        <p:txBody>
          <a:bodyPr rtlCol="0">
            <a:normAutofit/>
          </a:bodyPr>
          <a:lstStyle>
            <a:lvl1pPr marL="0" indent="0">
              <a:buNone/>
              <a:defRPr sz="800">
                <a:solidFill>
                  <a:schemeClr val="tx1"/>
                </a:solidFill>
              </a:defRPr>
            </a:lvl1pPr>
          </a:lstStyle>
          <a:p>
            <a:pPr lvl="0"/>
            <a:r>
              <a:rPr lang="en-US" noProof="0"/>
              <a:t>Click icon to add picture</a:t>
            </a:r>
            <a:endParaRPr lang="en-US" noProof="0" dirty="0"/>
          </a:p>
        </p:txBody>
      </p:sp>
      <p:sp>
        <p:nvSpPr>
          <p:cNvPr id="13" name="Picture Placeholder 6"/>
          <p:cNvSpPr>
            <a:spLocks noGrp="1"/>
          </p:cNvSpPr>
          <p:nvPr>
            <p:ph type="pic" sz="quarter" idx="11"/>
          </p:nvPr>
        </p:nvSpPr>
        <p:spPr>
          <a:xfrm>
            <a:off x="3198241" y="2052623"/>
            <a:ext cx="685711" cy="685800"/>
          </a:xfrm>
          <a:prstGeom prst="ellipse">
            <a:avLst/>
          </a:prstGeom>
        </p:spPr>
        <p:txBody>
          <a:bodyPr rtlCol="0">
            <a:normAutofit/>
          </a:bodyPr>
          <a:lstStyle>
            <a:lvl1pPr marL="0" indent="0">
              <a:buNone/>
              <a:defRPr sz="800">
                <a:solidFill>
                  <a:schemeClr val="tx1"/>
                </a:solidFill>
              </a:defRPr>
            </a:lvl1pPr>
          </a:lstStyle>
          <a:p>
            <a:pPr lvl="0"/>
            <a:r>
              <a:rPr lang="en-US" noProof="0"/>
              <a:t>Click icon to add picture</a:t>
            </a:r>
          </a:p>
        </p:txBody>
      </p:sp>
      <p:sp>
        <p:nvSpPr>
          <p:cNvPr id="15" name="Picture Placeholder 6"/>
          <p:cNvSpPr>
            <a:spLocks noGrp="1"/>
          </p:cNvSpPr>
          <p:nvPr>
            <p:ph type="pic" sz="quarter" idx="12"/>
          </p:nvPr>
        </p:nvSpPr>
        <p:spPr>
          <a:xfrm>
            <a:off x="5589729" y="2052623"/>
            <a:ext cx="685711" cy="685800"/>
          </a:xfrm>
          <a:prstGeom prst="ellipse">
            <a:avLst/>
          </a:prstGeom>
        </p:spPr>
        <p:txBody>
          <a:bodyPr rtlCol="0">
            <a:normAutofit/>
          </a:bodyPr>
          <a:lstStyle>
            <a:lvl1pPr marL="0" indent="0">
              <a:buNone/>
              <a:defRPr sz="800">
                <a:solidFill>
                  <a:schemeClr val="tx1"/>
                </a:solidFill>
              </a:defRPr>
            </a:lvl1pPr>
          </a:lstStyle>
          <a:p>
            <a:pPr lvl="0"/>
            <a:r>
              <a:rPr lang="en-US" noProof="0"/>
              <a:t>Click icon to add picture</a:t>
            </a:r>
          </a:p>
        </p:txBody>
      </p:sp>
    </p:spTree>
    <p:extLst>
      <p:ext uri="{BB962C8B-B14F-4D97-AF65-F5344CB8AC3E}">
        <p14:creationId xmlns:p14="http://schemas.microsoft.com/office/powerpoint/2010/main" val="3840876380"/>
      </p:ext>
    </p:extLst>
  </p:cSld>
  <p:clrMapOvr>
    <a:masterClrMapping/>
  </p:clrMapOvr>
  <p:transition spd="med" advClick="0" advTm="2000">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Data Driven">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1190" y="2214687"/>
            <a:ext cx="9144000" cy="2006754"/>
          </a:xfrm>
        </p:spPr>
        <p:txBody>
          <a:bodyPr/>
          <a:lstStyle/>
          <a:p>
            <a:r>
              <a:rPr lang="en-US"/>
              <a:t>Click icon to add picture</a:t>
            </a:r>
          </a:p>
        </p:txBody>
      </p:sp>
    </p:spTree>
    <p:extLst>
      <p:ext uri="{BB962C8B-B14F-4D97-AF65-F5344CB8AC3E}">
        <p14:creationId xmlns:p14="http://schemas.microsoft.com/office/powerpoint/2010/main" val="42936961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B468BC-4A76-4822-8BEA-4EF8AD60208C}" type="datetime1">
              <a:rPr lang="en-US" smtClean="0">
                <a:solidFill>
                  <a:srgbClr val="445469">
                    <a:tint val="75000"/>
                  </a:srgbClr>
                </a:solidFill>
              </a:rPr>
              <a:t>6/12/2017</a:t>
            </a:fld>
            <a:endParaRPr lang="en-US">
              <a:solidFill>
                <a:srgbClr val="445469">
                  <a:tint val="75000"/>
                </a:srgbClr>
              </a:solidFill>
            </a:endParaRPr>
          </a:p>
        </p:txBody>
      </p:sp>
      <p:sp>
        <p:nvSpPr>
          <p:cNvPr id="5" name="Footer Placeholder 4"/>
          <p:cNvSpPr>
            <a:spLocks noGrp="1"/>
          </p:cNvSpPr>
          <p:nvPr>
            <p:ph type="ftr" sz="quarter" idx="11"/>
          </p:nvPr>
        </p:nvSpPr>
        <p:spPr/>
        <p:txBody>
          <a:bodyPr/>
          <a:lstStyle/>
          <a:p>
            <a:endParaRPr lang="en-US">
              <a:solidFill>
                <a:srgbClr val="445469">
                  <a:tint val="75000"/>
                </a:srgbClr>
              </a:solidFill>
            </a:endParaRPr>
          </a:p>
        </p:txBody>
      </p:sp>
      <p:sp>
        <p:nvSpPr>
          <p:cNvPr id="6" name="Slide Number Placeholder 5"/>
          <p:cNvSpPr>
            <a:spLocks noGrp="1"/>
          </p:cNvSpPr>
          <p:nvPr>
            <p:ph type="sldNum" sz="quarter" idx="12"/>
          </p:nvPr>
        </p:nvSpPr>
        <p:spPr/>
        <p:txBody>
          <a:bodyPr/>
          <a:lstStyle/>
          <a:p>
            <a:fld id="{6B5EDA75-33EF-4F5F-8AEE-B0487D5CD76E}" type="slidenum">
              <a:rPr lang="en-US" smtClean="0">
                <a:solidFill>
                  <a:srgbClr val="445469">
                    <a:tint val="75000"/>
                  </a:srgbClr>
                </a:solidFill>
              </a:rPr>
              <a:pPr/>
              <a:t>‹#›</a:t>
            </a:fld>
            <a:endParaRPr lang="en-US">
              <a:solidFill>
                <a:srgbClr val="445469">
                  <a:tint val="75000"/>
                </a:srgbClr>
              </a:solidFill>
            </a:endParaRPr>
          </a:p>
        </p:txBody>
      </p:sp>
    </p:spTree>
    <p:extLst>
      <p:ext uri="{BB962C8B-B14F-4D97-AF65-F5344CB8AC3E}">
        <p14:creationId xmlns:p14="http://schemas.microsoft.com/office/powerpoint/2010/main" val="33748537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a:t>Click to edit Master title style</a:t>
            </a:r>
          </a:p>
        </p:txBody>
      </p:sp>
      <p:sp>
        <p:nvSpPr>
          <p:cNvPr id="3" name="Content Placeholder 2"/>
          <p:cNvSpPr>
            <a:spLocks noGrp="1"/>
          </p:cNvSpPr>
          <p:nvPr>
            <p:ph sz="half" idx="1"/>
          </p:nvPr>
        </p:nvSpPr>
        <p:spPr>
          <a:xfrm>
            <a:off x="456481" y="1604329"/>
            <a:ext cx="8226720"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481" y="3935934"/>
            <a:ext cx="8226720" cy="219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fld id="{3409D9D9-2C81-4F2D-8CFB-C0C5F52FBD52}" type="datetime1">
              <a:rPr lang="en-US" smtClean="0">
                <a:solidFill>
                  <a:srgbClr val="445469">
                    <a:tint val="75000"/>
                  </a:srgbClr>
                </a:solidFill>
              </a:rPr>
              <a:t>6/12/2017</a:t>
            </a:fld>
            <a:endParaRPr lang="en-US">
              <a:solidFill>
                <a:srgbClr val="445469">
                  <a:tint val="75000"/>
                </a:srgbClr>
              </a:solidFill>
            </a:endParaRPr>
          </a:p>
        </p:txBody>
      </p:sp>
      <p:sp>
        <p:nvSpPr>
          <p:cNvPr id="6" name="Rectangle 4"/>
          <p:cNvSpPr>
            <a:spLocks noGrp="1" noChangeArrowheads="1"/>
          </p:cNvSpPr>
          <p:nvPr>
            <p:ph type="ftr" idx="11"/>
          </p:nvPr>
        </p:nvSpPr>
        <p:spPr>
          <a:ln/>
        </p:spPr>
        <p:txBody>
          <a:bodyPr/>
          <a:lstStyle>
            <a:lvl1pPr>
              <a:defRPr/>
            </a:lvl1pPr>
          </a:lstStyle>
          <a:p>
            <a:endParaRPr lang="en-US">
              <a:solidFill>
                <a:srgbClr val="445469">
                  <a:tint val="75000"/>
                </a:srgbClr>
              </a:solidFill>
            </a:endParaRPr>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solidFill>
                  <a:srgbClr val="445469">
                    <a:tint val="75000"/>
                  </a:srgbClr>
                </a:solidFill>
              </a:rPr>
              <a:pPr/>
              <a:t>‹#›</a:t>
            </a:fld>
            <a:endParaRPr lang="en-GB">
              <a:solidFill>
                <a:srgbClr val="445469">
                  <a:tint val="75000"/>
                </a:srgbClr>
              </a:solidFill>
            </a:endParaRPr>
          </a:p>
        </p:txBody>
      </p:sp>
    </p:spTree>
    <p:extLst>
      <p:ext uri="{BB962C8B-B14F-4D97-AF65-F5344CB8AC3E}">
        <p14:creationId xmlns:p14="http://schemas.microsoft.com/office/powerpoint/2010/main" val="38492468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FBE739-8E23-4386-8904-5F33F9D2ED91}" type="datetime1">
              <a:rPr lang="en-US" smtClean="0">
                <a:solidFill>
                  <a:srgbClr val="445469">
                    <a:tint val="75000"/>
                  </a:srgbClr>
                </a:solidFill>
              </a:rPr>
              <a:t>6/12/2017</a:t>
            </a:fld>
            <a:endParaRPr lang="en-US">
              <a:solidFill>
                <a:srgbClr val="445469">
                  <a:tint val="75000"/>
                </a:srgbClr>
              </a:solidFill>
            </a:endParaRPr>
          </a:p>
        </p:txBody>
      </p:sp>
      <p:sp>
        <p:nvSpPr>
          <p:cNvPr id="5" name="Footer Placeholder 4"/>
          <p:cNvSpPr>
            <a:spLocks noGrp="1"/>
          </p:cNvSpPr>
          <p:nvPr>
            <p:ph type="ftr" sz="quarter" idx="11"/>
          </p:nvPr>
        </p:nvSpPr>
        <p:spPr/>
        <p:txBody>
          <a:bodyPr/>
          <a:lstStyle/>
          <a:p>
            <a:endParaRPr lang="en-US">
              <a:solidFill>
                <a:srgbClr val="445469">
                  <a:tint val="75000"/>
                </a:srgbClr>
              </a:solidFill>
            </a:endParaRPr>
          </a:p>
        </p:txBody>
      </p:sp>
      <p:sp>
        <p:nvSpPr>
          <p:cNvPr id="6" name="Slide Number Placeholder 5"/>
          <p:cNvSpPr>
            <a:spLocks noGrp="1"/>
          </p:cNvSpPr>
          <p:nvPr>
            <p:ph type="sldNum" sz="quarter" idx="12"/>
          </p:nvPr>
        </p:nvSpPr>
        <p:spPr/>
        <p:txBody>
          <a:bodyPr/>
          <a:lstStyle/>
          <a:p>
            <a:fld id="{1F181EE6-BCB5-48D6-9A0C-7ACB016592BE}" type="slidenum">
              <a:rPr lang="en-US" smtClean="0">
                <a:solidFill>
                  <a:srgbClr val="445469">
                    <a:tint val="75000"/>
                  </a:srgbClr>
                </a:solidFill>
              </a:rPr>
              <a:pPr/>
              <a:t>‹#›</a:t>
            </a:fld>
            <a:endParaRPr lang="en-US">
              <a:solidFill>
                <a:srgbClr val="445469">
                  <a:tint val="75000"/>
                </a:srgbClr>
              </a:solidFill>
            </a:endParaRPr>
          </a:p>
        </p:txBody>
      </p:sp>
    </p:spTree>
    <p:extLst>
      <p:ext uri="{BB962C8B-B14F-4D97-AF65-F5344CB8AC3E}">
        <p14:creationId xmlns:p14="http://schemas.microsoft.com/office/powerpoint/2010/main" val="2463089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macbook_Air_mockup">
    <p:spTree>
      <p:nvGrpSpPr>
        <p:cNvPr id="1" name=""/>
        <p:cNvGrpSpPr/>
        <p:nvPr/>
      </p:nvGrpSpPr>
      <p:grpSpPr>
        <a:xfrm>
          <a:off x="0" y="0"/>
          <a:ext cx="0" cy="0"/>
          <a:chOff x="0" y="0"/>
          <a:chExt cx="0" cy="0"/>
        </a:xfrm>
      </p:grpSpPr>
      <p:sp>
        <p:nvSpPr>
          <p:cNvPr id="7" name="Picture Placeholder 4"/>
          <p:cNvSpPr>
            <a:spLocks noGrp="1"/>
          </p:cNvSpPr>
          <p:nvPr>
            <p:ph type="pic" sz="quarter" idx="10"/>
          </p:nvPr>
        </p:nvSpPr>
        <p:spPr>
          <a:xfrm>
            <a:off x="3099915" y="2518442"/>
            <a:ext cx="2967532" cy="1865989"/>
          </a:xfrm>
        </p:spPr>
        <p:txBody>
          <a:bodyPr>
            <a:normAutofit/>
          </a:bodyPr>
          <a:lstStyle>
            <a:lvl1pPr>
              <a:defRPr sz="1400"/>
            </a:lvl1pPr>
          </a:lstStyle>
          <a:p>
            <a:r>
              <a:rPr lang="en-US"/>
              <a:t>Click icon to add picture</a:t>
            </a:r>
            <a:endParaRPr lang="en-US" dirty="0"/>
          </a:p>
        </p:txBody>
      </p:sp>
    </p:spTree>
    <p:extLst>
      <p:ext uri="{BB962C8B-B14F-4D97-AF65-F5344CB8AC3E}">
        <p14:creationId xmlns:p14="http://schemas.microsoft.com/office/powerpoint/2010/main" val="12514741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34A9C8-BE93-4254-A306-3D5AFFE5EBD9}" type="datetime1">
              <a:rPr lang="en-US" smtClean="0">
                <a:solidFill>
                  <a:srgbClr val="445469">
                    <a:tint val="75000"/>
                  </a:srgbClr>
                </a:solidFill>
              </a:rPr>
              <a:t>6/12/2017</a:t>
            </a:fld>
            <a:endParaRPr lang="en-US">
              <a:solidFill>
                <a:srgbClr val="445469">
                  <a:tint val="75000"/>
                </a:srgbClr>
              </a:solidFill>
            </a:endParaRPr>
          </a:p>
        </p:txBody>
      </p:sp>
      <p:sp>
        <p:nvSpPr>
          <p:cNvPr id="6" name="Footer Placeholder 5"/>
          <p:cNvSpPr>
            <a:spLocks noGrp="1"/>
          </p:cNvSpPr>
          <p:nvPr>
            <p:ph type="ftr" sz="quarter" idx="11"/>
          </p:nvPr>
        </p:nvSpPr>
        <p:spPr/>
        <p:txBody>
          <a:bodyPr/>
          <a:lstStyle/>
          <a:p>
            <a:endParaRPr lang="en-US">
              <a:solidFill>
                <a:srgbClr val="445469">
                  <a:tint val="75000"/>
                </a:srgbClr>
              </a:solidFill>
            </a:endParaRPr>
          </a:p>
        </p:txBody>
      </p:sp>
      <p:sp>
        <p:nvSpPr>
          <p:cNvPr id="7" name="Slide Number Placeholder 6"/>
          <p:cNvSpPr>
            <a:spLocks noGrp="1"/>
          </p:cNvSpPr>
          <p:nvPr>
            <p:ph type="sldNum" sz="quarter" idx="12"/>
          </p:nvPr>
        </p:nvSpPr>
        <p:spPr/>
        <p:txBody>
          <a:bodyPr/>
          <a:lstStyle/>
          <a:p>
            <a:fld id="{1F181EE6-BCB5-48D6-9A0C-7ACB016592BE}" type="slidenum">
              <a:rPr lang="en-US" smtClean="0">
                <a:solidFill>
                  <a:srgbClr val="445469">
                    <a:tint val="75000"/>
                  </a:srgbClr>
                </a:solidFill>
              </a:rPr>
              <a:pPr/>
              <a:t>‹#›</a:t>
            </a:fld>
            <a:endParaRPr lang="en-US">
              <a:solidFill>
                <a:srgbClr val="445469">
                  <a:tint val="75000"/>
                </a:srgbClr>
              </a:solidFill>
            </a:endParaRPr>
          </a:p>
        </p:txBody>
      </p:sp>
    </p:spTree>
    <p:extLst>
      <p:ext uri="{BB962C8B-B14F-4D97-AF65-F5344CB8AC3E}">
        <p14:creationId xmlns:p14="http://schemas.microsoft.com/office/powerpoint/2010/main" val="21050891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731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5563" y="1981200"/>
            <a:ext cx="3810000" cy="4114800"/>
          </a:xfrm>
        </p:spPr>
        <p:txBody>
          <a:bodyPr/>
          <a:lstStyle/>
          <a:p>
            <a:pPr lvl="0"/>
            <a:endParaRPr lang="en-US" noProof="0"/>
          </a:p>
        </p:txBody>
      </p:sp>
      <p:sp>
        <p:nvSpPr>
          <p:cNvPr id="5" name="Rectangle 27"/>
          <p:cNvSpPr>
            <a:spLocks noGrp="1" noChangeArrowheads="1"/>
          </p:cNvSpPr>
          <p:nvPr>
            <p:ph type="dt" sz="half" idx="10"/>
          </p:nvPr>
        </p:nvSpPr>
        <p:spPr>
          <a:ln/>
        </p:spPr>
        <p:txBody>
          <a:bodyPr/>
          <a:lstStyle>
            <a:lvl1pPr>
              <a:defRPr/>
            </a:lvl1pPr>
          </a:lstStyle>
          <a:p>
            <a:pPr>
              <a:defRPr/>
            </a:pPr>
            <a:fld id="{83D126C1-1C53-49D8-9656-E87B29E2F2B6}" type="datetime1">
              <a:rPr lang="en-US" smtClean="0">
                <a:solidFill>
                  <a:srgbClr val="445469">
                    <a:tint val="75000"/>
                  </a:srgbClr>
                </a:solidFill>
              </a:rPr>
              <a:t>6/12/2017</a:t>
            </a:fld>
            <a:endParaRPr lang="en-US">
              <a:solidFill>
                <a:srgbClr val="445469">
                  <a:tint val="75000"/>
                </a:srgbClr>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en-US">
              <a:solidFill>
                <a:srgbClr val="445469">
                  <a:tint val="75000"/>
                </a:srgbClr>
              </a:solidFil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B6B442F6-7892-4E51-91C3-35FCEF4C6AB1}" type="slidenum">
              <a:rPr lang="en-US">
                <a:solidFill>
                  <a:srgbClr val="445469">
                    <a:tint val="75000"/>
                  </a:srgbClr>
                </a:solidFill>
              </a:rPr>
              <a:pPr>
                <a:defRPr/>
              </a:pPr>
              <a:t>‹#›</a:t>
            </a:fld>
            <a:endParaRPr lang="en-US">
              <a:solidFill>
                <a:srgbClr val="445469">
                  <a:tint val="75000"/>
                </a:srgbClr>
              </a:solidFill>
            </a:endParaRPr>
          </a:p>
        </p:txBody>
      </p:sp>
    </p:spTree>
    <p:extLst>
      <p:ext uri="{BB962C8B-B14F-4D97-AF65-F5344CB8AC3E}">
        <p14:creationId xmlns:p14="http://schemas.microsoft.com/office/powerpoint/2010/main" val="20136904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Big Picture v4">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0"/>
            <a:ext cx="9144000" cy="6858000"/>
          </a:xfr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1235230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9144000" cy="6858000"/>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85606213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32995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ipad_mockup">
    <p:spTree>
      <p:nvGrpSpPr>
        <p:cNvPr id="1" name=""/>
        <p:cNvGrpSpPr/>
        <p:nvPr/>
      </p:nvGrpSpPr>
      <p:grpSpPr>
        <a:xfrm>
          <a:off x="0" y="0"/>
          <a:ext cx="0" cy="0"/>
          <a:chOff x="0" y="0"/>
          <a:chExt cx="0" cy="0"/>
        </a:xfrm>
      </p:grpSpPr>
      <p:sp>
        <p:nvSpPr>
          <p:cNvPr id="9" name="Picture Placeholder 4"/>
          <p:cNvSpPr>
            <a:spLocks noGrp="1"/>
          </p:cNvSpPr>
          <p:nvPr>
            <p:ph type="pic" sz="quarter" idx="10"/>
          </p:nvPr>
        </p:nvSpPr>
        <p:spPr>
          <a:xfrm>
            <a:off x="5631883" y="2199224"/>
            <a:ext cx="2002648" cy="2700196"/>
          </a:xfrm>
        </p:spPr>
        <p:txBody>
          <a:bodyPr>
            <a:normAutofit/>
          </a:bodyPr>
          <a:lstStyle>
            <a:lvl1pPr>
              <a:defRPr sz="1400"/>
            </a:lvl1pPr>
          </a:lstStyle>
          <a:p>
            <a:r>
              <a:rPr lang="en-US"/>
              <a:t>Click icon to add picture</a:t>
            </a:r>
            <a:endParaRPr lang="en-US" dirty="0"/>
          </a:p>
        </p:txBody>
      </p:sp>
    </p:spTree>
    <p:extLst>
      <p:ext uri="{BB962C8B-B14F-4D97-AF65-F5344CB8AC3E}">
        <p14:creationId xmlns:p14="http://schemas.microsoft.com/office/powerpoint/2010/main" val="10708305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ipad_mockup2">
    <p:spTree>
      <p:nvGrpSpPr>
        <p:cNvPr id="1" name=""/>
        <p:cNvGrpSpPr/>
        <p:nvPr/>
      </p:nvGrpSpPr>
      <p:grpSpPr>
        <a:xfrm>
          <a:off x="0" y="0"/>
          <a:ext cx="0" cy="0"/>
          <a:chOff x="0" y="0"/>
          <a:chExt cx="0" cy="0"/>
        </a:xfrm>
      </p:grpSpPr>
      <p:sp>
        <p:nvSpPr>
          <p:cNvPr id="8" name="Picture Placeholder 4"/>
          <p:cNvSpPr>
            <a:spLocks noGrp="1"/>
          </p:cNvSpPr>
          <p:nvPr>
            <p:ph type="pic" sz="quarter" idx="10"/>
          </p:nvPr>
        </p:nvSpPr>
        <p:spPr>
          <a:xfrm>
            <a:off x="3152458" y="2493469"/>
            <a:ext cx="2843641" cy="2107451"/>
          </a:xfrm>
        </p:spPr>
        <p:txBody>
          <a:bodyPr>
            <a:normAutofit/>
          </a:bodyPr>
          <a:lstStyle>
            <a:lvl1pPr>
              <a:defRPr sz="1400"/>
            </a:lvl1pPr>
          </a:lstStyle>
          <a:p>
            <a:r>
              <a:rPr lang="en-US"/>
              <a:t>Click icon to add picture</a:t>
            </a:r>
            <a:endParaRPr lang="en-US" dirty="0"/>
          </a:p>
        </p:txBody>
      </p:sp>
    </p:spTree>
    <p:extLst>
      <p:ext uri="{BB962C8B-B14F-4D97-AF65-F5344CB8AC3E}">
        <p14:creationId xmlns:p14="http://schemas.microsoft.com/office/powerpoint/2010/main" val="15365625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new_macbook_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2960239" y="2497015"/>
            <a:ext cx="3190781" cy="1992924"/>
          </a:xfrm>
        </p:spPr>
        <p:txBody>
          <a:bodyPr>
            <a:normAutofit/>
          </a:bodyPr>
          <a:lstStyle>
            <a:lvl1pPr>
              <a:defRPr sz="1400"/>
            </a:lvl1pPr>
          </a:lstStyle>
          <a:p>
            <a:r>
              <a:rPr lang="en-US"/>
              <a:t>Click icon to add picture</a:t>
            </a:r>
            <a:endParaRPr lang="en-US" dirty="0"/>
          </a:p>
        </p:txBody>
      </p:sp>
    </p:spTree>
    <p:extLst>
      <p:ext uri="{BB962C8B-B14F-4D97-AF65-F5344CB8AC3E}">
        <p14:creationId xmlns:p14="http://schemas.microsoft.com/office/powerpoint/2010/main" val="15165277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iMac_Compare">
    <p:spTree>
      <p:nvGrpSpPr>
        <p:cNvPr id="1" name=""/>
        <p:cNvGrpSpPr/>
        <p:nvPr/>
      </p:nvGrpSpPr>
      <p:grpSpPr>
        <a:xfrm>
          <a:off x="0" y="0"/>
          <a:ext cx="0" cy="0"/>
          <a:chOff x="0" y="0"/>
          <a:chExt cx="0" cy="0"/>
        </a:xfrm>
      </p:grpSpPr>
      <p:sp>
        <p:nvSpPr>
          <p:cNvPr id="32" name="Picture Placeholder 4"/>
          <p:cNvSpPr>
            <a:spLocks noGrp="1"/>
          </p:cNvSpPr>
          <p:nvPr>
            <p:ph type="pic" sz="quarter" idx="10"/>
          </p:nvPr>
        </p:nvSpPr>
        <p:spPr>
          <a:xfrm>
            <a:off x="1354204" y="1928920"/>
            <a:ext cx="2203523" cy="1244630"/>
          </a:xfrm>
        </p:spPr>
        <p:txBody>
          <a:bodyPr>
            <a:normAutofit/>
          </a:bodyPr>
          <a:lstStyle>
            <a:lvl1pPr>
              <a:defRPr sz="1400"/>
            </a:lvl1pPr>
          </a:lstStyle>
          <a:p>
            <a:r>
              <a:rPr lang="en-US"/>
              <a:t>Click icon to add picture</a:t>
            </a:r>
            <a:endParaRPr lang="en-US" dirty="0"/>
          </a:p>
        </p:txBody>
      </p:sp>
      <p:sp>
        <p:nvSpPr>
          <p:cNvPr id="33" name="Picture Placeholder 4"/>
          <p:cNvSpPr>
            <a:spLocks noGrp="1"/>
          </p:cNvSpPr>
          <p:nvPr>
            <p:ph type="pic" sz="quarter" idx="11"/>
          </p:nvPr>
        </p:nvSpPr>
        <p:spPr>
          <a:xfrm>
            <a:off x="5525136" y="1932226"/>
            <a:ext cx="2203523" cy="1244630"/>
          </a:xfrm>
        </p:spPr>
        <p:txBody>
          <a:bodyPr>
            <a:normAutofit/>
          </a:bodyPr>
          <a:lstStyle>
            <a:lvl1pPr>
              <a:defRPr sz="1400"/>
            </a:lvl1pPr>
          </a:lstStyle>
          <a:p>
            <a:r>
              <a:rPr lang="en-US"/>
              <a:t>Click icon to add picture</a:t>
            </a:r>
            <a:endParaRPr lang="en-US" dirty="0"/>
          </a:p>
        </p:txBody>
      </p:sp>
    </p:spTree>
    <p:extLst>
      <p:ext uri="{BB962C8B-B14F-4D97-AF65-F5344CB8AC3E}">
        <p14:creationId xmlns:p14="http://schemas.microsoft.com/office/powerpoint/2010/main" val="19455850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theme" Target="../theme/theme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45720" tIns="22860" rIns="45720" bIns="2286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45720" tIns="22860" rIns="45720" bIns="228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45720" tIns="22860" rIns="45720" bIns="22860" rtlCol="0" anchor="ctr"/>
          <a:lstStyle>
            <a:lvl1pPr algn="l">
              <a:defRPr sz="1200">
                <a:solidFill>
                  <a:schemeClr val="tx1">
                    <a:tint val="75000"/>
                  </a:schemeClr>
                </a:solidFill>
              </a:defRPr>
            </a:lvl1pPr>
          </a:lstStyle>
          <a:p>
            <a:fld id="{0C034A21-CE77-4D3A-9013-3F277AD123EF}" type="datetime1">
              <a:rPr lang="en-US" smtClean="0"/>
              <a:t>6/12/2017</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45720" tIns="22860" rIns="45720" bIns="228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45720" tIns="22860" rIns="45720" bIns="22860" rtlCol="0" anchor="ctr"/>
          <a:lstStyle>
            <a:lvl1pPr algn="r">
              <a:defRPr sz="1200">
                <a:solidFill>
                  <a:schemeClr val="tx1">
                    <a:tint val="75000"/>
                  </a:schemeClr>
                </a:solidFill>
              </a:defRPr>
            </a:lvl1pPr>
          </a:lstStyle>
          <a:p>
            <a:fld id="{6B5EDA75-33EF-4F5F-8AEE-B0487D5CD76E}" type="slidenum">
              <a:rPr lang="en-US" smtClean="0"/>
              <a:t>‹#›</a:t>
            </a:fld>
            <a:endParaRPr lang="en-US"/>
          </a:p>
        </p:txBody>
      </p:sp>
      <p:sp>
        <p:nvSpPr>
          <p:cNvPr id="9" name="TextBox 8"/>
          <p:cNvSpPr txBox="1"/>
          <p:nvPr/>
        </p:nvSpPr>
        <p:spPr>
          <a:xfrm>
            <a:off x="8664959" y="303535"/>
            <a:ext cx="310003" cy="238519"/>
          </a:xfrm>
          <a:prstGeom prst="rect">
            <a:avLst/>
          </a:prstGeom>
          <a:noFill/>
        </p:spPr>
        <p:txBody>
          <a:bodyPr wrap="none" lIns="68571" tIns="34286" rIns="68571" bIns="34286" rtlCol="0">
            <a:spAutoFit/>
          </a:bodyPr>
          <a:lstStyle/>
          <a:p>
            <a:pPr algn="ctr"/>
            <a:fld id="{260E2A6B-A809-4840-BF14-8648BC0BDF87}" type="slidenum">
              <a:rPr lang="id-ID" sz="1100" b="1" smtClean="0">
                <a:solidFill>
                  <a:schemeClr val="bg1"/>
                </a:solidFill>
                <a:latin typeface="Lato Regular"/>
                <a:cs typeface="Lato Regular"/>
              </a:rPr>
              <a:pPr algn="ctr"/>
              <a:t>‹#›</a:t>
            </a:fld>
            <a:endParaRPr lang="id-ID" sz="1100" dirty="0">
              <a:solidFill>
                <a:schemeClr val="bg1"/>
              </a:solidFill>
              <a:latin typeface="Lato Regular"/>
              <a:cs typeface="Lato Regular"/>
            </a:endParaRPr>
          </a:p>
        </p:txBody>
      </p:sp>
    </p:spTree>
    <p:extLst>
      <p:ext uri="{BB962C8B-B14F-4D97-AF65-F5344CB8AC3E}">
        <p14:creationId xmlns:p14="http://schemas.microsoft.com/office/powerpoint/2010/main" val="184404512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89" r:id="rId17"/>
    <p:sldLayoutId id="2147483790" r:id="rId18"/>
    <p:sldLayoutId id="2147483791" r:id="rId19"/>
  </p:sldLayoutIdLst>
  <p:hf hdr="0" ft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DD351-658A-446C-92BF-A90355732947}" type="datetime1">
              <a:rPr lang="en-US" smtClean="0"/>
              <a:t>6/12/2017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141915694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45720" tIns="22860" rIns="45720" bIns="2286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45720" tIns="22860" rIns="45720" bIns="228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45720" tIns="22860" rIns="45720" bIns="22860" rtlCol="0" anchor="ctr"/>
          <a:lstStyle>
            <a:lvl1pPr algn="l">
              <a:defRPr sz="1200">
                <a:solidFill>
                  <a:schemeClr val="tx1">
                    <a:tint val="75000"/>
                  </a:schemeClr>
                </a:solidFill>
              </a:defRPr>
            </a:lvl1pPr>
          </a:lstStyle>
          <a:p>
            <a:fld id="{0BC8A179-5B40-494A-8AAF-D32274F4FE48}" type="datetime1">
              <a:rPr lang="en-US" smtClean="0">
                <a:solidFill>
                  <a:srgbClr val="445469">
                    <a:tint val="75000"/>
                  </a:srgbClr>
                </a:solidFill>
              </a:rPr>
              <a:t>6/12/2017</a:t>
            </a:fld>
            <a:endParaRPr lang="en-US">
              <a:solidFill>
                <a:srgbClr val="445469">
                  <a:tint val="75000"/>
                </a:srgb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45720" tIns="22860" rIns="45720" bIns="22860" rtlCol="0" anchor="ctr"/>
          <a:lstStyle>
            <a:lvl1pPr algn="ctr">
              <a:defRPr sz="1200">
                <a:solidFill>
                  <a:schemeClr val="tx1">
                    <a:tint val="75000"/>
                  </a:schemeClr>
                </a:solidFill>
              </a:defRPr>
            </a:lvl1pPr>
          </a:lstStyle>
          <a:p>
            <a:endParaRPr lang="en-US">
              <a:solidFill>
                <a:srgbClr val="445469">
                  <a:tint val="75000"/>
                </a:srgb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45720" tIns="22860" rIns="45720" bIns="22860" rtlCol="0" anchor="ctr"/>
          <a:lstStyle>
            <a:lvl1pPr algn="r">
              <a:defRPr sz="1200">
                <a:solidFill>
                  <a:schemeClr val="tx1">
                    <a:tint val="75000"/>
                  </a:schemeClr>
                </a:solidFill>
              </a:defRPr>
            </a:lvl1pPr>
          </a:lstStyle>
          <a:p>
            <a:fld id="{6B5EDA75-33EF-4F5F-8AEE-B0487D5CD76E}" type="slidenum">
              <a:rPr lang="en-US" smtClean="0">
                <a:solidFill>
                  <a:srgbClr val="445469">
                    <a:tint val="75000"/>
                  </a:srgbClr>
                </a:solidFill>
              </a:rPr>
              <a:pPr/>
              <a:t>‹#›</a:t>
            </a:fld>
            <a:endParaRPr lang="en-US">
              <a:solidFill>
                <a:srgbClr val="445469">
                  <a:tint val="75000"/>
                </a:srgbClr>
              </a:solidFill>
            </a:endParaRPr>
          </a:p>
        </p:txBody>
      </p:sp>
      <p:sp>
        <p:nvSpPr>
          <p:cNvPr id="9" name="TextBox 8"/>
          <p:cNvSpPr txBox="1"/>
          <p:nvPr/>
        </p:nvSpPr>
        <p:spPr>
          <a:xfrm>
            <a:off x="8664959" y="303535"/>
            <a:ext cx="310003" cy="238519"/>
          </a:xfrm>
          <a:prstGeom prst="rect">
            <a:avLst/>
          </a:prstGeom>
          <a:noFill/>
        </p:spPr>
        <p:txBody>
          <a:bodyPr wrap="none" lIns="68571" tIns="34286" rIns="68571" bIns="34286" rtlCol="0">
            <a:spAutoFit/>
          </a:bodyPr>
          <a:lstStyle/>
          <a:p>
            <a:pPr algn="ctr"/>
            <a:fld id="{260E2A6B-A809-4840-BF14-8648BC0BDF87}" type="slidenum">
              <a:rPr lang="id-ID" sz="1100" b="1" smtClean="0">
                <a:solidFill>
                  <a:srgbClr val="FFFFFF"/>
                </a:solidFill>
                <a:latin typeface="Lato Regular"/>
                <a:cs typeface="Lato Regular"/>
              </a:rPr>
              <a:pPr algn="ctr"/>
              <a:t>‹#›</a:t>
            </a:fld>
            <a:endParaRPr lang="id-ID" sz="1100" dirty="0">
              <a:solidFill>
                <a:srgbClr val="FFFFFF"/>
              </a:solidFill>
              <a:latin typeface="Lato Regular"/>
              <a:cs typeface="Lato Regular"/>
            </a:endParaRPr>
          </a:p>
        </p:txBody>
      </p:sp>
    </p:spTree>
    <p:extLst>
      <p:ext uri="{BB962C8B-B14F-4D97-AF65-F5344CB8AC3E}">
        <p14:creationId xmlns:p14="http://schemas.microsoft.com/office/powerpoint/2010/main" val="300942295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2" r:id="rId20"/>
    <p:sldLayoutId id="2147483813" r:id="rId21"/>
    <p:sldLayoutId id="2147483814" r:id="rId22"/>
    <p:sldLayoutId id="2147483815" r:id="rId23"/>
    <p:sldLayoutId id="2147483816"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https://www.udsmapper.org/zcta-crosswalk.cfm" TargetMode="External"/><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hyperlink" Target="http://www.healthlandscape.org/map_SDOH.cfm" TargetMode="External"/><Relationship Id="rId2" Type="http://schemas.openxmlformats.org/officeDocument/2006/relationships/hyperlink" Target="http://www.healthlandscape.org/map_PopulationHealth.cfm" TargetMode="External"/><Relationship Id="rId1" Type="http://schemas.openxmlformats.org/officeDocument/2006/relationships/slideLayout" Target="../slideLayouts/slideLayout17.xml"/><Relationship Id="rId6" Type="http://schemas.openxmlformats.org/officeDocument/2006/relationships/hyperlink" Target="http://www.udsmapper.org/" TargetMode="External"/><Relationship Id="rId5" Type="http://schemas.openxmlformats.org/officeDocument/2006/relationships/hyperlink" Target="http://www.healthlandscape.org/" TargetMode="External"/><Relationship Id="rId4" Type="http://schemas.openxmlformats.org/officeDocument/2006/relationships/hyperlink" Target="http://www.healthlandscape.org/map_Project500Cities.cfm"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hyperlink" Target="http://onlinelibrary.wiley.com/doi/10.1111/j.1749-6632.1999.tb08123.x/full#f1" TargetMode="External"/><Relationship Id="rId5" Type="http://schemas.openxmlformats.org/officeDocument/2006/relationships/hyperlink" Target="http://onlinelibrary.wiley.com/doi/10.1111/nyas.1999.896.issue-1/issuetoc"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solidFill>
                <a:srgbClr val="FFFFFF"/>
              </a:solidFill>
            </a:endParaRPr>
          </a:p>
        </p:txBody>
      </p:sp>
      <p:sp>
        <p:nvSpPr>
          <p:cNvPr id="13" name="TextBox 12"/>
          <p:cNvSpPr txBox="1"/>
          <p:nvPr/>
        </p:nvSpPr>
        <p:spPr>
          <a:xfrm>
            <a:off x="457200" y="914400"/>
            <a:ext cx="7239000" cy="3565385"/>
          </a:xfrm>
          <a:prstGeom prst="rect">
            <a:avLst/>
          </a:prstGeom>
          <a:noFill/>
        </p:spPr>
        <p:txBody>
          <a:bodyPr wrap="square" lIns="38405" tIns="19202" rIns="38405" bIns="19202" rtlCol="0">
            <a:spAutoFit/>
          </a:bodyPr>
          <a:lstStyle/>
          <a:p>
            <a:pPr>
              <a:lnSpc>
                <a:spcPts val="5460"/>
              </a:lnSpc>
            </a:pPr>
            <a:r>
              <a:rPr lang="en-US" sz="5700" b="1" dirty="0">
                <a:solidFill>
                  <a:srgbClr val="F29B26"/>
                </a:solidFill>
                <a:latin typeface="Lato" charset="0"/>
                <a:ea typeface="Lato" charset="0"/>
                <a:cs typeface="Lato" charset="0"/>
              </a:rPr>
              <a:t>GEOGRAPHIC AND DATA CONCEPTS </a:t>
            </a:r>
            <a:r>
              <a:rPr lang="en-US" sz="5700" b="1" dirty="0">
                <a:solidFill>
                  <a:srgbClr val="FFFFFF"/>
                </a:solidFill>
                <a:latin typeface="Lato" charset="0"/>
                <a:ea typeface="Lato" charset="0"/>
                <a:cs typeface="Lato" charset="0"/>
              </a:rPr>
              <a:t>IMPORTANT FOR POPULATION HEALTH</a:t>
            </a:r>
          </a:p>
        </p:txBody>
      </p:sp>
      <p:sp>
        <p:nvSpPr>
          <p:cNvPr id="4" name="TextBox 3"/>
          <p:cNvSpPr txBox="1"/>
          <p:nvPr/>
        </p:nvSpPr>
        <p:spPr>
          <a:xfrm>
            <a:off x="609600" y="5613776"/>
            <a:ext cx="7239000" cy="684533"/>
          </a:xfrm>
          <a:prstGeom prst="rect">
            <a:avLst/>
          </a:prstGeom>
          <a:noFill/>
        </p:spPr>
        <p:txBody>
          <a:bodyPr wrap="square" lIns="38405" tIns="19202" rIns="38405" bIns="19202" rtlCol="0">
            <a:spAutoFit/>
          </a:bodyPr>
          <a:lstStyle/>
          <a:p>
            <a:pPr>
              <a:lnSpc>
                <a:spcPts val="5460"/>
              </a:lnSpc>
            </a:pPr>
            <a:r>
              <a:rPr lang="en-US" sz="4000" b="1" dirty="0">
                <a:solidFill>
                  <a:srgbClr val="9BBB5C"/>
                </a:solidFill>
                <a:latin typeface="Lato" charset="0"/>
                <a:ea typeface="Lato" charset="0"/>
                <a:cs typeface="Lato" charset="0"/>
              </a:rPr>
              <a:t>MODULE 2</a:t>
            </a:r>
          </a:p>
        </p:txBody>
      </p:sp>
    </p:spTree>
    <p:extLst>
      <p:ext uri="{BB962C8B-B14F-4D97-AF65-F5344CB8AC3E}">
        <p14:creationId xmlns:p14="http://schemas.microsoft.com/office/powerpoint/2010/main" val="3378292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accent1"/>
                </a:solidFill>
              </a:rPr>
              <a:t>ZIP Codes</a:t>
            </a:r>
          </a:p>
        </p:txBody>
      </p:sp>
      <p:sp>
        <p:nvSpPr>
          <p:cNvPr id="8" name="Content Placeholder 7"/>
          <p:cNvSpPr>
            <a:spLocks noGrp="1"/>
          </p:cNvSpPr>
          <p:nvPr>
            <p:ph sz="half" idx="2"/>
          </p:nvPr>
        </p:nvSpPr>
        <p:spPr/>
        <p:txBody>
          <a:bodyPr>
            <a:normAutofit/>
          </a:bodyPr>
          <a:lstStyle/>
          <a:p>
            <a:r>
              <a:rPr lang="en-US" dirty="0"/>
              <a:t>But what is the area?</a:t>
            </a:r>
          </a:p>
          <a:p>
            <a:pPr lvl="1"/>
            <a:r>
              <a:rPr lang="en-US" dirty="0"/>
              <a:t>Since not published by Postal Service, any ZIP Code boundaries you see are created by various entities and may not align with each other</a:t>
            </a:r>
          </a:p>
          <a:p>
            <a:r>
              <a:rPr lang="en-US" dirty="0"/>
              <a:t>What happens in growth areas?</a:t>
            </a:r>
          </a:p>
          <a:p>
            <a:pPr lvl="1"/>
            <a:r>
              <a:rPr lang="en-US" dirty="0"/>
              <a:t>ZIP Codes are split when needed, at any time</a:t>
            </a:r>
          </a:p>
        </p:txBody>
      </p:sp>
      <p:cxnSp>
        <p:nvCxnSpPr>
          <p:cNvPr id="20" name="Straight Connector 19"/>
          <p:cNvCxnSpPr/>
          <p:nvPr/>
        </p:nvCxnSpPr>
        <p:spPr>
          <a:xfrm>
            <a:off x="1371600" y="1676400"/>
            <a:ext cx="0" cy="19431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209800" y="1676400"/>
            <a:ext cx="0" cy="189547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48000" y="1676400"/>
            <a:ext cx="0" cy="762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76300" y="2057400"/>
            <a:ext cx="35433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76300" y="1857375"/>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047750" y="1857375"/>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1200150" y="1857375"/>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76300" y="2133600"/>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038225" y="2133600"/>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00150" y="2133600"/>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447800" y="1857375"/>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00200" y="1857375"/>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752600" y="1857375"/>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905000" y="1857375"/>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057400" y="1857375"/>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447800" y="2133600"/>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600200" y="2133600"/>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752600" y="2133600"/>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276475" y="1857375"/>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438400" y="1857375"/>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600325" y="1857375"/>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743200" y="1857375"/>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895600" y="1857375"/>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600325" y="2133600"/>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743200" y="2133600"/>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895600" y="2133600"/>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124200" y="1857375"/>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276600" y="1857375"/>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124200" y="2133600"/>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286125" y="2133600"/>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429000" y="1857375"/>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3457575" y="2133600"/>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3581400" y="1857375"/>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629025" y="2133600"/>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200150" y="2362200"/>
            <a:ext cx="95250" cy="152400"/>
          </a:xfrm>
          <a:prstGeom prst="rect">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810000" y="1685925"/>
            <a:ext cx="533400"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200150" y="2562225"/>
            <a:ext cx="95250" cy="152400"/>
          </a:xfrm>
          <a:prstGeom prst="rect">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200150" y="2743200"/>
            <a:ext cx="95250" cy="152400"/>
          </a:xfrm>
          <a:prstGeom prst="rect">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200150" y="2971800"/>
            <a:ext cx="95250" cy="152400"/>
          </a:xfrm>
          <a:prstGeom prst="rect">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200150" y="3200400"/>
            <a:ext cx="95250" cy="152400"/>
          </a:xfrm>
          <a:prstGeom prst="rect">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200150" y="3419475"/>
            <a:ext cx="95250" cy="152400"/>
          </a:xfrm>
          <a:prstGeom prst="rect">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1504950" y="2362200"/>
            <a:ext cx="95250" cy="152400"/>
          </a:xfrm>
          <a:prstGeom prst="rect">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1504950" y="2562225"/>
            <a:ext cx="95250" cy="152400"/>
          </a:xfrm>
          <a:prstGeom prst="rect">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1504950" y="2743200"/>
            <a:ext cx="95250" cy="152400"/>
          </a:xfrm>
          <a:prstGeom prst="rect">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1504950" y="2971800"/>
            <a:ext cx="95250" cy="152400"/>
          </a:xfrm>
          <a:prstGeom prst="rect">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1504950" y="3200400"/>
            <a:ext cx="95250" cy="152400"/>
          </a:xfrm>
          <a:prstGeom prst="rect">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1504950" y="3419475"/>
            <a:ext cx="95250" cy="152400"/>
          </a:xfrm>
          <a:prstGeom prst="rect">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3819525" y="2133600"/>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3981450" y="2133600"/>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4152900" y="2133600"/>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4324350" y="2133600"/>
            <a:ext cx="95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extBox 169"/>
          <p:cNvSpPr txBox="1"/>
          <p:nvPr/>
        </p:nvSpPr>
        <p:spPr>
          <a:xfrm>
            <a:off x="228600" y="3657600"/>
            <a:ext cx="4438650" cy="2677656"/>
          </a:xfrm>
          <a:prstGeom prst="rect">
            <a:avLst/>
          </a:prstGeom>
          <a:noFill/>
        </p:spPr>
        <p:txBody>
          <a:bodyPr wrap="square" rtlCol="0">
            <a:spAutoFit/>
          </a:bodyPr>
          <a:lstStyle/>
          <a:p>
            <a:r>
              <a:rPr lang="en-US" sz="2800" dirty="0"/>
              <a:t>A ZIP Code is a route- instructions to drive/ walk and put mail in mail boxes on the street or on the building- even if that route crosses county or state lines</a:t>
            </a:r>
          </a:p>
        </p:txBody>
      </p:sp>
      <p:sp>
        <p:nvSpPr>
          <p:cNvPr id="325" name="Rectangle 324"/>
          <p:cNvSpPr/>
          <p:nvPr/>
        </p:nvSpPr>
        <p:spPr>
          <a:xfrm>
            <a:off x="2286000" y="3419475"/>
            <a:ext cx="95250" cy="152400"/>
          </a:xfrm>
          <a:prstGeom prst="rect">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838200" y="2057401"/>
            <a:ext cx="3581400" cy="0"/>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a:off x="1371600" y="2057401"/>
            <a:ext cx="0" cy="1562099"/>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flipV="1">
            <a:off x="1371600" y="1595437"/>
            <a:ext cx="0" cy="523875"/>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38" name="Oval 237"/>
          <p:cNvSpPr/>
          <p:nvPr/>
        </p:nvSpPr>
        <p:spPr>
          <a:xfrm>
            <a:off x="2230664" y="2087881"/>
            <a:ext cx="45719" cy="4571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4034450" y="1944781"/>
            <a:ext cx="45719" cy="4571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1F181EE6-BCB5-48D6-9A0C-7ACB016592BE}" type="slidenum">
              <a:rPr lang="en-US" smtClean="0"/>
              <a:pPr/>
              <a:t>10</a:t>
            </a:fld>
            <a:endParaRPr lang="en-US"/>
          </a:p>
        </p:txBody>
      </p:sp>
    </p:spTree>
    <p:extLst>
      <p:ext uri="{BB962C8B-B14F-4D97-AF65-F5344CB8AC3E}">
        <p14:creationId xmlns:p14="http://schemas.microsoft.com/office/powerpoint/2010/main" val="300521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Notes</a:t>
            </a:r>
            <a:r>
              <a:rPr lang="en-US" dirty="0"/>
              <a:t> </a:t>
            </a:r>
            <a:r>
              <a:rPr lang="en-US" dirty="0">
                <a:solidFill>
                  <a:schemeClr val="accent1"/>
                </a:solidFill>
              </a:rPr>
              <a:t>about ZIP Codes</a:t>
            </a:r>
          </a:p>
        </p:txBody>
      </p:sp>
      <p:pic>
        <p:nvPicPr>
          <p:cNvPr id="2051" name="Picture 3" descr="C:\Users\JRankin\AppData\Local\Microsoft\Windows\INetCache\IE\JC8JKPYM\Uneven-Balanc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384293"/>
            <a:ext cx="6172200" cy="44737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28800" y="1981200"/>
            <a:ext cx="1981200" cy="646331"/>
          </a:xfrm>
          <a:prstGeom prst="rect">
            <a:avLst/>
          </a:prstGeom>
          <a:noFill/>
        </p:spPr>
        <p:txBody>
          <a:bodyPr wrap="square" rtlCol="0">
            <a:spAutoFit/>
          </a:bodyPr>
          <a:lstStyle/>
          <a:p>
            <a:pPr marL="285750" indent="-285750">
              <a:buFont typeface="Calibri" panose="020F0502020204030204" pitchFamily="34" charset="0"/>
              <a:buChar char="⁻"/>
            </a:pPr>
            <a:r>
              <a:rPr lang="en-US" dirty="0"/>
              <a:t>“Easy” to get from EHR</a:t>
            </a:r>
          </a:p>
        </p:txBody>
      </p:sp>
      <p:sp>
        <p:nvSpPr>
          <p:cNvPr id="9" name="TextBox 8"/>
          <p:cNvSpPr txBox="1"/>
          <p:nvPr/>
        </p:nvSpPr>
        <p:spPr>
          <a:xfrm>
            <a:off x="4953000" y="1447800"/>
            <a:ext cx="3048000" cy="2031325"/>
          </a:xfrm>
          <a:prstGeom prst="rect">
            <a:avLst/>
          </a:prstGeom>
          <a:noFill/>
        </p:spPr>
        <p:txBody>
          <a:bodyPr wrap="square" rtlCol="0">
            <a:spAutoFit/>
          </a:bodyPr>
          <a:lstStyle/>
          <a:p>
            <a:pPr marL="285750" indent="-285750">
              <a:buFont typeface="Calibri" panose="020F0502020204030204" pitchFamily="34" charset="0"/>
              <a:buChar char="⁻"/>
            </a:pPr>
            <a:r>
              <a:rPr lang="en-US" dirty="0"/>
              <a:t>Can change at any time</a:t>
            </a:r>
          </a:p>
          <a:p>
            <a:pPr marL="285750" indent="-285750">
              <a:buFont typeface="Calibri" panose="020F0502020204030204" pitchFamily="34" charset="0"/>
              <a:buChar char="⁻"/>
            </a:pPr>
            <a:r>
              <a:rPr lang="en-US" dirty="0"/>
              <a:t>No attempts to contain homogenous population</a:t>
            </a:r>
          </a:p>
          <a:p>
            <a:pPr marL="285750" indent="-285750">
              <a:buFont typeface="Calibri" panose="020F0502020204030204" pitchFamily="34" charset="0"/>
              <a:buChar char="⁻"/>
            </a:pPr>
            <a:r>
              <a:rPr lang="en-US" dirty="0"/>
              <a:t>Huge size variation (in land mass and population size)</a:t>
            </a:r>
          </a:p>
          <a:p>
            <a:pPr marL="285750" indent="-285750">
              <a:buFont typeface="Calibri" panose="020F0502020204030204" pitchFamily="34" charset="0"/>
              <a:buChar char="⁻"/>
            </a:pPr>
            <a:r>
              <a:rPr lang="en-US" dirty="0"/>
              <a:t>Not truly an “area” so data are not always comparable</a:t>
            </a:r>
          </a:p>
        </p:txBody>
      </p:sp>
      <p:sp>
        <p:nvSpPr>
          <p:cNvPr id="3" name="TextBox 2"/>
          <p:cNvSpPr txBox="1"/>
          <p:nvPr/>
        </p:nvSpPr>
        <p:spPr>
          <a:xfrm>
            <a:off x="1905000" y="5486400"/>
            <a:ext cx="1066800" cy="584775"/>
          </a:xfrm>
          <a:prstGeom prst="rect">
            <a:avLst/>
          </a:prstGeom>
          <a:noFill/>
        </p:spPr>
        <p:txBody>
          <a:bodyPr wrap="square" rtlCol="0">
            <a:spAutoFit/>
          </a:bodyPr>
          <a:lstStyle/>
          <a:p>
            <a:pPr algn="ctr"/>
            <a:r>
              <a:rPr lang="en-US" sz="3200" dirty="0"/>
              <a:t>Use</a:t>
            </a:r>
          </a:p>
        </p:txBody>
      </p:sp>
      <p:sp>
        <p:nvSpPr>
          <p:cNvPr id="7" name="TextBox 6"/>
          <p:cNvSpPr txBox="1"/>
          <p:nvPr/>
        </p:nvSpPr>
        <p:spPr>
          <a:xfrm>
            <a:off x="5638800" y="5498068"/>
            <a:ext cx="1828800" cy="584775"/>
          </a:xfrm>
          <a:prstGeom prst="rect">
            <a:avLst/>
          </a:prstGeom>
          <a:noFill/>
        </p:spPr>
        <p:txBody>
          <a:bodyPr wrap="square" rtlCol="0">
            <a:spAutoFit/>
          </a:bodyPr>
          <a:lstStyle/>
          <a:p>
            <a:r>
              <a:rPr lang="en-US" sz="3200" dirty="0"/>
              <a:t>Don’t Use</a:t>
            </a:r>
          </a:p>
        </p:txBody>
      </p:sp>
      <p:sp>
        <p:nvSpPr>
          <p:cNvPr id="4" name="Slide Number Placeholder 3"/>
          <p:cNvSpPr>
            <a:spLocks noGrp="1"/>
          </p:cNvSpPr>
          <p:nvPr>
            <p:ph type="sldNum" sz="quarter" idx="12"/>
          </p:nvPr>
        </p:nvSpPr>
        <p:spPr/>
        <p:txBody>
          <a:bodyPr/>
          <a:lstStyle/>
          <a:p>
            <a:fld id="{1F181EE6-BCB5-48D6-9A0C-7ACB016592BE}" type="slidenum">
              <a:rPr lang="en-US" smtClean="0"/>
              <a:pPr/>
              <a:t>11</a:t>
            </a:fld>
            <a:endParaRPr lang="en-US"/>
          </a:p>
        </p:txBody>
      </p:sp>
    </p:spTree>
    <p:extLst>
      <p:ext uri="{BB962C8B-B14F-4D97-AF65-F5344CB8AC3E}">
        <p14:creationId xmlns:p14="http://schemas.microsoft.com/office/powerpoint/2010/main" val="2530776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ZIP Code vs ZCTA</a:t>
            </a:r>
          </a:p>
        </p:txBody>
      </p:sp>
      <p:sp>
        <p:nvSpPr>
          <p:cNvPr id="5" name="Content Placeholder 4"/>
          <p:cNvSpPr>
            <a:spLocks noGrp="1"/>
          </p:cNvSpPr>
          <p:nvPr>
            <p:ph idx="1"/>
          </p:nvPr>
        </p:nvSpPr>
        <p:spPr/>
        <p:txBody>
          <a:bodyPr>
            <a:normAutofit/>
          </a:bodyPr>
          <a:lstStyle/>
          <a:p>
            <a:r>
              <a:rPr lang="en-US" dirty="0"/>
              <a:t>ZIP Code Tabulation Areas (ZCTAs) are generalized areal representations of United States Postal Service (USPS) ZIP Code service areas</a:t>
            </a:r>
          </a:p>
          <a:p>
            <a:r>
              <a:rPr lang="en-US" dirty="0"/>
              <a:t>ZCTA (ZIP Code Tabulation Area) are more stable than ZIP Codes because they only change every 10 years</a:t>
            </a:r>
          </a:p>
          <a:p>
            <a:r>
              <a:rPr lang="en-US" dirty="0"/>
              <a:t>ZCTA is built from Census Blocks so one can report demographic/ </a:t>
            </a:r>
            <a:r>
              <a:rPr lang="en-US" dirty="0" err="1"/>
              <a:t>SDoH</a:t>
            </a:r>
            <a:r>
              <a:rPr lang="en-US" dirty="0"/>
              <a:t> data at the ZCTA level</a:t>
            </a:r>
          </a:p>
        </p:txBody>
      </p:sp>
      <p:sp>
        <p:nvSpPr>
          <p:cNvPr id="3" name="Slide Number Placeholder 2"/>
          <p:cNvSpPr>
            <a:spLocks noGrp="1"/>
          </p:cNvSpPr>
          <p:nvPr>
            <p:ph type="sldNum" sz="quarter" idx="12"/>
          </p:nvPr>
        </p:nvSpPr>
        <p:spPr/>
        <p:txBody>
          <a:bodyPr/>
          <a:lstStyle/>
          <a:p>
            <a:fld id="{1F181EE6-BCB5-48D6-9A0C-7ACB016592BE}" type="slidenum">
              <a:rPr lang="en-US" smtClean="0"/>
              <a:pPr/>
              <a:t>12</a:t>
            </a:fld>
            <a:endParaRPr lang="en-US"/>
          </a:p>
        </p:txBody>
      </p:sp>
    </p:spTree>
    <p:extLst>
      <p:ext uri="{BB962C8B-B14F-4D97-AF65-F5344CB8AC3E}">
        <p14:creationId xmlns:p14="http://schemas.microsoft.com/office/powerpoint/2010/main" val="3116229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ZIP Code vs ZCTA</a:t>
            </a:r>
          </a:p>
        </p:txBody>
      </p:sp>
      <p:sp>
        <p:nvSpPr>
          <p:cNvPr id="3" name="Content Placeholder 2"/>
          <p:cNvSpPr>
            <a:spLocks noGrp="1"/>
          </p:cNvSpPr>
          <p:nvPr>
            <p:ph sz="half" idx="1"/>
          </p:nvPr>
        </p:nvSpPr>
        <p:spPr>
          <a:xfrm>
            <a:off x="5848350" y="1570037"/>
            <a:ext cx="2838450" cy="4525963"/>
          </a:xfrm>
        </p:spPr>
        <p:txBody>
          <a:bodyPr/>
          <a:lstStyle/>
          <a:p>
            <a:r>
              <a:rPr lang="en-US" dirty="0"/>
              <a:t>Dots are addresses</a:t>
            </a:r>
          </a:p>
          <a:p>
            <a:r>
              <a:rPr lang="en-US" dirty="0"/>
              <a:t>Color of dot represents ZIP Codes</a:t>
            </a:r>
          </a:p>
          <a:p>
            <a:r>
              <a:rPr lang="en-US" dirty="0"/>
              <a:t>Black lines represent Census Blocks</a:t>
            </a:r>
          </a:p>
          <a:p>
            <a:r>
              <a:rPr lang="en-US" dirty="0"/>
              <a:t>Colored areas represent ZCTAs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52387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1F181EE6-BCB5-48D6-9A0C-7ACB016592BE}" type="slidenum">
              <a:rPr lang="en-US" smtClean="0"/>
              <a:pPr/>
              <a:t>13</a:t>
            </a:fld>
            <a:endParaRPr lang="en-US"/>
          </a:p>
        </p:txBody>
      </p:sp>
    </p:spTree>
    <p:extLst>
      <p:ext uri="{BB962C8B-B14F-4D97-AF65-F5344CB8AC3E}">
        <p14:creationId xmlns:p14="http://schemas.microsoft.com/office/powerpoint/2010/main" val="2279703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Census Geography Hierarchy</a:t>
            </a:r>
          </a:p>
        </p:txBody>
      </p:sp>
      <p:pic>
        <p:nvPicPr>
          <p:cNvPr id="2054" name="Picture 6" descr="https://www.census.gov/content/census/en/programs-surveys/acs/geography-acs/concepts-definitions/_jcr_content/par/expandablelist/section_1/image.img.full.medium.png/144304967175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9717" y="1904999"/>
            <a:ext cx="6384567" cy="449580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F181EE6-BCB5-48D6-9A0C-7ACB016592BE}" type="slidenum">
              <a:rPr lang="en-US" smtClean="0"/>
              <a:pPr/>
              <a:t>14</a:t>
            </a:fld>
            <a:endParaRPr lang="en-US"/>
          </a:p>
        </p:txBody>
      </p:sp>
    </p:spTree>
    <p:extLst>
      <p:ext uri="{BB962C8B-B14F-4D97-AF65-F5344CB8AC3E}">
        <p14:creationId xmlns:p14="http://schemas.microsoft.com/office/powerpoint/2010/main" val="3537738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Deriving Service Area from Patient Data </a:t>
            </a:r>
          </a:p>
        </p:txBody>
      </p:sp>
      <p:pic>
        <p:nvPicPr>
          <p:cNvPr id="1026" name="Picture 2" descr="https://avionod.files.wordpress.com/2009/04/then-a-miracle-happen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1533144"/>
            <a:ext cx="3886200" cy="471525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F181EE6-BCB5-48D6-9A0C-7ACB016592BE}" type="slidenum">
              <a:rPr lang="en-US" smtClean="0"/>
              <a:pPr/>
              <a:t>15</a:t>
            </a:fld>
            <a:endParaRPr lang="en-US"/>
          </a:p>
        </p:txBody>
      </p:sp>
    </p:spTree>
    <p:extLst>
      <p:ext uri="{BB962C8B-B14F-4D97-AF65-F5344CB8AC3E}">
        <p14:creationId xmlns:p14="http://schemas.microsoft.com/office/powerpoint/2010/main" val="2765567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Deriving Service Area from Patient Data (Geographic Retrofitting)</a:t>
            </a:r>
          </a:p>
        </p:txBody>
      </p:sp>
      <p:sp>
        <p:nvSpPr>
          <p:cNvPr id="3" name="Content Placeholder 2"/>
          <p:cNvSpPr>
            <a:spLocks noGrp="1"/>
          </p:cNvSpPr>
          <p:nvPr>
            <p:ph idx="1"/>
          </p:nvPr>
        </p:nvSpPr>
        <p:spPr/>
        <p:txBody>
          <a:bodyPr>
            <a:normAutofit/>
          </a:bodyPr>
          <a:lstStyle/>
          <a:p>
            <a:r>
              <a:rPr lang="en-US" dirty="0"/>
              <a:t>There are two ways to use patient data to define service area</a:t>
            </a:r>
          </a:p>
          <a:p>
            <a:pPr lvl="1"/>
            <a:r>
              <a:rPr lang="en-US" dirty="0"/>
              <a:t>Option 1: Use the address to get census tracts (or other geography)</a:t>
            </a:r>
          </a:p>
          <a:p>
            <a:pPr lvl="1"/>
            <a:endParaRPr lang="en-US" dirty="0"/>
          </a:p>
          <a:p>
            <a:pPr lvl="1"/>
            <a:r>
              <a:rPr lang="en-US" dirty="0"/>
              <a:t>Option 2:  Use ZIP Codes and convert to ZCTAs</a:t>
            </a:r>
          </a:p>
          <a:p>
            <a:pPr lvl="1"/>
            <a:endParaRPr lang="en-US" dirty="0"/>
          </a:p>
          <a:p>
            <a:r>
              <a:rPr lang="en-US" dirty="0"/>
              <a:t>No matter which one you pick, you will then aggregate your data so that you have a compiled list of areas to create your service area</a:t>
            </a:r>
          </a:p>
        </p:txBody>
      </p:sp>
      <p:sp>
        <p:nvSpPr>
          <p:cNvPr id="4" name="Slide Number Placeholder 3"/>
          <p:cNvSpPr>
            <a:spLocks noGrp="1"/>
          </p:cNvSpPr>
          <p:nvPr>
            <p:ph type="sldNum" sz="quarter" idx="12"/>
          </p:nvPr>
        </p:nvSpPr>
        <p:spPr/>
        <p:txBody>
          <a:bodyPr/>
          <a:lstStyle/>
          <a:p>
            <a:fld id="{1F181EE6-BCB5-48D6-9A0C-7ACB016592BE}" type="slidenum">
              <a:rPr lang="en-US" smtClean="0"/>
              <a:pPr/>
              <a:t>16</a:t>
            </a:fld>
            <a:endParaRPr lang="en-US"/>
          </a:p>
        </p:txBody>
      </p:sp>
    </p:spTree>
    <p:extLst>
      <p:ext uri="{BB962C8B-B14F-4D97-AF65-F5344CB8AC3E}">
        <p14:creationId xmlns:p14="http://schemas.microsoft.com/office/powerpoint/2010/main" val="4278005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Option 1: Geocoding Patient Addresses</a:t>
            </a:r>
          </a:p>
        </p:txBody>
      </p:sp>
      <p:sp>
        <p:nvSpPr>
          <p:cNvPr id="3" name="Content Placeholder 2"/>
          <p:cNvSpPr>
            <a:spLocks noGrp="1"/>
          </p:cNvSpPr>
          <p:nvPr>
            <p:ph idx="1"/>
          </p:nvPr>
        </p:nvSpPr>
        <p:spPr/>
        <p:txBody>
          <a:bodyPr>
            <a:normAutofit fontScale="92500"/>
          </a:bodyPr>
          <a:lstStyle/>
          <a:p>
            <a:r>
              <a:rPr lang="en-US" dirty="0"/>
              <a:t>Geocoding is the process of comparing address information to a standard database to assign longitude and latitude for that location</a:t>
            </a:r>
          </a:p>
          <a:p>
            <a:r>
              <a:rPr lang="en-US" dirty="0"/>
              <a:t>Once geocoded, you can verify the different geographies that location is in, including Census Tract</a:t>
            </a:r>
          </a:p>
          <a:p>
            <a:pPr marL="0" indent="0">
              <a:buNone/>
            </a:pPr>
            <a:endParaRPr lang="en-US" dirty="0"/>
          </a:p>
          <a:p>
            <a:pPr marL="0" indent="0">
              <a:buNone/>
            </a:pPr>
            <a:endParaRPr lang="en-US" dirty="0"/>
          </a:p>
          <a:p>
            <a:pPr marL="0" indent="0">
              <a:buNone/>
            </a:pPr>
            <a:r>
              <a:rPr lang="en-US" sz="2400" dirty="0"/>
              <a:t>1100 S Ocean Blvd	       x = -80.036066	</a:t>
            </a:r>
            <a:r>
              <a:rPr lang="en-US" sz="2400" dirty="0" err="1"/>
              <a:t>ct</a:t>
            </a:r>
            <a:r>
              <a:rPr lang="en-US" sz="2400" dirty="0"/>
              <a:t>: 12099003504</a:t>
            </a:r>
            <a:br>
              <a:rPr lang="en-US" sz="2400" dirty="0"/>
            </a:br>
            <a:r>
              <a:rPr lang="en-US" sz="2400" dirty="0"/>
              <a:t>Palm Beach, FL 33480	       y = 26.677778	ZCTA: 33480</a:t>
            </a:r>
            <a:br>
              <a:rPr lang="en-US" sz="2400" dirty="0"/>
            </a:br>
            <a:r>
              <a:rPr lang="en-US" sz="2400" dirty="0"/>
              <a:t>						Cong. Dist.: FL-21</a:t>
            </a:r>
            <a:br>
              <a:rPr lang="en-US" sz="2400" dirty="0"/>
            </a:br>
            <a:r>
              <a:rPr lang="en-US" sz="2400" dirty="0"/>
              <a:t>						etc.</a:t>
            </a:r>
          </a:p>
        </p:txBody>
      </p:sp>
      <p:cxnSp>
        <p:nvCxnSpPr>
          <p:cNvPr id="5" name="Straight Arrow Connector 4"/>
          <p:cNvCxnSpPr/>
          <p:nvPr/>
        </p:nvCxnSpPr>
        <p:spPr>
          <a:xfrm>
            <a:off x="3276600" y="5181600"/>
            <a:ext cx="4572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562600" y="5181600"/>
            <a:ext cx="4572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1F181EE6-BCB5-48D6-9A0C-7ACB016592BE}" type="slidenum">
              <a:rPr lang="en-US" smtClean="0"/>
              <a:pPr/>
              <a:t>17</a:t>
            </a:fld>
            <a:endParaRPr lang="en-US"/>
          </a:p>
        </p:txBody>
      </p:sp>
    </p:spTree>
    <p:extLst>
      <p:ext uri="{BB962C8B-B14F-4D97-AF65-F5344CB8AC3E}">
        <p14:creationId xmlns:p14="http://schemas.microsoft.com/office/powerpoint/2010/main" val="432105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75" y="1781175"/>
            <a:ext cx="6115050"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solidFill>
                  <a:schemeClr val="accent1"/>
                </a:solidFill>
              </a:rPr>
              <a:t>Geocoding</a:t>
            </a:r>
          </a:p>
        </p:txBody>
      </p:sp>
      <p:sp>
        <p:nvSpPr>
          <p:cNvPr id="3" name="Slide Number Placeholder 2"/>
          <p:cNvSpPr>
            <a:spLocks noGrp="1"/>
          </p:cNvSpPr>
          <p:nvPr>
            <p:ph type="sldNum" sz="quarter" idx="12"/>
          </p:nvPr>
        </p:nvSpPr>
        <p:spPr/>
        <p:txBody>
          <a:bodyPr/>
          <a:lstStyle/>
          <a:p>
            <a:fld id="{1F181EE6-BCB5-48D6-9A0C-7ACB016592BE}" type="slidenum">
              <a:rPr lang="en-US" smtClean="0"/>
              <a:pPr/>
              <a:t>18</a:t>
            </a:fld>
            <a:endParaRPr lang="en-US"/>
          </a:p>
        </p:txBody>
      </p:sp>
    </p:spTree>
    <p:extLst>
      <p:ext uri="{BB962C8B-B14F-4D97-AF65-F5344CB8AC3E}">
        <p14:creationId xmlns:p14="http://schemas.microsoft.com/office/powerpoint/2010/main" val="1639193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263" y="1447799"/>
            <a:ext cx="8296974" cy="4650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solidFill>
                  <a:schemeClr val="accent1"/>
                </a:solidFill>
              </a:rPr>
              <a:t>Geocoding</a:t>
            </a:r>
          </a:p>
        </p:txBody>
      </p:sp>
      <p:sp>
        <p:nvSpPr>
          <p:cNvPr id="3" name="Slide Number Placeholder 2"/>
          <p:cNvSpPr>
            <a:spLocks noGrp="1"/>
          </p:cNvSpPr>
          <p:nvPr>
            <p:ph type="sldNum" sz="quarter" idx="12"/>
          </p:nvPr>
        </p:nvSpPr>
        <p:spPr/>
        <p:txBody>
          <a:bodyPr/>
          <a:lstStyle/>
          <a:p>
            <a:fld id="{1F181EE6-BCB5-48D6-9A0C-7ACB016592BE}" type="slidenum">
              <a:rPr lang="en-US" smtClean="0"/>
              <a:pPr/>
              <a:t>19</a:t>
            </a:fld>
            <a:endParaRPr lang="en-US"/>
          </a:p>
        </p:txBody>
      </p:sp>
    </p:spTree>
    <p:extLst>
      <p:ext uri="{BB962C8B-B14F-4D97-AF65-F5344CB8AC3E}">
        <p14:creationId xmlns:p14="http://schemas.microsoft.com/office/powerpoint/2010/main" val="2034986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Module 2 Learning Objectives</a:t>
            </a:r>
          </a:p>
        </p:txBody>
      </p:sp>
      <p:sp>
        <p:nvSpPr>
          <p:cNvPr id="5" name="Content Placeholder 4"/>
          <p:cNvSpPr>
            <a:spLocks noGrp="1"/>
          </p:cNvSpPr>
          <p:nvPr>
            <p:ph idx="1"/>
          </p:nvPr>
        </p:nvSpPr>
        <p:spPr/>
        <p:txBody>
          <a:bodyPr/>
          <a:lstStyle/>
          <a:p>
            <a:r>
              <a:rPr lang="en-US" dirty="0"/>
              <a:t>Describe how geography interacts with population health</a:t>
            </a:r>
          </a:p>
          <a:p>
            <a:r>
              <a:rPr lang="en-US" dirty="0"/>
              <a:t>Explain geographic terms like thematic mapping and geocoding</a:t>
            </a:r>
          </a:p>
          <a:p>
            <a:r>
              <a:rPr lang="en-US" dirty="0"/>
              <a:t>Demonstrate how to use online population health tools</a:t>
            </a:r>
          </a:p>
        </p:txBody>
      </p:sp>
      <p:sp>
        <p:nvSpPr>
          <p:cNvPr id="2" name="Slide Number Placeholder 1"/>
          <p:cNvSpPr>
            <a:spLocks noGrp="1"/>
          </p:cNvSpPr>
          <p:nvPr>
            <p:ph type="sldNum" sz="quarter" idx="12"/>
          </p:nvPr>
        </p:nvSpPr>
        <p:spPr/>
        <p:txBody>
          <a:bodyPr/>
          <a:lstStyle/>
          <a:p>
            <a:fld id="{1F181EE6-BCB5-48D6-9A0C-7ACB016592BE}" type="slidenum">
              <a:rPr lang="en-US" smtClean="0"/>
              <a:pPr/>
              <a:t>2</a:t>
            </a:fld>
            <a:endParaRPr lang="en-US"/>
          </a:p>
        </p:txBody>
      </p:sp>
    </p:spTree>
    <p:extLst>
      <p:ext uri="{BB962C8B-B14F-4D97-AF65-F5344CB8AC3E}">
        <p14:creationId xmlns:p14="http://schemas.microsoft.com/office/powerpoint/2010/main" val="2813027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8305800" cy="4650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solidFill>
                  <a:schemeClr val="accent1"/>
                </a:solidFill>
              </a:rPr>
              <a:t>Geocoding</a:t>
            </a:r>
          </a:p>
        </p:txBody>
      </p:sp>
      <p:sp>
        <p:nvSpPr>
          <p:cNvPr id="3" name="Slide Number Placeholder 2"/>
          <p:cNvSpPr>
            <a:spLocks noGrp="1"/>
          </p:cNvSpPr>
          <p:nvPr>
            <p:ph type="sldNum" sz="quarter" idx="12"/>
          </p:nvPr>
        </p:nvSpPr>
        <p:spPr/>
        <p:txBody>
          <a:bodyPr/>
          <a:lstStyle/>
          <a:p>
            <a:fld id="{1F181EE6-BCB5-48D6-9A0C-7ACB016592BE}" type="slidenum">
              <a:rPr lang="en-US" smtClean="0"/>
              <a:pPr/>
              <a:t>20</a:t>
            </a:fld>
            <a:endParaRPr lang="en-US"/>
          </a:p>
        </p:txBody>
      </p:sp>
    </p:spTree>
    <p:extLst>
      <p:ext uri="{BB962C8B-B14F-4D97-AF65-F5344CB8AC3E}">
        <p14:creationId xmlns:p14="http://schemas.microsoft.com/office/powerpoint/2010/main" val="1398102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Geocoding Caveats</a:t>
            </a:r>
          </a:p>
        </p:txBody>
      </p:sp>
      <p:sp>
        <p:nvSpPr>
          <p:cNvPr id="3" name="Content Placeholder 2"/>
          <p:cNvSpPr>
            <a:spLocks noGrp="1"/>
          </p:cNvSpPr>
          <p:nvPr>
            <p:ph idx="1"/>
          </p:nvPr>
        </p:nvSpPr>
        <p:spPr/>
        <p:txBody>
          <a:bodyPr/>
          <a:lstStyle/>
          <a:p>
            <a:r>
              <a:rPr lang="en-US" dirty="0"/>
              <a:t>HIPAA- Address is PHI</a:t>
            </a:r>
          </a:p>
          <a:p>
            <a:r>
              <a:rPr lang="en-US" dirty="0"/>
              <a:t>Patients with PO Boxes will not be placed in correct location</a:t>
            </a:r>
          </a:p>
          <a:p>
            <a:r>
              <a:rPr lang="en-US" dirty="0"/>
              <a:t>In rural locations where streets/ mapping not fully developed, patients may be placed incorrectly</a:t>
            </a:r>
          </a:p>
          <a:p>
            <a:r>
              <a:rPr lang="en-US" dirty="0"/>
              <a:t>HIPAA- Address is PHI</a:t>
            </a:r>
          </a:p>
          <a:p>
            <a:pPr marL="0" indent="0">
              <a:buNone/>
            </a:pPr>
            <a:endParaRPr lang="en-US" dirty="0"/>
          </a:p>
        </p:txBody>
      </p:sp>
      <p:sp>
        <p:nvSpPr>
          <p:cNvPr id="4" name="Slide Number Placeholder 3"/>
          <p:cNvSpPr>
            <a:spLocks noGrp="1"/>
          </p:cNvSpPr>
          <p:nvPr>
            <p:ph type="sldNum" sz="quarter" idx="12"/>
          </p:nvPr>
        </p:nvSpPr>
        <p:spPr/>
        <p:txBody>
          <a:bodyPr/>
          <a:lstStyle/>
          <a:p>
            <a:fld id="{1F181EE6-BCB5-48D6-9A0C-7ACB016592BE}" type="slidenum">
              <a:rPr lang="en-US" smtClean="0"/>
              <a:pPr/>
              <a:t>21</a:t>
            </a:fld>
            <a:endParaRPr lang="en-US"/>
          </a:p>
        </p:txBody>
      </p:sp>
    </p:spTree>
    <p:extLst>
      <p:ext uri="{BB962C8B-B14F-4D97-AF65-F5344CB8AC3E}">
        <p14:creationId xmlns:p14="http://schemas.microsoft.com/office/powerpoint/2010/main" val="1698554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Option 2: Using Existing Patient Address Data</a:t>
            </a:r>
          </a:p>
        </p:txBody>
      </p:sp>
      <p:sp>
        <p:nvSpPr>
          <p:cNvPr id="3" name="Content Placeholder 2"/>
          <p:cNvSpPr>
            <a:spLocks noGrp="1"/>
          </p:cNvSpPr>
          <p:nvPr>
            <p:ph idx="1"/>
          </p:nvPr>
        </p:nvSpPr>
        <p:spPr/>
        <p:txBody>
          <a:bodyPr>
            <a:normAutofit/>
          </a:bodyPr>
          <a:lstStyle/>
          <a:p>
            <a:r>
              <a:rPr lang="en-US" dirty="0"/>
              <a:t>Since ZIP Code is in the EHR, you can extract the data</a:t>
            </a:r>
          </a:p>
          <a:p>
            <a:r>
              <a:rPr lang="en-US" dirty="0"/>
              <a:t>Then convert it to ZCTA (most ZCTA numbers are the same five-digit ZIP Code) but if you don’t convert before using, you will lose data from ZIP Codes that do not have a direct ZCTA match</a:t>
            </a:r>
          </a:p>
          <a:p>
            <a:r>
              <a:rPr lang="en-US" dirty="0"/>
              <a:t>You can use the ZIP Code to ZCTA Crosswalk (</a:t>
            </a:r>
            <a:r>
              <a:rPr lang="en-US" dirty="0">
                <a:hlinkClick r:id="rId3"/>
              </a:rPr>
              <a:t>https://www.udsmapper.org/zcta-crosswalk.cfm</a:t>
            </a:r>
            <a:r>
              <a:rPr lang="en-US" dirty="0"/>
              <a:t>) to convert your data with no loss of data </a:t>
            </a:r>
          </a:p>
        </p:txBody>
      </p:sp>
      <p:sp>
        <p:nvSpPr>
          <p:cNvPr id="4" name="Slide Number Placeholder 3"/>
          <p:cNvSpPr>
            <a:spLocks noGrp="1"/>
          </p:cNvSpPr>
          <p:nvPr>
            <p:ph type="sldNum" sz="quarter" idx="12"/>
          </p:nvPr>
        </p:nvSpPr>
        <p:spPr/>
        <p:txBody>
          <a:bodyPr/>
          <a:lstStyle/>
          <a:p>
            <a:fld id="{1F181EE6-BCB5-48D6-9A0C-7ACB016592BE}" type="slidenum">
              <a:rPr lang="en-US" smtClean="0"/>
              <a:pPr/>
              <a:t>22</a:t>
            </a:fld>
            <a:endParaRPr lang="en-US"/>
          </a:p>
        </p:txBody>
      </p:sp>
    </p:spTree>
    <p:extLst>
      <p:ext uri="{BB962C8B-B14F-4D97-AF65-F5344CB8AC3E}">
        <p14:creationId xmlns:p14="http://schemas.microsoft.com/office/powerpoint/2010/main" val="3233818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chemeClr val="accent1"/>
                </a:solidFill>
              </a:rPr>
              <a:t>www.udsmapper.org/zcta-crosswalk.cfm</a:t>
            </a:r>
          </a:p>
        </p:txBody>
      </p:sp>
      <p:sp>
        <p:nvSpPr>
          <p:cNvPr id="6" name="Content Placeholder 5"/>
          <p:cNvSpPr>
            <a:spLocks noGrp="1"/>
          </p:cNvSpPr>
          <p:nvPr>
            <p:ph sz="half" idx="1"/>
          </p:nvPr>
        </p:nvSpPr>
        <p:spPr/>
        <p:txBody>
          <a:bodyPr/>
          <a:lstStyle/>
          <a:p>
            <a:r>
              <a:rPr lang="en-US" dirty="0"/>
              <a:t>Enter a ZIP Code into the box and “Search”</a:t>
            </a:r>
          </a:p>
          <a:p>
            <a:r>
              <a:rPr lang="en-US" dirty="0"/>
              <a:t>You will get a single entry back showing information about that ZIP Code and then the correct ZCTA number</a:t>
            </a:r>
          </a:p>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24000"/>
            <a:ext cx="4057219"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3962400" y="2209800"/>
            <a:ext cx="1447800" cy="1143000"/>
          </a:xfrm>
          <a:prstGeom prst="straightConnector1">
            <a:avLst/>
          </a:prstGeom>
          <a:ln w="25400">
            <a:solidFill>
              <a:srgbClr val="4A7EBB"/>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477000" y="3352800"/>
            <a:ext cx="304800" cy="152400"/>
          </a:xfrm>
          <a:prstGeom prst="rect">
            <a:avLst/>
          </a:prstGeom>
          <a:noFill/>
          <a:ln>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1F181EE6-BCB5-48D6-9A0C-7ACB016592BE}" type="slidenum">
              <a:rPr lang="en-US" smtClean="0"/>
              <a:pPr/>
              <a:t>23</a:t>
            </a:fld>
            <a:endParaRPr lang="en-US"/>
          </a:p>
        </p:txBody>
      </p:sp>
    </p:spTree>
    <p:extLst>
      <p:ext uri="{BB962C8B-B14F-4D97-AF65-F5344CB8AC3E}">
        <p14:creationId xmlns:p14="http://schemas.microsoft.com/office/powerpoint/2010/main" val="3216287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chemeClr val="accent1"/>
                </a:solidFill>
              </a:rPr>
              <a:t>Crosswalk Many at the Same Time</a:t>
            </a:r>
          </a:p>
        </p:txBody>
      </p:sp>
      <p:sp>
        <p:nvSpPr>
          <p:cNvPr id="6" name="Content Placeholder 5"/>
          <p:cNvSpPr>
            <a:spLocks noGrp="1"/>
          </p:cNvSpPr>
          <p:nvPr>
            <p:ph sz="half" idx="1"/>
          </p:nvPr>
        </p:nvSpPr>
        <p:spPr/>
        <p:txBody>
          <a:bodyPr/>
          <a:lstStyle/>
          <a:p>
            <a:r>
              <a:rPr lang="en-US" dirty="0"/>
              <a:t>If you would like to do many ZIP Codes at the same time and they all have a similar start- like the same first, first two or first three digits, enter those and then a % sign</a:t>
            </a:r>
          </a:p>
          <a:p>
            <a:r>
              <a:rPr lang="en-US" dirty="0"/>
              <a:t>Alternately, download the </a:t>
            </a:r>
            <a:r>
              <a:rPr lang="en-US"/>
              <a:t>entire crosswalk</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47800"/>
            <a:ext cx="4059936" cy="5197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V="1">
            <a:off x="4191000" y="3429000"/>
            <a:ext cx="1143000" cy="990600"/>
          </a:xfrm>
          <a:prstGeom prst="straightConnector1">
            <a:avLst/>
          </a:prstGeom>
          <a:ln w="25400">
            <a:solidFill>
              <a:srgbClr val="4A7EBB"/>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72000" y="2895600"/>
            <a:ext cx="2590800" cy="152400"/>
          </a:xfrm>
          <a:prstGeom prst="rect">
            <a:avLst/>
          </a:prstGeom>
          <a:noFill/>
          <a:ln>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1F181EE6-BCB5-48D6-9A0C-7ACB016592BE}" type="slidenum">
              <a:rPr lang="en-US" smtClean="0"/>
              <a:pPr/>
              <a:t>24</a:t>
            </a:fld>
            <a:endParaRPr lang="en-US"/>
          </a:p>
        </p:txBody>
      </p:sp>
    </p:spTree>
    <p:extLst>
      <p:ext uri="{BB962C8B-B14F-4D97-AF65-F5344CB8AC3E}">
        <p14:creationId xmlns:p14="http://schemas.microsoft.com/office/powerpoint/2010/main" val="3294313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Compile and (maybe) Aggregate!</a:t>
            </a:r>
          </a:p>
        </p:txBody>
      </p:sp>
      <p:sp>
        <p:nvSpPr>
          <p:cNvPr id="3" name="Content Placeholder 2"/>
          <p:cNvSpPr>
            <a:spLocks noGrp="1"/>
          </p:cNvSpPr>
          <p:nvPr>
            <p:ph idx="1"/>
          </p:nvPr>
        </p:nvSpPr>
        <p:spPr/>
        <p:txBody>
          <a:bodyPr/>
          <a:lstStyle/>
          <a:p>
            <a:r>
              <a:rPr lang="en-US" dirty="0"/>
              <a:t>After either option 1 or option 2 you will end up with a list of ZIP Codes, ZCTAs, Census Tracts- whatever that you can aggregate into a service area </a:t>
            </a:r>
          </a:p>
          <a:p>
            <a:pPr marL="0" indent="0">
              <a:buNone/>
            </a:pPr>
            <a:endParaRPr lang="en-US" dirty="0"/>
          </a:p>
          <a:p>
            <a:pPr marL="0" indent="0">
              <a:buNone/>
            </a:pPr>
            <a:r>
              <a:rPr lang="en-US" dirty="0"/>
              <a:t>OR</a:t>
            </a:r>
          </a:p>
          <a:p>
            <a:r>
              <a:rPr lang="en-US" dirty="0"/>
              <a:t>You can consolidate the data into counts of patients in each area</a:t>
            </a:r>
          </a:p>
        </p:txBody>
      </p:sp>
      <p:sp>
        <p:nvSpPr>
          <p:cNvPr id="4" name="Slide Number Placeholder 3"/>
          <p:cNvSpPr>
            <a:spLocks noGrp="1"/>
          </p:cNvSpPr>
          <p:nvPr>
            <p:ph type="sldNum" sz="quarter" idx="12"/>
          </p:nvPr>
        </p:nvSpPr>
        <p:spPr/>
        <p:txBody>
          <a:bodyPr/>
          <a:lstStyle/>
          <a:p>
            <a:fld id="{1F181EE6-BCB5-48D6-9A0C-7ACB016592BE}" type="slidenum">
              <a:rPr lang="en-US" smtClean="0"/>
              <a:pPr/>
              <a:t>25</a:t>
            </a:fld>
            <a:endParaRPr lang="en-US"/>
          </a:p>
        </p:txBody>
      </p:sp>
    </p:spTree>
    <p:extLst>
      <p:ext uri="{BB962C8B-B14F-4D97-AF65-F5344CB8AC3E}">
        <p14:creationId xmlns:p14="http://schemas.microsoft.com/office/powerpoint/2010/main" val="2121199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chemeClr val="accent1"/>
                </a:solidFill>
              </a:rPr>
              <a:t>Converting Patient Data to </a:t>
            </a:r>
            <a:br>
              <a:rPr lang="en-US" dirty="0">
                <a:solidFill>
                  <a:schemeClr val="accent1"/>
                </a:solidFill>
              </a:rPr>
            </a:br>
            <a:r>
              <a:rPr lang="en-US" dirty="0">
                <a:solidFill>
                  <a:schemeClr val="accent1"/>
                </a:solidFill>
              </a:rPr>
              <a:t>Service Area</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518664576"/>
              </p:ext>
            </p:extLst>
          </p:nvPr>
        </p:nvGraphicFramePr>
        <p:xfrm>
          <a:off x="457200" y="1600200"/>
          <a:ext cx="1524000" cy="445008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tblGrid>
              <a:tr h="370840">
                <a:tc>
                  <a:txBody>
                    <a:bodyPr/>
                    <a:lstStyle/>
                    <a:p>
                      <a:pPr algn="ctr"/>
                      <a:r>
                        <a:rPr lang="en-US" sz="1800" dirty="0"/>
                        <a:t>Area</a:t>
                      </a:r>
                    </a:p>
                  </a:txBody>
                  <a:tcPr/>
                </a:tc>
                <a:tc>
                  <a:txBody>
                    <a:bodyPr/>
                    <a:lstStyle/>
                    <a:p>
                      <a:pPr algn="ctr"/>
                      <a:r>
                        <a:rPr lang="en-US" sz="1800" dirty="0"/>
                        <a:t># pts</a:t>
                      </a:r>
                    </a:p>
                  </a:txBody>
                  <a:tcPr/>
                </a:tc>
                <a:extLst>
                  <a:ext uri="{0D108BD9-81ED-4DB2-BD59-A6C34878D82A}">
                    <a16:rowId xmlns:a16="http://schemas.microsoft.com/office/drawing/2014/main" val="10000"/>
                  </a:ext>
                </a:extLst>
              </a:tr>
              <a:tr h="370840">
                <a:tc>
                  <a:txBody>
                    <a:bodyPr/>
                    <a:lstStyle/>
                    <a:p>
                      <a:pPr algn="ctr"/>
                      <a:r>
                        <a:rPr lang="en-US" dirty="0"/>
                        <a:t>A</a:t>
                      </a:r>
                    </a:p>
                  </a:txBody>
                  <a:tcPr/>
                </a:tc>
                <a:tc>
                  <a:txBody>
                    <a:bodyPr/>
                    <a:lstStyle/>
                    <a:p>
                      <a:pPr algn="ctr"/>
                      <a:r>
                        <a:rPr lang="en-US" dirty="0"/>
                        <a:t>432</a:t>
                      </a:r>
                    </a:p>
                  </a:txBody>
                  <a:tcPr/>
                </a:tc>
                <a:extLst>
                  <a:ext uri="{0D108BD9-81ED-4DB2-BD59-A6C34878D82A}">
                    <a16:rowId xmlns:a16="http://schemas.microsoft.com/office/drawing/2014/main" val="10001"/>
                  </a:ext>
                </a:extLst>
              </a:tr>
              <a:tr h="370840">
                <a:tc>
                  <a:txBody>
                    <a:bodyPr/>
                    <a:lstStyle/>
                    <a:p>
                      <a:pPr algn="ctr"/>
                      <a:r>
                        <a:rPr lang="en-US" dirty="0"/>
                        <a:t>V</a:t>
                      </a:r>
                    </a:p>
                  </a:txBody>
                  <a:tcPr/>
                </a:tc>
                <a:tc>
                  <a:txBody>
                    <a:bodyPr/>
                    <a:lstStyle/>
                    <a:p>
                      <a:pPr algn="ctr"/>
                      <a:r>
                        <a:rPr lang="en-US" dirty="0"/>
                        <a:t>89</a:t>
                      </a:r>
                    </a:p>
                  </a:txBody>
                  <a:tcPr/>
                </a:tc>
                <a:extLst>
                  <a:ext uri="{0D108BD9-81ED-4DB2-BD59-A6C34878D82A}">
                    <a16:rowId xmlns:a16="http://schemas.microsoft.com/office/drawing/2014/main" val="10002"/>
                  </a:ext>
                </a:extLst>
              </a:tr>
              <a:tr h="370840">
                <a:tc>
                  <a:txBody>
                    <a:bodyPr/>
                    <a:lstStyle/>
                    <a:p>
                      <a:pPr algn="ctr"/>
                      <a:r>
                        <a:rPr lang="en-US" dirty="0"/>
                        <a:t>L</a:t>
                      </a:r>
                    </a:p>
                  </a:txBody>
                  <a:tcPr/>
                </a:tc>
                <a:tc>
                  <a:txBody>
                    <a:bodyPr/>
                    <a:lstStyle/>
                    <a:p>
                      <a:pPr algn="ctr"/>
                      <a:r>
                        <a:rPr lang="en-US" dirty="0"/>
                        <a:t>167</a:t>
                      </a:r>
                    </a:p>
                  </a:txBody>
                  <a:tcPr/>
                </a:tc>
                <a:extLst>
                  <a:ext uri="{0D108BD9-81ED-4DB2-BD59-A6C34878D82A}">
                    <a16:rowId xmlns:a16="http://schemas.microsoft.com/office/drawing/2014/main" val="10003"/>
                  </a:ext>
                </a:extLst>
              </a:tr>
              <a:tr h="370840">
                <a:tc>
                  <a:txBody>
                    <a:bodyPr/>
                    <a:lstStyle/>
                    <a:p>
                      <a:pPr algn="ctr"/>
                      <a:r>
                        <a:rPr lang="en-US" dirty="0"/>
                        <a:t>D</a:t>
                      </a:r>
                    </a:p>
                  </a:txBody>
                  <a:tcPr/>
                </a:tc>
                <a:tc>
                  <a:txBody>
                    <a:bodyPr/>
                    <a:lstStyle/>
                    <a:p>
                      <a:pPr algn="ctr"/>
                      <a:r>
                        <a:rPr lang="en-US" dirty="0"/>
                        <a:t>312</a:t>
                      </a:r>
                    </a:p>
                  </a:txBody>
                  <a:tcPr/>
                </a:tc>
                <a:extLst>
                  <a:ext uri="{0D108BD9-81ED-4DB2-BD59-A6C34878D82A}">
                    <a16:rowId xmlns:a16="http://schemas.microsoft.com/office/drawing/2014/main" val="10004"/>
                  </a:ext>
                </a:extLst>
              </a:tr>
              <a:tr h="370840">
                <a:tc>
                  <a:txBody>
                    <a:bodyPr/>
                    <a:lstStyle/>
                    <a:p>
                      <a:pPr algn="ctr"/>
                      <a:r>
                        <a:rPr lang="en-US" dirty="0"/>
                        <a:t>FF</a:t>
                      </a:r>
                    </a:p>
                  </a:txBody>
                  <a:tcPr/>
                </a:tc>
                <a:tc>
                  <a:txBody>
                    <a:bodyPr/>
                    <a:lstStyle/>
                    <a:p>
                      <a:pPr algn="ctr"/>
                      <a:r>
                        <a:rPr lang="en-US" dirty="0"/>
                        <a:t>0</a:t>
                      </a:r>
                    </a:p>
                  </a:txBody>
                  <a:tcPr/>
                </a:tc>
                <a:extLst>
                  <a:ext uri="{0D108BD9-81ED-4DB2-BD59-A6C34878D82A}">
                    <a16:rowId xmlns:a16="http://schemas.microsoft.com/office/drawing/2014/main" val="10005"/>
                  </a:ext>
                </a:extLst>
              </a:tr>
              <a:tr h="370840">
                <a:tc>
                  <a:txBody>
                    <a:bodyPr/>
                    <a:lstStyle/>
                    <a:p>
                      <a:pPr algn="ctr"/>
                      <a:r>
                        <a:rPr lang="en-US" dirty="0"/>
                        <a:t>F</a:t>
                      </a:r>
                    </a:p>
                  </a:txBody>
                  <a:tcPr/>
                </a:tc>
                <a:tc>
                  <a:txBody>
                    <a:bodyPr/>
                    <a:lstStyle/>
                    <a:p>
                      <a:pPr algn="ctr"/>
                      <a:r>
                        <a:rPr lang="en-US" dirty="0"/>
                        <a:t>263</a:t>
                      </a:r>
                    </a:p>
                  </a:txBody>
                  <a:tcPr/>
                </a:tc>
                <a:extLst>
                  <a:ext uri="{0D108BD9-81ED-4DB2-BD59-A6C34878D82A}">
                    <a16:rowId xmlns:a16="http://schemas.microsoft.com/office/drawing/2014/main" val="10006"/>
                  </a:ext>
                </a:extLst>
              </a:tr>
              <a:tr h="370840">
                <a:tc>
                  <a:txBody>
                    <a:bodyPr/>
                    <a:lstStyle/>
                    <a:p>
                      <a:pPr algn="ctr"/>
                      <a:r>
                        <a:rPr lang="en-US" dirty="0"/>
                        <a:t>W</a:t>
                      </a:r>
                    </a:p>
                  </a:txBody>
                  <a:tcPr/>
                </a:tc>
                <a:tc>
                  <a:txBody>
                    <a:bodyPr/>
                    <a:lstStyle/>
                    <a:p>
                      <a:pPr algn="ctr"/>
                      <a:r>
                        <a:rPr lang="en-US" dirty="0"/>
                        <a:t>0</a:t>
                      </a:r>
                    </a:p>
                  </a:txBody>
                  <a:tcPr/>
                </a:tc>
                <a:extLst>
                  <a:ext uri="{0D108BD9-81ED-4DB2-BD59-A6C34878D82A}">
                    <a16:rowId xmlns:a16="http://schemas.microsoft.com/office/drawing/2014/main" val="10007"/>
                  </a:ext>
                </a:extLst>
              </a:tr>
              <a:tr h="370840">
                <a:tc>
                  <a:txBody>
                    <a:bodyPr/>
                    <a:lstStyle/>
                    <a:p>
                      <a:pPr algn="ctr"/>
                      <a:r>
                        <a:rPr lang="en-US" dirty="0"/>
                        <a:t>H</a:t>
                      </a:r>
                    </a:p>
                  </a:txBody>
                  <a:tcPr/>
                </a:tc>
                <a:tc>
                  <a:txBody>
                    <a:bodyPr/>
                    <a:lstStyle/>
                    <a:p>
                      <a:pPr algn="ctr"/>
                      <a:r>
                        <a:rPr lang="en-US" dirty="0"/>
                        <a:t>233</a:t>
                      </a:r>
                    </a:p>
                  </a:txBody>
                  <a:tcPr/>
                </a:tc>
                <a:extLst>
                  <a:ext uri="{0D108BD9-81ED-4DB2-BD59-A6C34878D82A}">
                    <a16:rowId xmlns:a16="http://schemas.microsoft.com/office/drawing/2014/main" val="10008"/>
                  </a:ext>
                </a:extLst>
              </a:tr>
              <a:tr h="370840">
                <a:tc>
                  <a:txBody>
                    <a:bodyPr/>
                    <a:lstStyle/>
                    <a:p>
                      <a:pPr algn="ctr"/>
                      <a:r>
                        <a:rPr lang="en-US" dirty="0"/>
                        <a:t>I</a:t>
                      </a:r>
                    </a:p>
                  </a:txBody>
                  <a:tcPr/>
                </a:tc>
                <a:tc>
                  <a:txBody>
                    <a:bodyPr/>
                    <a:lstStyle/>
                    <a:p>
                      <a:pPr algn="ctr"/>
                      <a:r>
                        <a:rPr lang="en-US" dirty="0"/>
                        <a:t>208</a:t>
                      </a:r>
                    </a:p>
                  </a:txBody>
                  <a:tcPr/>
                </a:tc>
                <a:extLst>
                  <a:ext uri="{0D108BD9-81ED-4DB2-BD59-A6C34878D82A}">
                    <a16:rowId xmlns:a16="http://schemas.microsoft.com/office/drawing/2014/main" val="10009"/>
                  </a:ext>
                </a:extLst>
              </a:tr>
              <a:tr h="370840">
                <a:tc>
                  <a:txBody>
                    <a:bodyPr/>
                    <a:lstStyle/>
                    <a:p>
                      <a:pPr algn="ctr"/>
                      <a:r>
                        <a:rPr lang="en-US" dirty="0"/>
                        <a:t>M</a:t>
                      </a:r>
                    </a:p>
                  </a:txBody>
                  <a:tcPr/>
                </a:tc>
                <a:tc>
                  <a:txBody>
                    <a:bodyPr/>
                    <a:lstStyle/>
                    <a:p>
                      <a:pPr algn="ctr"/>
                      <a:r>
                        <a:rPr lang="en-US" dirty="0"/>
                        <a:t>146</a:t>
                      </a:r>
                    </a:p>
                  </a:txBody>
                  <a:tcPr/>
                </a:tc>
                <a:extLst>
                  <a:ext uri="{0D108BD9-81ED-4DB2-BD59-A6C34878D82A}">
                    <a16:rowId xmlns:a16="http://schemas.microsoft.com/office/drawing/2014/main" val="10010"/>
                  </a:ext>
                </a:extLst>
              </a:tr>
              <a:tr h="370840">
                <a:tc>
                  <a:txBody>
                    <a:bodyPr/>
                    <a:lstStyle/>
                    <a:p>
                      <a:pPr algn="ctr"/>
                      <a:r>
                        <a:rPr lang="en-US" dirty="0"/>
                        <a:t>K</a:t>
                      </a:r>
                    </a:p>
                  </a:txBody>
                  <a:tcPr/>
                </a:tc>
                <a:tc>
                  <a:txBody>
                    <a:bodyPr/>
                    <a:lstStyle/>
                    <a:p>
                      <a:pPr algn="ctr"/>
                      <a:r>
                        <a:rPr lang="en-US" dirty="0"/>
                        <a:t>181</a:t>
                      </a:r>
                    </a:p>
                  </a:txBody>
                  <a:tcPr/>
                </a:tc>
                <a:extLst>
                  <a:ext uri="{0D108BD9-81ED-4DB2-BD59-A6C34878D82A}">
                    <a16:rowId xmlns:a16="http://schemas.microsoft.com/office/drawing/2014/main" val="10011"/>
                  </a:ext>
                </a:extLst>
              </a:tr>
            </a:tbl>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3133404712"/>
              </p:ext>
            </p:extLst>
          </p:nvPr>
        </p:nvGraphicFramePr>
        <p:xfrm>
          <a:off x="3200400" y="1600200"/>
          <a:ext cx="1439333" cy="445008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753533">
                  <a:extLst>
                    <a:ext uri="{9D8B030D-6E8A-4147-A177-3AD203B41FA5}">
                      <a16:colId xmlns:a16="http://schemas.microsoft.com/office/drawing/2014/main" val="20001"/>
                    </a:ext>
                  </a:extLst>
                </a:gridCol>
              </a:tblGrid>
              <a:tr h="370840">
                <a:tc>
                  <a:txBody>
                    <a:bodyPr/>
                    <a:lstStyle/>
                    <a:p>
                      <a:pPr algn="ctr"/>
                      <a:r>
                        <a:rPr lang="en-US" sz="1800" dirty="0"/>
                        <a:t>Area</a:t>
                      </a:r>
                    </a:p>
                  </a:txBody>
                  <a:tcPr/>
                </a:tc>
                <a:tc>
                  <a:txBody>
                    <a:bodyPr/>
                    <a:lstStyle/>
                    <a:p>
                      <a:pPr algn="ctr"/>
                      <a:r>
                        <a:rPr lang="en-US" sz="1800" dirty="0"/>
                        <a:t># pts</a:t>
                      </a:r>
                    </a:p>
                  </a:txBody>
                  <a:tcPr/>
                </a:tc>
                <a:extLst>
                  <a:ext uri="{0D108BD9-81ED-4DB2-BD59-A6C34878D82A}">
                    <a16:rowId xmlns:a16="http://schemas.microsoft.com/office/drawing/2014/main" val="10000"/>
                  </a:ext>
                </a:extLst>
              </a:tr>
              <a:tr h="370840">
                <a:tc>
                  <a:txBody>
                    <a:bodyPr/>
                    <a:lstStyle/>
                    <a:p>
                      <a:pPr algn="ctr"/>
                      <a:r>
                        <a:rPr lang="en-US" dirty="0"/>
                        <a:t>C</a:t>
                      </a:r>
                    </a:p>
                  </a:txBody>
                  <a:tcPr/>
                </a:tc>
                <a:tc>
                  <a:txBody>
                    <a:bodyPr/>
                    <a:lstStyle/>
                    <a:p>
                      <a:pPr algn="ctr"/>
                      <a:r>
                        <a:rPr lang="en-US" dirty="0"/>
                        <a:t>349</a:t>
                      </a:r>
                    </a:p>
                  </a:txBody>
                  <a:tcPr/>
                </a:tc>
                <a:extLst>
                  <a:ext uri="{0D108BD9-81ED-4DB2-BD59-A6C34878D82A}">
                    <a16:rowId xmlns:a16="http://schemas.microsoft.com/office/drawing/2014/main" val="10001"/>
                  </a:ext>
                </a:extLst>
              </a:tr>
              <a:tr h="370840">
                <a:tc>
                  <a:txBody>
                    <a:bodyPr/>
                    <a:lstStyle/>
                    <a:p>
                      <a:pPr algn="ctr"/>
                      <a:r>
                        <a:rPr lang="en-US" dirty="0"/>
                        <a:t>J</a:t>
                      </a:r>
                    </a:p>
                  </a:txBody>
                  <a:tcPr/>
                </a:tc>
                <a:tc>
                  <a:txBody>
                    <a:bodyPr/>
                    <a:lstStyle/>
                    <a:p>
                      <a:pPr algn="ctr"/>
                      <a:r>
                        <a:rPr lang="en-US" dirty="0"/>
                        <a:t>199</a:t>
                      </a:r>
                    </a:p>
                  </a:txBody>
                  <a:tcPr/>
                </a:tc>
                <a:extLst>
                  <a:ext uri="{0D108BD9-81ED-4DB2-BD59-A6C34878D82A}">
                    <a16:rowId xmlns:a16="http://schemas.microsoft.com/office/drawing/2014/main" val="10002"/>
                  </a:ext>
                </a:extLst>
              </a:tr>
              <a:tr h="370840">
                <a:tc>
                  <a:txBody>
                    <a:bodyPr/>
                    <a:lstStyle/>
                    <a:p>
                      <a:pPr algn="ctr"/>
                      <a:r>
                        <a:rPr lang="en-US" dirty="0"/>
                        <a:t>N</a:t>
                      </a:r>
                    </a:p>
                  </a:txBody>
                  <a:tcPr/>
                </a:tc>
                <a:tc>
                  <a:txBody>
                    <a:bodyPr/>
                    <a:lstStyle/>
                    <a:p>
                      <a:pPr algn="ctr"/>
                      <a:r>
                        <a:rPr lang="en-US" dirty="0"/>
                        <a:t>135</a:t>
                      </a:r>
                    </a:p>
                  </a:txBody>
                  <a:tcPr/>
                </a:tc>
                <a:extLst>
                  <a:ext uri="{0D108BD9-81ED-4DB2-BD59-A6C34878D82A}">
                    <a16:rowId xmlns:a16="http://schemas.microsoft.com/office/drawing/2014/main" val="10003"/>
                  </a:ext>
                </a:extLst>
              </a:tr>
              <a:tr h="370840">
                <a:tc>
                  <a:txBody>
                    <a:bodyPr/>
                    <a:lstStyle/>
                    <a:p>
                      <a:pPr algn="ctr"/>
                      <a:r>
                        <a:rPr lang="en-US" dirty="0"/>
                        <a:t>O</a:t>
                      </a:r>
                    </a:p>
                  </a:txBody>
                  <a:tcPr/>
                </a:tc>
                <a:tc>
                  <a:txBody>
                    <a:bodyPr/>
                    <a:lstStyle/>
                    <a:p>
                      <a:pPr algn="ctr"/>
                      <a:r>
                        <a:rPr lang="en-US" dirty="0"/>
                        <a:t>120</a:t>
                      </a:r>
                    </a:p>
                  </a:txBody>
                  <a:tcPr/>
                </a:tc>
                <a:extLst>
                  <a:ext uri="{0D108BD9-81ED-4DB2-BD59-A6C34878D82A}">
                    <a16:rowId xmlns:a16="http://schemas.microsoft.com/office/drawing/2014/main" val="10004"/>
                  </a:ext>
                </a:extLst>
              </a:tr>
              <a:tr h="370840">
                <a:tc>
                  <a:txBody>
                    <a:bodyPr/>
                    <a:lstStyle/>
                    <a:p>
                      <a:pPr algn="ctr"/>
                      <a:r>
                        <a:rPr lang="en-US" dirty="0"/>
                        <a:t>P</a:t>
                      </a:r>
                    </a:p>
                  </a:txBody>
                  <a:tcPr/>
                </a:tc>
                <a:tc>
                  <a:txBody>
                    <a:bodyPr/>
                    <a:lstStyle/>
                    <a:p>
                      <a:pPr algn="ctr"/>
                      <a:r>
                        <a:rPr lang="en-US" dirty="0"/>
                        <a:t>0</a:t>
                      </a:r>
                    </a:p>
                  </a:txBody>
                  <a:tcPr/>
                </a:tc>
                <a:extLst>
                  <a:ext uri="{0D108BD9-81ED-4DB2-BD59-A6C34878D82A}">
                    <a16:rowId xmlns:a16="http://schemas.microsoft.com/office/drawing/2014/main" val="10005"/>
                  </a:ext>
                </a:extLst>
              </a:tr>
              <a:tr h="370840">
                <a:tc>
                  <a:txBody>
                    <a:bodyPr/>
                    <a:lstStyle/>
                    <a:p>
                      <a:pPr algn="ctr"/>
                      <a:r>
                        <a:rPr lang="en-US" dirty="0"/>
                        <a:t>AA</a:t>
                      </a:r>
                    </a:p>
                  </a:txBody>
                  <a:tcPr/>
                </a:tc>
                <a:tc>
                  <a:txBody>
                    <a:bodyPr/>
                    <a:lstStyle/>
                    <a:p>
                      <a:pPr algn="ctr"/>
                      <a:r>
                        <a:rPr lang="en-US" dirty="0"/>
                        <a:t>27</a:t>
                      </a:r>
                    </a:p>
                  </a:txBody>
                  <a:tcPr/>
                </a:tc>
                <a:extLst>
                  <a:ext uri="{0D108BD9-81ED-4DB2-BD59-A6C34878D82A}">
                    <a16:rowId xmlns:a16="http://schemas.microsoft.com/office/drawing/2014/main" val="10006"/>
                  </a:ext>
                </a:extLst>
              </a:tr>
              <a:tr h="370840">
                <a:tc>
                  <a:txBody>
                    <a:bodyPr/>
                    <a:lstStyle/>
                    <a:p>
                      <a:pPr algn="ctr"/>
                      <a:r>
                        <a:rPr lang="en-US" dirty="0"/>
                        <a:t>R</a:t>
                      </a:r>
                    </a:p>
                  </a:txBody>
                  <a:tcPr/>
                </a:tc>
                <a:tc>
                  <a:txBody>
                    <a:bodyPr/>
                    <a:lstStyle/>
                    <a:p>
                      <a:pPr algn="ctr"/>
                      <a:r>
                        <a:rPr lang="en-US" dirty="0"/>
                        <a:t>99</a:t>
                      </a:r>
                    </a:p>
                  </a:txBody>
                  <a:tcPr/>
                </a:tc>
                <a:extLst>
                  <a:ext uri="{0D108BD9-81ED-4DB2-BD59-A6C34878D82A}">
                    <a16:rowId xmlns:a16="http://schemas.microsoft.com/office/drawing/2014/main" val="10007"/>
                  </a:ext>
                </a:extLst>
              </a:tr>
              <a:tr h="370840">
                <a:tc>
                  <a:txBody>
                    <a:bodyPr/>
                    <a:lstStyle/>
                    <a:p>
                      <a:pPr algn="ctr"/>
                      <a:r>
                        <a:rPr lang="en-US" dirty="0"/>
                        <a:t>S</a:t>
                      </a:r>
                    </a:p>
                  </a:txBody>
                  <a:tcPr/>
                </a:tc>
                <a:tc>
                  <a:txBody>
                    <a:bodyPr/>
                    <a:lstStyle/>
                    <a:p>
                      <a:pPr algn="ctr"/>
                      <a:r>
                        <a:rPr lang="en-US" dirty="0"/>
                        <a:t>96</a:t>
                      </a:r>
                    </a:p>
                  </a:txBody>
                  <a:tcPr/>
                </a:tc>
                <a:extLst>
                  <a:ext uri="{0D108BD9-81ED-4DB2-BD59-A6C34878D82A}">
                    <a16:rowId xmlns:a16="http://schemas.microsoft.com/office/drawing/2014/main" val="10008"/>
                  </a:ext>
                </a:extLst>
              </a:tr>
              <a:tr h="370840">
                <a:tc>
                  <a:txBody>
                    <a:bodyPr/>
                    <a:lstStyle/>
                    <a:p>
                      <a:pPr algn="ctr"/>
                      <a:r>
                        <a:rPr lang="en-US" dirty="0"/>
                        <a:t>T</a:t>
                      </a:r>
                    </a:p>
                  </a:txBody>
                  <a:tcPr/>
                </a:tc>
                <a:tc>
                  <a:txBody>
                    <a:bodyPr/>
                    <a:lstStyle/>
                    <a:p>
                      <a:pPr algn="ctr"/>
                      <a:r>
                        <a:rPr lang="en-US" dirty="0"/>
                        <a:t>90</a:t>
                      </a:r>
                    </a:p>
                  </a:txBody>
                  <a:tcPr/>
                </a:tc>
                <a:extLst>
                  <a:ext uri="{0D108BD9-81ED-4DB2-BD59-A6C34878D82A}">
                    <a16:rowId xmlns:a16="http://schemas.microsoft.com/office/drawing/2014/main" val="10009"/>
                  </a:ext>
                </a:extLst>
              </a:tr>
              <a:tr h="370840">
                <a:tc>
                  <a:txBody>
                    <a:bodyPr/>
                    <a:lstStyle/>
                    <a:p>
                      <a:pPr algn="ctr"/>
                      <a:r>
                        <a:rPr lang="en-US" dirty="0"/>
                        <a:t>U</a:t>
                      </a:r>
                    </a:p>
                  </a:txBody>
                  <a:tcPr/>
                </a:tc>
                <a:tc>
                  <a:txBody>
                    <a:bodyPr/>
                    <a:lstStyle/>
                    <a:p>
                      <a:pPr algn="ctr"/>
                      <a:r>
                        <a:rPr lang="en-US" dirty="0"/>
                        <a:t>0</a:t>
                      </a:r>
                    </a:p>
                  </a:txBody>
                  <a:tcPr/>
                </a:tc>
                <a:extLst>
                  <a:ext uri="{0D108BD9-81ED-4DB2-BD59-A6C34878D82A}">
                    <a16:rowId xmlns:a16="http://schemas.microsoft.com/office/drawing/2014/main" val="10010"/>
                  </a:ext>
                </a:extLst>
              </a:tr>
              <a:tr h="370840">
                <a:tc>
                  <a:txBody>
                    <a:bodyPr/>
                    <a:lstStyle/>
                    <a:p>
                      <a:pPr algn="ctr"/>
                      <a:r>
                        <a:rPr lang="en-US" dirty="0"/>
                        <a:t>B</a:t>
                      </a:r>
                    </a:p>
                  </a:txBody>
                  <a:tcPr/>
                </a:tc>
                <a:tc>
                  <a:txBody>
                    <a:bodyPr/>
                    <a:lstStyle/>
                    <a:p>
                      <a:pPr algn="ctr"/>
                      <a:r>
                        <a:rPr lang="en-US" dirty="0"/>
                        <a:t>380</a:t>
                      </a:r>
                    </a:p>
                  </a:txBody>
                  <a:tcPr/>
                </a:tc>
                <a:extLst>
                  <a:ext uri="{0D108BD9-81ED-4DB2-BD59-A6C34878D82A}">
                    <a16:rowId xmlns:a16="http://schemas.microsoft.com/office/drawing/2014/main" val="10011"/>
                  </a:ext>
                </a:extLst>
              </a:tr>
            </a:tbl>
          </a:graphicData>
        </a:graphic>
      </p:graphicFrame>
      <p:graphicFrame>
        <p:nvGraphicFramePr>
          <p:cNvPr id="6" name="Content Placeholder 8"/>
          <p:cNvGraphicFramePr>
            <a:graphicFrameLocks/>
          </p:cNvGraphicFramePr>
          <p:nvPr>
            <p:extLst>
              <p:ext uri="{D42A27DB-BD31-4B8C-83A1-F6EECF244321}">
                <p14:modId xmlns:p14="http://schemas.microsoft.com/office/powerpoint/2010/main" val="4161122762"/>
              </p:ext>
            </p:extLst>
          </p:nvPr>
        </p:nvGraphicFramePr>
        <p:xfrm>
          <a:off x="5943600" y="1600200"/>
          <a:ext cx="1828800" cy="407924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370840">
                <a:tc>
                  <a:txBody>
                    <a:bodyPr/>
                    <a:lstStyle/>
                    <a:p>
                      <a:pPr algn="ctr"/>
                      <a:r>
                        <a:rPr lang="en-US" sz="1800" dirty="0"/>
                        <a:t>Area</a:t>
                      </a:r>
                    </a:p>
                  </a:txBody>
                  <a:tcPr/>
                </a:tc>
                <a:tc>
                  <a:txBody>
                    <a:bodyPr/>
                    <a:lstStyle/>
                    <a:p>
                      <a:pPr algn="ctr"/>
                      <a:r>
                        <a:rPr lang="en-US" sz="1800" dirty="0"/>
                        <a:t># pts</a:t>
                      </a:r>
                    </a:p>
                  </a:txBody>
                  <a:tcPr/>
                </a:tc>
                <a:extLst>
                  <a:ext uri="{0D108BD9-81ED-4DB2-BD59-A6C34878D82A}">
                    <a16:rowId xmlns:a16="http://schemas.microsoft.com/office/drawing/2014/main" val="10000"/>
                  </a:ext>
                </a:extLst>
              </a:tr>
              <a:tr h="370840">
                <a:tc>
                  <a:txBody>
                    <a:bodyPr/>
                    <a:lstStyle/>
                    <a:p>
                      <a:pPr algn="ctr"/>
                      <a:r>
                        <a:rPr lang="en-US" dirty="0"/>
                        <a:t>G</a:t>
                      </a:r>
                    </a:p>
                  </a:txBody>
                  <a:tcPr/>
                </a:tc>
                <a:tc>
                  <a:txBody>
                    <a:bodyPr/>
                    <a:lstStyle/>
                    <a:p>
                      <a:pPr algn="ctr"/>
                      <a:r>
                        <a:rPr lang="en-US" dirty="0"/>
                        <a:t>251</a:t>
                      </a:r>
                    </a:p>
                  </a:txBody>
                  <a:tcPr/>
                </a:tc>
                <a:extLst>
                  <a:ext uri="{0D108BD9-81ED-4DB2-BD59-A6C34878D82A}">
                    <a16:rowId xmlns:a16="http://schemas.microsoft.com/office/drawing/2014/main" val="10001"/>
                  </a:ext>
                </a:extLst>
              </a:tr>
              <a:tr h="370840">
                <a:tc>
                  <a:txBody>
                    <a:bodyPr/>
                    <a:lstStyle/>
                    <a:p>
                      <a:pPr algn="ctr"/>
                      <a:r>
                        <a:rPr lang="en-US" dirty="0"/>
                        <a:t>X</a:t>
                      </a:r>
                    </a:p>
                  </a:txBody>
                  <a:tcPr/>
                </a:tc>
                <a:tc>
                  <a:txBody>
                    <a:bodyPr/>
                    <a:lstStyle/>
                    <a:p>
                      <a:pPr algn="ctr"/>
                      <a:r>
                        <a:rPr lang="en-US" dirty="0"/>
                        <a:t>60</a:t>
                      </a:r>
                    </a:p>
                  </a:txBody>
                  <a:tcPr/>
                </a:tc>
                <a:extLst>
                  <a:ext uri="{0D108BD9-81ED-4DB2-BD59-A6C34878D82A}">
                    <a16:rowId xmlns:a16="http://schemas.microsoft.com/office/drawing/2014/main" val="10002"/>
                  </a:ext>
                </a:extLst>
              </a:tr>
              <a:tr h="370840">
                <a:tc>
                  <a:txBody>
                    <a:bodyPr/>
                    <a:lstStyle/>
                    <a:p>
                      <a:pPr algn="ctr"/>
                      <a:r>
                        <a:rPr lang="en-US" dirty="0"/>
                        <a:t>Y</a:t>
                      </a:r>
                    </a:p>
                  </a:txBody>
                  <a:tcPr/>
                </a:tc>
                <a:tc>
                  <a:txBody>
                    <a:bodyPr/>
                    <a:lstStyle/>
                    <a:p>
                      <a:pPr algn="ctr"/>
                      <a:r>
                        <a:rPr lang="en-US" dirty="0"/>
                        <a:t>0</a:t>
                      </a:r>
                    </a:p>
                  </a:txBody>
                  <a:tcPr/>
                </a:tc>
                <a:extLst>
                  <a:ext uri="{0D108BD9-81ED-4DB2-BD59-A6C34878D82A}">
                    <a16:rowId xmlns:a16="http://schemas.microsoft.com/office/drawing/2014/main" val="10003"/>
                  </a:ext>
                </a:extLst>
              </a:tr>
              <a:tr h="370840">
                <a:tc>
                  <a:txBody>
                    <a:bodyPr/>
                    <a:lstStyle/>
                    <a:p>
                      <a:pPr algn="ctr"/>
                      <a:r>
                        <a:rPr lang="en-US" dirty="0"/>
                        <a:t>Z</a:t>
                      </a:r>
                    </a:p>
                  </a:txBody>
                  <a:tcPr/>
                </a:tc>
                <a:tc>
                  <a:txBody>
                    <a:bodyPr/>
                    <a:lstStyle/>
                    <a:p>
                      <a:pPr algn="ctr"/>
                      <a:r>
                        <a:rPr lang="en-US" dirty="0"/>
                        <a:t>0</a:t>
                      </a:r>
                    </a:p>
                  </a:txBody>
                  <a:tcPr/>
                </a:tc>
                <a:extLst>
                  <a:ext uri="{0D108BD9-81ED-4DB2-BD59-A6C34878D82A}">
                    <a16:rowId xmlns:a16="http://schemas.microsoft.com/office/drawing/2014/main" val="10004"/>
                  </a:ext>
                </a:extLst>
              </a:tr>
              <a:tr h="370840">
                <a:tc>
                  <a:txBody>
                    <a:bodyPr/>
                    <a:lstStyle/>
                    <a:p>
                      <a:pPr algn="ctr"/>
                      <a:r>
                        <a:rPr lang="en-US" dirty="0"/>
                        <a:t>Q</a:t>
                      </a:r>
                    </a:p>
                  </a:txBody>
                  <a:tcPr/>
                </a:tc>
                <a:tc>
                  <a:txBody>
                    <a:bodyPr/>
                    <a:lstStyle/>
                    <a:p>
                      <a:pPr algn="ctr"/>
                      <a:r>
                        <a:rPr lang="en-US" dirty="0"/>
                        <a:t>0</a:t>
                      </a:r>
                    </a:p>
                  </a:txBody>
                  <a:tcPr/>
                </a:tc>
                <a:extLst>
                  <a:ext uri="{0D108BD9-81ED-4DB2-BD59-A6C34878D82A}">
                    <a16:rowId xmlns:a16="http://schemas.microsoft.com/office/drawing/2014/main" val="10005"/>
                  </a:ext>
                </a:extLst>
              </a:tr>
              <a:tr h="370840">
                <a:tc>
                  <a:txBody>
                    <a:bodyPr/>
                    <a:lstStyle/>
                    <a:p>
                      <a:pPr algn="ctr"/>
                      <a:r>
                        <a:rPr lang="en-US" dirty="0"/>
                        <a:t>BB</a:t>
                      </a:r>
                    </a:p>
                  </a:txBody>
                  <a:tcPr/>
                </a:tc>
                <a:tc>
                  <a:txBody>
                    <a:bodyPr/>
                    <a:lstStyle/>
                    <a:p>
                      <a:pPr algn="ctr"/>
                      <a:r>
                        <a:rPr lang="en-US" dirty="0"/>
                        <a:t>21</a:t>
                      </a:r>
                    </a:p>
                  </a:txBody>
                  <a:tcPr/>
                </a:tc>
                <a:extLst>
                  <a:ext uri="{0D108BD9-81ED-4DB2-BD59-A6C34878D82A}">
                    <a16:rowId xmlns:a16="http://schemas.microsoft.com/office/drawing/2014/main" val="10006"/>
                  </a:ext>
                </a:extLst>
              </a:tr>
              <a:tr h="370840">
                <a:tc>
                  <a:txBody>
                    <a:bodyPr/>
                    <a:lstStyle/>
                    <a:p>
                      <a:pPr algn="ctr"/>
                      <a:r>
                        <a:rPr lang="en-US" dirty="0"/>
                        <a:t>CC</a:t>
                      </a:r>
                    </a:p>
                  </a:txBody>
                  <a:tcPr/>
                </a:tc>
                <a:tc>
                  <a:txBody>
                    <a:bodyPr/>
                    <a:lstStyle/>
                    <a:p>
                      <a:pPr algn="ctr"/>
                      <a:r>
                        <a:rPr lang="en-US" dirty="0"/>
                        <a:t>15</a:t>
                      </a:r>
                    </a:p>
                  </a:txBody>
                  <a:tcPr/>
                </a:tc>
                <a:extLst>
                  <a:ext uri="{0D108BD9-81ED-4DB2-BD59-A6C34878D82A}">
                    <a16:rowId xmlns:a16="http://schemas.microsoft.com/office/drawing/2014/main" val="10007"/>
                  </a:ext>
                </a:extLst>
              </a:tr>
              <a:tr h="370840">
                <a:tc>
                  <a:txBody>
                    <a:bodyPr/>
                    <a:lstStyle/>
                    <a:p>
                      <a:pPr algn="ctr"/>
                      <a:r>
                        <a:rPr lang="en-US" dirty="0"/>
                        <a:t>DD</a:t>
                      </a:r>
                    </a:p>
                  </a:txBody>
                  <a:tcPr/>
                </a:tc>
                <a:tc>
                  <a:txBody>
                    <a:bodyPr/>
                    <a:lstStyle/>
                    <a:p>
                      <a:pPr algn="ctr"/>
                      <a:r>
                        <a:rPr lang="en-US" dirty="0"/>
                        <a:t>0</a:t>
                      </a:r>
                    </a:p>
                  </a:txBody>
                  <a:tcPr/>
                </a:tc>
                <a:extLst>
                  <a:ext uri="{0D108BD9-81ED-4DB2-BD59-A6C34878D82A}">
                    <a16:rowId xmlns:a16="http://schemas.microsoft.com/office/drawing/2014/main" val="10008"/>
                  </a:ext>
                </a:extLst>
              </a:tr>
              <a:tr h="370840">
                <a:tc>
                  <a:txBody>
                    <a:bodyPr/>
                    <a:lstStyle/>
                    <a:p>
                      <a:pPr algn="ctr"/>
                      <a:r>
                        <a:rPr lang="en-US" dirty="0"/>
                        <a:t>EE</a:t>
                      </a:r>
                    </a:p>
                  </a:txBody>
                  <a:tcPr/>
                </a:tc>
                <a:tc>
                  <a:txBody>
                    <a:bodyPr/>
                    <a:lstStyle/>
                    <a:p>
                      <a:pPr algn="ctr"/>
                      <a:r>
                        <a:rPr lang="en-US" dirty="0"/>
                        <a:t>0</a:t>
                      </a:r>
                    </a:p>
                  </a:txBody>
                  <a:tcPr/>
                </a:tc>
                <a:extLst>
                  <a:ext uri="{0D108BD9-81ED-4DB2-BD59-A6C34878D82A}">
                    <a16:rowId xmlns:a16="http://schemas.microsoft.com/office/drawing/2014/main" val="10009"/>
                  </a:ext>
                </a:extLst>
              </a:tr>
              <a:tr h="370840">
                <a:tc>
                  <a:txBody>
                    <a:bodyPr/>
                    <a:lstStyle/>
                    <a:p>
                      <a:pPr algn="ctr"/>
                      <a:r>
                        <a:rPr lang="en-US" dirty="0"/>
                        <a:t>E</a:t>
                      </a:r>
                    </a:p>
                  </a:txBody>
                  <a:tcPr/>
                </a:tc>
                <a:tc>
                  <a:txBody>
                    <a:bodyPr/>
                    <a:lstStyle/>
                    <a:p>
                      <a:pPr algn="ctr"/>
                      <a:r>
                        <a:rPr lang="en-US" dirty="0"/>
                        <a:t>301</a:t>
                      </a:r>
                    </a:p>
                  </a:txBody>
                  <a:tcP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fld id="{1F181EE6-BCB5-48D6-9A0C-7ACB016592BE}" type="slidenum">
              <a:rPr lang="en-US" smtClean="0"/>
              <a:pPr/>
              <a:t>26</a:t>
            </a:fld>
            <a:endParaRPr lang="en-US"/>
          </a:p>
        </p:txBody>
      </p:sp>
    </p:spTree>
    <p:extLst>
      <p:ext uri="{BB962C8B-B14F-4D97-AF65-F5344CB8AC3E}">
        <p14:creationId xmlns:p14="http://schemas.microsoft.com/office/powerpoint/2010/main" val="1823323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nvSpPr>
        <p:spPr>
          <a:xfrm>
            <a:off x="6700756" y="4270016"/>
            <a:ext cx="843044" cy="533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5867400" y="4271496"/>
            <a:ext cx="838200" cy="533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219200" y="4267200"/>
            <a:ext cx="769398" cy="533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1219200" y="5943599"/>
            <a:ext cx="769398" cy="60703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1988598" y="5333025"/>
            <a:ext cx="763746" cy="61434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1988598" y="4267200"/>
            <a:ext cx="763746" cy="533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752344" y="4267200"/>
            <a:ext cx="755445" cy="533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3507789" y="4267200"/>
            <a:ext cx="762459" cy="533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r>
              <a:rPr lang="en-US" dirty="0"/>
              <a:t>Service area = just based on the areas where my patients live</a:t>
            </a:r>
          </a:p>
          <a:p>
            <a:pPr lvl="1"/>
            <a:endParaRPr lang="en-US" dirty="0"/>
          </a:p>
          <a:p>
            <a:pPr lvl="1"/>
            <a:endParaRPr lang="en-US" dirty="0"/>
          </a:p>
        </p:txBody>
      </p:sp>
      <p:sp>
        <p:nvSpPr>
          <p:cNvPr id="85" name="Rectangle 84"/>
          <p:cNvSpPr/>
          <p:nvPr/>
        </p:nvSpPr>
        <p:spPr>
          <a:xfrm>
            <a:off x="5859508" y="5952744"/>
            <a:ext cx="841248" cy="598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5867399" y="5349240"/>
            <a:ext cx="838199" cy="598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5867400" y="4800600"/>
            <a:ext cx="838200" cy="533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5029200" y="5952744"/>
            <a:ext cx="832104" cy="598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5029200" y="5345467"/>
            <a:ext cx="830308" cy="598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5029200" y="4800600"/>
            <a:ext cx="832104" cy="533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270248" y="5952744"/>
            <a:ext cx="762000" cy="598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4267200" y="5349240"/>
            <a:ext cx="762000" cy="598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4267200" y="4800600"/>
            <a:ext cx="762000" cy="533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3502152" y="5952526"/>
            <a:ext cx="762000" cy="598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3502152" y="5349240"/>
            <a:ext cx="762000" cy="598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502152" y="4803416"/>
            <a:ext cx="762000" cy="533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752344" y="5952502"/>
            <a:ext cx="762000" cy="598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752344" y="5349240"/>
            <a:ext cx="762000" cy="598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2752344" y="4800600"/>
            <a:ext cx="762000" cy="533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1988598" y="4267200"/>
            <a:ext cx="0" cy="228600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43200" y="4267200"/>
            <a:ext cx="0" cy="228600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505200" y="4267200"/>
            <a:ext cx="0" cy="228600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267200" y="4267200"/>
            <a:ext cx="0" cy="228600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29200" y="4267200"/>
            <a:ext cx="0" cy="228600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867400" y="4267200"/>
            <a:ext cx="0" cy="228600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05600" y="4267200"/>
            <a:ext cx="0" cy="228600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19200" y="4800600"/>
            <a:ext cx="6324600"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9200" y="5334000"/>
            <a:ext cx="6324600"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19200" y="5943600"/>
            <a:ext cx="6324600"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a:solidFill>
                  <a:schemeClr val="accent1"/>
                </a:solidFill>
              </a:rPr>
              <a:t>Thinking about Patient Panels in a </a:t>
            </a:r>
            <a:br>
              <a:rPr lang="en-US" dirty="0">
                <a:solidFill>
                  <a:schemeClr val="accent1"/>
                </a:solidFill>
              </a:rPr>
            </a:br>
            <a:r>
              <a:rPr lang="en-US" dirty="0">
                <a:solidFill>
                  <a:schemeClr val="accent1"/>
                </a:solidFill>
              </a:rPr>
              <a:t>Non-Clinical Context</a:t>
            </a:r>
          </a:p>
        </p:txBody>
      </p:sp>
      <p:sp>
        <p:nvSpPr>
          <p:cNvPr id="4" name="Rectangle 3"/>
          <p:cNvSpPr/>
          <p:nvPr/>
        </p:nvSpPr>
        <p:spPr>
          <a:xfrm>
            <a:off x="1219200" y="4267200"/>
            <a:ext cx="6324600" cy="22860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988598" y="3870664"/>
            <a:ext cx="5948227" cy="2902998"/>
          </a:xfrm>
          <a:custGeom>
            <a:avLst/>
            <a:gdLst>
              <a:gd name="connsiteX0" fmla="*/ 2059619 w 5948227"/>
              <a:gd name="connsiteY0" fmla="*/ 17755 h 2902998"/>
              <a:gd name="connsiteX1" fmla="*/ 2059619 w 5948227"/>
              <a:gd name="connsiteY1" fmla="*/ 17755 h 2902998"/>
              <a:gd name="connsiteX2" fmla="*/ 1988598 w 5948227"/>
              <a:gd name="connsiteY2" fmla="*/ 62144 h 2902998"/>
              <a:gd name="connsiteX3" fmla="*/ 1926454 w 5948227"/>
              <a:gd name="connsiteY3" fmla="*/ 71021 h 2902998"/>
              <a:gd name="connsiteX4" fmla="*/ 1864311 w 5948227"/>
              <a:gd name="connsiteY4" fmla="*/ 88777 h 2902998"/>
              <a:gd name="connsiteX5" fmla="*/ 1793289 w 5948227"/>
              <a:gd name="connsiteY5" fmla="*/ 106532 h 2902998"/>
              <a:gd name="connsiteX6" fmla="*/ 1757779 w 5948227"/>
              <a:gd name="connsiteY6" fmla="*/ 124287 h 2902998"/>
              <a:gd name="connsiteX7" fmla="*/ 1686757 w 5948227"/>
              <a:gd name="connsiteY7" fmla="*/ 142043 h 2902998"/>
              <a:gd name="connsiteX8" fmla="*/ 1615736 w 5948227"/>
              <a:gd name="connsiteY8" fmla="*/ 177553 h 2902998"/>
              <a:gd name="connsiteX9" fmla="*/ 1589103 w 5948227"/>
              <a:gd name="connsiteY9" fmla="*/ 195309 h 2902998"/>
              <a:gd name="connsiteX10" fmla="*/ 1562470 w 5948227"/>
              <a:gd name="connsiteY10" fmla="*/ 204186 h 2902998"/>
              <a:gd name="connsiteX11" fmla="*/ 1500326 w 5948227"/>
              <a:gd name="connsiteY11" fmla="*/ 248575 h 2902998"/>
              <a:gd name="connsiteX12" fmla="*/ 1464816 w 5948227"/>
              <a:gd name="connsiteY12" fmla="*/ 284086 h 2902998"/>
              <a:gd name="connsiteX13" fmla="*/ 1429305 w 5948227"/>
              <a:gd name="connsiteY13" fmla="*/ 292963 h 2902998"/>
              <a:gd name="connsiteX14" fmla="*/ 1367161 w 5948227"/>
              <a:gd name="connsiteY14" fmla="*/ 363985 h 2902998"/>
              <a:gd name="connsiteX15" fmla="*/ 1331651 w 5948227"/>
              <a:gd name="connsiteY15" fmla="*/ 399495 h 2902998"/>
              <a:gd name="connsiteX16" fmla="*/ 1296140 w 5948227"/>
              <a:gd name="connsiteY16" fmla="*/ 417251 h 2902998"/>
              <a:gd name="connsiteX17" fmla="*/ 1207363 w 5948227"/>
              <a:gd name="connsiteY17" fmla="*/ 514905 h 2902998"/>
              <a:gd name="connsiteX18" fmla="*/ 1171852 w 5948227"/>
              <a:gd name="connsiteY18" fmla="*/ 550416 h 2902998"/>
              <a:gd name="connsiteX19" fmla="*/ 1127464 w 5948227"/>
              <a:gd name="connsiteY19" fmla="*/ 585926 h 2902998"/>
              <a:gd name="connsiteX20" fmla="*/ 1091953 w 5948227"/>
              <a:gd name="connsiteY20" fmla="*/ 621437 h 2902998"/>
              <a:gd name="connsiteX21" fmla="*/ 1038687 w 5948227"/>
              <a:gd name="connsiteY21" fmla="*/ 656948 h 2902998"/>
              <a:gd name="connsiteX22" fmla="*/ 1012054 w 5948227"/>
              <a:gd name="connsiteY22" fmla="*/ 710214 h 2902998"/>
              <a:gd name="connsiteX23" fmla="*/ 985421 w 5948227"/>
              <a:gd name="connsiteY23" fmla="*/ 736847 h 2902998"/>
              <a:gd name="connsiteX24" fmla="*/ 958788 w 5948227"/>
              <a:gd name="connsiteY24" fmla="*/ 772357 h 2902998"/>
              <a:gd name="connsiteX25" fmla="*/ 932155 w 5948227"/>
              <a:gd name="connsiteY25" fmla="*/ 816746 h 2902998"/>
              <a:gd name="connsiteX26" fmla="*/ 923278 w 5948227"/>
              <a:gd name="connsiteY26" fmla="*/ 843379 h 2902998"/>
              <a:gd name="connsiteX27" fmla="*/ 905522 w 5948227"/>
              <a:gd name="connsiteY27" fmla="*/ 870012 h 2902998"/>
              <a:gd name="connsiteX28" fmla="*/ 878889 w 5948227"/>
              <a:gd name="connsiteY28" fmla="*/ 932155 h 2902998"/>
              <a:gd name="connsiteX29" fmla="*/ 852256 w 5948227"/>
              <a:gd name="connsiteY29" fmla="*/ 985421 h 2902998"/>
              <a:gd name="connsiteX30" fmla="*/ 807868 w 5948227"/>
              <a:gd name="connsiteY30" fmla="*/ 1029810 h 2902998"/>
              <a:gd name="connsiteX31" fmla="*/ 772357 w 5948227"/>
              <a:gd name="connsiteY31" fmla="*/ 1065320 h 2902998"/>
              <a:gd name="connsiteX32" fmla="*/ 754602 w 5948227"/>
              <a:gd name="connsiteY32" fmla="*/ 1083076 h 2902998"/>
              <a:gd name="connsiteX33" fmla="*/ 701336 w 5948227"/>
              <a:gd name="connsiteY33" fmla="*/ 1118586 h 2902998"/>
              <a:gd name="connsiteX34" fmla="*/ 674703 w 5948227"/>
              <a:gd name="connsiteY34" fmla="*/ 1145219 h 2902998"/>
              <a:gd name="connsiteX35" fmla="*/ 612559 w 5948227"/>
              <a:gd name="connsiteY35" fmla="*/ 1189608 h 2902998"/>
              <a:gd name="connsiteX36" fmla="*/ 585926 w 5948227"/>
              <a:gd name="connsiteY36" fmla="*/ 1225119 h 2902998"/>
              <a:gd name="connsiteX37" fmla="*/ 559293 w 5948227"/>
              <a:gd name="connsiteY37" fmla="*/ 1233996 h 2902998"/>
              <a:gd name="connsiteX38" fmla="*/ 488272 w 5948227"/>
              <a:gd name="connsiteY38" fmla="*/ 1313895 h 2902998"/>
              <a:gd name="connsiteX39" fmla="*/ 443884 w 5948227"/>
              <a:gd name="connsiteY39" fmla="*/ 1358284 h 2902998"/>
              <a:gd name="connsiteX40" fmla="*/ 426128 w 5948227"/>
              <a:gd name="connsiteY40" fmla="*/ 1376039 h 2902998"/>
              <a:gd name="connsiteX41" fmla="*/ 399495 w 5948227"/>
              <a:gd name="connsiteY41" fmla="*/ 1420427 h 2902998"/>
              <a:gd name="connsiteX42" fmla="*/ 372862 w 5948227"/>
              <a:gd name="connsiteY42" fmla="*/ 1464816 h 2902998"/>
              <a:gd name="connsiteX43" fmla="*/ 337352 w 5948227"/>
              <a:gd name="connsiteY43" fmla="*/ 1589103 h 2902998"/>
              <a:gd name="connsiteX44" fmla="*/ 319596 w 5948227"/>
              <a:gd name="connsiteY44" fmla="*/ 1624614 h 2902998"/>
              <a:gd name="connsiteX45" fmla="*/ 301841 w 5948227"/>
              <a:gd name="connsiteY45" fmla="*/ 1695635 h 2902998"/>
              <a:gd name="connsiteX46" fmla="*/ 284085 w 5948227"/>
              <a:gd name="connsiteY46" fmla="*/ 1748901 h 2902998"/>
              <a:gd name="connsiteX47" fmla="*/ 275208 w 5948227"/>
              <a:gd name="connsiteY47" fmla="*/ 1784412 h 2902998"/>
              <a:gd name="connsiteX48" fmla="*/ 248575 w 5948227"/>
              <a:gd name="connsiteY48" fmla="*/ 1828800 h 2902998"/>
              <a:gd name="connsiteX49" fmla="*/ 204186 w 5948227"/>
              <a:gd name="connsiteY49" fmla="*/ 1882066 h 2902998"/>
              <a:gd name="connsiteX50" fmla="*/ 133165 w 5948227"/>
              <a:gd name="connsiteY50" fmla="*/ 1935332 h 2902998"/>
              <a:gd name="connsiteX51" fmla="*/ 97654 w 5948227"/>
              <a:gd name="connsiteY51" fmla="*/ 1979720 h 2902998"/>
              <a:gd name="connsiteX52" fmla="*/ 62144 w 5948227"/>
              <a:gd name="connsiteY52" fmla="*/ 2032986 h 2902998"/>
              <a:gd name="connsiteX53" fmla="*/ 26633 w 5948227"/>
              <a:gd name="connsiteY53" fmla="*/ 2077375 h 2902998"/>
              <a:gd name="connsiteX54" fmla="*/ 0 w 5948227"/>
              <a:gd name="connsiteY54" fmla="*/ 2130641 h 2902998"/>
              <a:gd name="connsiteX55" fmla="*/ 8878 w 5948227"/>
              <a:gd name="connsiteY55" fmla="*/ 2263806 h 2902998"/>
              <a:gd name="connsiteX56" fmla="*/ 26633 w 5948227"/>
              <a:gd name="connsiteY56" fmla="*/ 2290439 h 2902998"/>
              <a:gd name="connsiteX57" fmla="*/ 53266 w 5948227"/>
              <a:gd name="connsiteY57" fmla="*/ 2343705 h 2902998"/>
              <a:gd name="connsiteX58" fmla="*/ 79899 w 5948227"/>
              <a:gd name="connsiteY58" fmla="*/ 2707689 h 2902998"/>
              <a:gd name="connsiteX59" fmla="*/ 106532 w 5948227"/>
              <a:gd name="connsiteY59" fmla="*/ 2716567 h 2902998"/>
              <a:gd name="connsiteX60" fmla="*/ 195309 w 5948227"/>
              <a:gd name="connsiteY60" fmla="*/ 2743200 h 2902998"/>
              <a:gd name="connsiteX61" fmla="*/ 523783 w 5948227"/>
              <a:gd name="connsiteY61" fmla="*/ 2752078 h 2902998"/>
              <a:gd name="connsiteX62" fmla="*/ 630315 w 5948227"/>
              <a:gd name="connsiteY62" fmla="*/ 2769833 h 2902998"/>
              <a:gd name="connsiteX63" fmla="*/ 683581 w 5948227"/>
              <a:gd name="connsiteY63" fmla="*/ 2778711 h 2902998"/>
              <a:gd name="connsiteX64" fmla="*/ 941033 w 5948227"/>
              <a:gd name="connsiteY64" fmla="*/ 2796466 h 2902998"/>
              <a:gd name="connsiteX65" fmla="*/ 1136342 w 5948227"/>
              <a:gd name="connsiteY65" fmla="*/ 2805344 h 2902998"/>
              <a:gd name="connsiteX66" fmla="*/ 1411550 w 5948227"/>
              <a:gd name="connsiteY66" fmla="*/ 2823099 h 2902998"/>
              <a:gd name="connsiteX67" fmla="*/ 2565647 w 5948227"/>
              <a:gd name="connsiteY67" fmla="*/ 2831977 h 2902998"/>
              <a:gd name="connsiteX68" fmla="*/ 2654423 w 5948227"/>
              <a:gd name="connsiteY68" fmla="*/ 2858610 h 2902998"/>
              <a:gd name="connsiteX69" fmla="*/ 2716567 w 5948227"/>
              <a:gd name="connsiteY69" fmla="*/ 2867487 h 2902998"/>
              <a:gd name="connsiteX70" fmla="*/ 2760955 w 5948227"/>
              <a:gd name="connsiteY70" fmla="*/ 2876365 h 2902998"/>
              <a:gd name="connsiteX71" fmla="*/ 2831977 w 5948227"/>
              <a:gd name="connsiteY71" fmla="*/ 2885243 h 2902998"/>
              <a:gd name="connsiteX72" fmla="*/ 2867487 w 5948227"/>
              <a:gd name="connsiteY72" fmla="*/ 2894120 h 2902998"/>
              <a:gd name="connsiteX73" fmla="*/ 2929631 w 5948227"/>
              <a:gd name="connsiteY73" fmla="*/ 2902998 h 2902998"/>
              <a:gd name="connsiteX74" fmla="*/ 3391270 w 5948227"/>
              <a:gd name="connsiteY74" fmla="*/ 2894120 h 2902998"/>
              <a:gd name="connsiteX75" fmla="*/ 3480047 w 5948227"/>
              <a:gd name="connsiteY75" fmla="*/ 2885243 h 2902998"/>
              <a:gd name="connsiteX76" fmla="*/ 3551068 w 5948227"/>
              <a:gd name="connsiteY76" fmla="*/ 2867487 h 2902998"/>
              <a:gd name="connsiteX77" fmla="*/ 3577701 w 5948227"/>
              <a:gd name="connsiteY77" fmla="*/ 2858610 h 2902998"/>
              <a:gd name="connsiteX78" fmla="*/ 3737499 w 5948227"/>
              <a:gd name="connsiteY78" fmla="*/ 2849732 h 2902998"/>
              <a:gd name="connsiteX79" fmla="*/ 3879542 w 5948227"/>
              <a:gd name="connsiteY79" fmla="*/ 2831977 h 2902998"/>
              <a:gd name="connsiteX80" fmla="*/ 3950563 w 5948227"/>
              <a:gd name="connsiteY80" fmla="*/ 2823099 h 2902998"/>
              <a:gd name="connsiteX81" fmla="*/ 4669654 w 5948227"/>
              <a:gd name="connsiteY81" fmla="*/ 2831977 h 2902998"/>
              <a:gd name="connsiteX82" fmla="*/ 4705165 w 5948227"/>
              <a:gd name="connsiteY82" fmla="*/ 2840854 h 2902998"/>
              <a:gd name="connsiteX83" fmla="*/ 4776186 w 5948227"/>
              <a:gd name="connsiteY83" fmla="*/ 2849732 h 2902998"/>
              <a:gd name="connsiteX84" fmla="*/ 5495278 w 5948227"/>
              <a:gd name="connsiteY84" fmla="*/ 2823099 h 2902998"/>
              <a:gd name="connsiteX85" fmla="*/ 5548544 w 5948227"/>
              <a:gd name="connsiteY85" fmla="*/ 2814221 h 2902998"/>
              <a:gd name="connsiteX86" fmla="*/ 5610687 w 5948227"/>
              <a:gd name="connsiteY86" fmla="*/ 2778711 h 2902998"/>
              <a:gd name="connsiteX87" fmla="*/ 5663953 w 5948227"/>
              <a:gd name="connsiteY87" fmla="*/ 2760955 h 2902998"/>
              <a:gd name="connsiteX88" fmla="*/ 5690586 w 5948227"/>
              <a:gd name="connsiteY88" fmla="*/ 2752078 h 2902998"/>
              <a:gd name="connsiteX89" fmla="*/ 5770485 w 5948227"/>
              <a:gd name="connsiteY89" fmla="*/ 2707689 h 2902998"/>
              <a:gd name="connsiteX90" fmla="*/ 5823752 w 5948227"/>
              <a:gd name="connsiteY90" fmla="*/ 2672179 h 2902998"/>
              <a:gd name="connsiteX91" fmla="*/ 5877018 w 5948227"/>
              <a:gd name="connsiteY91" fmla="*/ 2645546 h 2902998"/>
              <a:gd name="connsiteX92" fmla="*/ 5912528 w 5948227"/>
              <a:gd name="connsiteY92" fmla="*/ 2583402 h 2902998"/>
              <a:gd name="connsiteX93" fmla="*/ 5921406 w 5948227"/>
              <a:gd name="connsiteY93" fmla="*/ 2547891 h 2902998"/>
              <a:gd name="connsiteX94" fmla="*/ 5930284 w 5948227"/>
              <a:gd name="connsiteY94" fmla="*/ 2521258 h 2902998"/>
              <a:gd name="connsiteX95" fmla="*/ 5948039 w 5948227"/>
              <a:gd name="connsiteY95" fmla="*/ 2414726 h 2902998"/>
              <a:gd name="connsiteX96" fmla="*/ 5930284 w 5948227"/>
              <a:gd name="connsiteY96" fmla="*/ 2130641 h 2902998"/>
              <a:gd name="connsiteX97" fmla="*/ 5912528 w 5948227"/>
              <a:gd name="connsiteY97" fmla="*/ 2068497 h 2902998"/>
              <a:gd name="connsiteX98" fmla="*/ 5894773 w 5948227"/>
              <a:gd name="connsiteY98" fmla="*/ 2024109 h 2902998"/>
              <a:gd name="connsiteX99" fmla="*/ 5885895 w 5948227"/>
              <a:gd name="connsiteY99" fmla="*/ 1979720 h 2902998"/>
              <a:gd name="connsiteX100" fmla="*/ 5868140 w 5948227"/>
              <a:gd name="connsiteY100" fmla="*/ 1926454 h 2902998"/>
              <a:gd name="connsiteX101" fmla="*/ 5859262 w 5948227"/>
              <a:gd name="connsiteY101" fmla="*/ 1873188 h 2902998"/>
              <a:gd name="connsiteX102" fmla="*/ 5850385 w 5948227"/>
              <a:gd name="connsiteY102" fmla="*/ 1846555 h 2902998"/>
              <a:gd name="connsiteX103" fmla="*/ 5841507 w 5948227"/>
              <a:gd name="connsiteY103" fmla="*/ 1811045 h 2902998"/>
              <a:gd name="connsiteX104" fmla="*/ 5832629 w 5948227"/>
              <a:gd name="connsiteY104" fmla="*/ 1784412 h 2902998"/>
              <a:gd name="connsiteX105" fmla="*/ 5823752 w 5948227"/>
              <a:gd name="connsiteY105" fmla="*/ 1748901 h 2902998"/>
              <a:gd name="connsiteX106" fmla="*/ 5805996 w 5948227"/>
              <a:gd name="connsiteY106" fmla="*/ 1722268 h 2902998"/>
              <a:gd name="connsiteX107" fmla="*/ 5770485 w 5948227"/>
              <a:gd name="connsiteY107" fmla="*/ 1651247 h 2902998"/>
              <a:gd name="connsiteX108" fmla="*/ 5761608 w 5948227"/>
              <a:gd name="connsiteY108" fmla="*/ 1615736 h 2902998"/>
              <a:gd name="connsiteX109" fmla="*/ 5743852 w 5948227"/>
              <a:gd name="connsiteY109" fmla="*/ 1597981 h 2902998"/>
              <a:gd name="connsiteX110" fmla="*/ 5734975 w 5948227"/>
              <a:gd name="connsiteY110" fmla="*/ 1562470 h 2902998"/>
              <a:gd name="connsiteX111" fmla="*/ 5717219 w 5948227"/>
              <a:gd name="connsiteY111" fmla="*/ 1535837 h 2902998"/>
              <a:gd name="connsiteX112" fmla="*/ 5690586 w 5948227"/>
              <a:gd name="connsiteY112" fmla="*/ 1491449 h 2902998"/>
              <a:gd name="connsiteX113" fmla="*/ 5663953 w 5948227"/>
              <a:gd name="connsiteY113" fmla="*/ 1447060 h 2902998"/>
              <a:gd name="connsiteX114" fmla="*/ 5637320 w 5948227"/>
              <a:gd name="connsiteY114" fmla="*/ 1420427 h 2902998"/>
              <a:gd name="connsiteX115" fmla="*/ 5619565 w 5948227"/>
              <a:gd name="connsiteY115" fmla="*/ 1393794 h 2902998"/>
              <a:gd name="connsiteX116" fmla="*/ 5601810 w 5948227"/>
              <a:gd name="connsiteY116" fmla="*/ 1340528 h 2902998"/>
              <a:gd name="connsiteX117" fmla="*/ 5530788 w 5948227"/>
              <a:gd name="connsiteY117" fmla="*/ 1269507 h 2902998"/>
              <a:gd name="connsiteX118" fmla="*/ 5504155 w 5948227"/>
              <a:gd name="connsiteY118" fmla="*/ 1242874 h 2902998"/>
              <a:gd name="connsiteX119" fmla="*/ 5477522 w 5948227"/>
              <a:gd name="connsiteY119" fmla="*/ 1198486 h 2902998"/>
              <a:gd name="connsiteX120" fmla="*/ 5450889 w 5948227"/>
              <a:gd name="connsiteY120" fmla="*/ 1162975 h 2902998"/>
              <a:gd name="connsiteX121" fmla="*/ 5406501 w 5948227"/>
              <a:gd name="connsiteY121" fmla="*/ 1100831 h 2902998"/>
              <a:gd name="connsiteX122" fmla="*/ 5370990 w 5948227"/>
              <a:gd name="connsiteY122" fmla="*/ 1029810 h 2902998"/>
              <a:gd name="connsiteX123" fmla="*/ 5362113 w 5948227"/>
              <a:gd name="connsiteY123" fmla="*/ 1003177 h 2902998"/>
              <a:gd name="connsiteX124" fmla="*/ 5344357 w 5948227"/>
              <a:gd name="connsiteY124" fmla="*/ 985421 h 2902998"/>
              <a:gd name="connsiteX125" fmla="*/ 5299969 w 5948227"/>
              <a:gd name="connsiteY125" fmla="*/ 896645 h 2902998"/>
              <a:gd name="connsiteX126" fmla="*/ 5291091 w 5948227"/>
              <a:gd name="connsiteY126" fmla="*/ 861134 h 2902998"/>
              <a:gd name="connsiteX127" fmla="*/ 5246703 w 5948227"/>
              <a:gd name="connsiteY127" fmla="*/ 781235 h 2902998"/>
              <a:gd name="connsiteX128" fmla="*/ 5237825 w 5948227"/>
              <a:gd name="connsiteY128" fmla="*/ 745724 h 2902998"/>
              <a:gd name="connsiteX129" fmla="*/ 5220070 w 5948227"/>
              <a:gd name="connsiteY129" fmla="*/ 701336 h 2902998"/>
              <a:gd name="connsiteX130" fmla="*/ 5211192 w 5948227"/>
              <a:gd name="connsiteY130" fmla="*/ 674703 h 2902998"/>
              <a:gd name="connsiteX131" fmla="*/ 5166804 w 5948227"/>
              <a:gd name="connsiteY131" fmla="*/ 594804 h 2902998"/>
              <a:gd name="connsiteX132" fmla="*/ 5149049 w 5948227"/>
              <a:gd name="connsiteY132" fmla="*/ 532660 h 2902998"/>
              <a:gd name="connsiteX133" fmla="*/ 5131293 w 5948227"/>
              <a:gd name="connsiteY133" fmla="*/ 506027 h 2902998"/>
              <a:gd name="connsiteX134" fmla="*/ 5104660 w 5948227"/>
              <a:gd name="connsiteY134" fmla="*/ 443884 h 2902998"/>
              <a:gd name="connsiteX135" fmla="*/ 5078027 w 5948227"/>
              <a:gd name="connsiteY135" fmla="*/ 417251 h 2902998"/>
              <a:gd name="connsiteX136" fmla="*/ 5069150 w 5948227"/>
              <a:gd name="connsiteY136" fmla="*/ 390618 h 2902998"/>
              <a:gd name="connsiteX137" fmla="*/ 5051394 w 5948227"/>
              <a:gd name="connsiteY137" fmla="*/ 372862 h 2902998"/>
              <a:gd name="connsiteX138" fmla="*/ 5024761 w 5948227"/>
              <a:gd name="connsiteY138" fmla="*/ 337352 h 2902998"/>
              <a:gd name="connsiteX139" fmla="*/ 4980373 w 5948227"/>
              <a:gd name="connsiteY139" fmla="*/ 292963 h 2902998"/>
              <a:gd name="connsiteX140" fmla="*/ 4909352 w 5948227"/>
              <a:gd name="connsiteY140" fmla="*/ 248575 h 2902998"/>
              <a:gd name="connsiteX141" fmla="*/ 4856085 w 5948227"/>
              <a:gd name="connsiteY141" fmla="*/ 213064 h 2902998"/>
              <a:gd name="connsiteX142" fmla="*/ 4829452 w 5948227"/>
              <a:gd name="connsiteY142" fmla="*/ 186431 h 2902998"/>
              <a:gd name="connsiteX143" fmla="*/ 4793942 w 5948227"/>
              <a:gd name="connsiteY143" fmla="*/ 177553 h 2902998"/>
              <a:gd name="connsiteX144" fmla="*/ 4758431 w 5948227"/>
              <a:gd name="connsiteY144" fmla="*/ 159798 h 2902998"/>
              <a:gd name="connsiteX145" fmla="*/ 4731798 w 5948227"/>
              <a:gd name="connsiteY145" fmla="*/ 150920 h 2902998"/>
              <a:gd name="connsiteX146" fmla="*/ 4660777 w 5948227"/>
              <a:gd name="connsiteY146" fmla="*/ 115410 h 2902998"/>
              <a:gd name="connsiteX147" fmla="*/ 4634144 w 5948227"/>
              <a:gd name="connsiteY147" fmla="*/ 97654 h 2902998"/>
              <a:gd name="connsiteX148" fmla="*/ 4598633 w 5948227"/>
              <a:gd name="connsiteY148" fmla="*/ 88777 h 2902998"/>
              <a:gd name="connsiteX149" fmla="*/ 4563122 w 5948227"/>
              <a:gd name="connsiteY149" fmla="*/ 71021 h 2902998"/>
              <a:gd name="connsiteX150" fmla="*/ 4500979 w 5948227"/>
              <a:gd name="connsiteY150" fmla="*/ 53266 h 2902998"/>
              <a:gd name="connsiteX151" fmla="*/ 4483223 w 5948227"/>
              <a:gd name="connsiteY151" fmla="*/ 35511 h 2902998"/>
              <a:gd name="connsiteX152" fmla="*/ 4394447 w 5948227"/>
              <a:gd name="connsiteY152" fmla="*/ 8878 h 2902998"/>
              <a:gd name="connsiteX153" fmla="*/ 4367814 w 5948227"/>
              <a:gd name="connsiteY153" fmla="*/ 0 h 2902998"/>
              <a:gd name="connsiteX154" fmla="*/ 4065973 w 5948227"/>
              <a:gd name="connsiteY154" fmla="*/ 26633 h 2902998"/>
              <a:gd name="connsiteX155" fmla="*/ 3977196 w 5948227"/>
              <a:gd name="connsiteY155" fmla="*/ 53266 h 2902998"/>
              <a:gd name="connsiteX156" fmla="*/ 3888419 w 5948227"/>
              <a:gd name="connsiteY156" fmla="*/ 71021 h 2902998"/>
              <a:gd name="connsiteX157" fmla="*/ 3586579 w 5948227"/>
              <a:gd name="connsiteY157" fmla="*/ 62144 h 2902998"/>
              <a:gd name="connsiteX158" fmla="*/ 3488924 w 5948227"/>
              <a:gd name="connsiteY158" fmla="*/ 53266 h 2902998"/>
              <a:gd name="connsiteX159" fmla="*/ 3302493 w 5948227"/>
              <a:gd name="connsiteY159" fmla="*/ 62144 h 2902998"/>
              <a:gd name="connsiteX160" fmla="*/ 3266983 w 5948227"/>
              <a:gd name="connsiteY160" fmla="*/ 79899 h 2902998"/>
              <a:gd name="connsiteX161" fmla="*/ 3240350 w 5948227"/>
              <a:gd name="connsiteY161" fmla="*/ 88777 h 2902998"/>
              <a:gd name="connsiteX162" fmla="*/ 3213717 w 5948227"/>
              <a:gd name="connsiteY162" fmla="*/ 106532 h 2902998"/>
              <a:gd name="connsiteX163" fmla="*/ 3169328 w 5948227"/>
              <a:gd name="connsiteY163" fmla="*/ 115410 h 2902998"/>
              <a:gd name="connsiteX164" fmla="*/ 3142695 w 5948227"/>
              <a:gd name="connsiteY164" fmla="*/ 133165 h 2902998"/>
              <a:gd name="connsiteX165" fmla="*/ 3107185 w 5948227"/>
              <a:gd name="connsiteY165" fmla="*/ 142043 h 2902998"/>
              <a:gd name="connsiteX166" fmla="*/ 3080552 w 5948227"/>
              <a:gd name="connsiteY166" fmla="*/ 150920 h 2902998"/>
              <a:gd name="connsiteX167" fmla="*/ 3027285 w 5948227"/>
              <a:gd name="connsiteY167" fmla="*/ 186431 h 2902998"/>
              <a:gd name="connsiteX168" fmla="*/ 3000652 w 5948227"/>
              <a:gd name="connsiteY168" fmla="*/ 204186 h 2902998"/>
              <a:gd name="connsiteX169" fmla="*/ 2947386 w 5948227"/>
              <a:gd name="connsiteY169" fmla="*/ 221942 h 2902998"/>
              <a:gd name="connsiteX170" fmla="*/ 2885243 w 5948227"/>
              <a:gd name="connsiteY170" fmla="*/ 257453 h 2902998"/>
              <a:gd name="connsiteX171" fmla="*/ 2823099 w 5948227"/>
              <a:gd name="connsiteY171" fmla="*/ 275208 h 2902998"/>
              <a:gd name="connsiteX172" fmla="*/ 2707689 w 5948227"/>
              <a:gd name="connsiteY172" fmla="*/ 328474 h 2902998"/>
              <a:gd name="connsiteX173" fmla="*/ 2672179 w 5948227"/>
              <a:gd name="connsiteY173" fmla="*/ 346229 h 2902998"/>
              <a:gd name="connsiteX174" fmla="*/ 2645546 w 5948227"/>
              <a:gd name="connsiteY174" fmla="*/ 355107 h 2902998"/>
              <a:gd name="connsiteX175" fmla="*/ 2618913 w 5948227"/>
              <a:gd name="connsiteY175" fmla="*/ 372862 h 2902998"/>
              <a:gd name="connsiteX176" fmla="*/ 2565647 w 5948227"/>
              <a:gd name="connsiteY176" fmla="*/ 390618 h 2902998"/>
              <a:gd name="connsiteX177" fmla="*/ 2334827 w 5948227"/>
              <a:gd name="connsiteY177" fmla="*/ 381740 h 2902998"/>
              <a:gd name="connsiteX178" fmla="*/ 2308194 w 5948227"/>
              <a:gd name="connsiteY178" fmla="*/ 372862 h 2902998"/>
              <a:gd name="connsiteX179" fmla="*/ 2272684 w 5948227"/>
              <a:gd name="connsiteY179" fmla="*/ 363985 h 2902998"/>
              <a:gd name="connsiteX180" fmla="*/ 2219418 w 5948227"/>
              <a:gd name="connsiteY180" fmla="*/ 346229 h 2902998"/>
              <a:gd name="connsiteX181" fmla="*/ 2192785 w 5948227"/>
              <a:gd name="connsiteY181" fmla="*/ 328474 h 2902998"/>
              <a:gd name="connsiteX182" fmla="*/ 2130641 w 5948227"/>
              <a:gd name="connsiteY182" fmla="*/ 275208 h 2902998"/>
              <a:gd name="connsiteX183" fmla="*/ 2095130 w 5948227"/>
              <a:gd name="connsiteY183" fmla="*/ 230819 h 2902998"/>
              <a:gd name="connsiteX184" fmla="*/ 2077375 w 5948227"/>
              <a:gd name="connsiteY184" fmla="*/ 204186 h 2902998"/>
              <a:gd name="connsiteX185" fmla="*/ 2068497 w 5948227"/>
              <a:gd name="connsiteY185" fmla="*/ 150920 h 2902998"/>
              <a:gd name="connsiteX186" fmla="*/ 2050742 w 5948227"/>
              <a:gd name="connsiteY186" fmla="*/ 79899 h 2902998"/>
              <a:gd name="connsiteX187" fmla="*/ 2059619 w 5948227"/>
              <a:gd name="connsiteY187" fmla="*/ 17755 h 290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948227" h="2902998">
                <a:moveTo>
                  <a:pt x="2059619" y="17755"/>
                </a:moveTo>
                <a:lnTo>
                  <a:pt x="2059619" y="17755"/>
                </a:lnTo>
                <a:cubicBezTo>
                  <a:pt x="2035945" y="32551"/>
                  <a:pt x="2014519" y="51776"/>
                  <a:pt x="1988598" y="62144"/>
                </a:cubicBezTo>
                <a:cubicBezTo>
                  <a:pt x="1969170" y="69915"/>
                  <a:pt x="1947041" y="67278"/>
                  <a:pt x="1926454" y="71021"/>
                </a:cubicBezTo>
                <a:cubicBezTo>
                  <a:pt x="1882097" y="79086"/>
                  <a:pt x="1902342" y="78405"/>
                  <a:pt x="1864311" y="88777"/>
                </a:cubicBezTo>
                <a:cubicBezTo>
                  <a:pt x="1840768" y="95198"/>
                  <a:pt x="1815115" y="95619"/>
                  <a:pt x="1793289" y="106532"/>
                </a:cubicBezTo>
                <a:cubicBezTo>
                  <a:pt x="1781452" y="112450"/>
                  <a:pt x="1769943" y="119074"/>
                  <a:pt x="1757779" y="124287"/>
                </a:cubicBezTo>
                <a:cubicBezTo>
                  <a:pt x="1733891" y="134525"/>
                  <a:pt x="1712813" y="136832"/>
                  <a:pt x="1686757" y="142043"/>
                </a:cubicBezTo>
                <a:cubicBezTo>
                  <a:pt x="1607890" y="201194"/>
                  <a:pt x="1693306" y="144309"/>
                  <a:pt x="1615736" y="177553"/>
                </a:cubicBezTo>
                <a:cubicBezTo>
                  <a:pt x="1605929" y="181756"/>
                  <a:pt x="1598646" y="190537"/>
                  <a:pt x="1589103" y="195309"/>
                </a:cubicBezTo>
                <a:cubicBezTo>
                  <a:pt x="1580733" y="199494"/>
                  <a:pt x="1571348" y="201227"/>
                  <a:pt x="1562470" y="204186"/>
                </a:cubicBezTo>
                <a:cubicBezTo>
                  <a:pt x="1542588" y="217441"/>
                  <a:pt x="1517939" y="233163"/>
                  <a:pt x="1500326" y="248575"/>
                </a:cubicBezTo>
                <a:cubicBezTo>
                  <a:pt x="1487728" y="259598"/>
                  <a:pt x="1479011" y="275214"/>
                  <a:pt x="1464816" y="284086"/>
                </a:cubicBezTo>
                <a:cubicBezTo>
                  <a:pt x="1454469" y="290553"/>
                  <a:pt x="1441142" y="290004"/>
                  <a:pt x="1429305" y="292963"/>
                </a:cubicBezTo>
                <a:cubicBezTo>
                  <a:pt x="1399943" y="337007"/>
                  <a:pt x="1419095" y="312051"/>
                  <a:pt x="1367161" y="363985"/>
                </a:cubicBezTo>
                <a:cubicBezTo>
                  <a:pt x="1355324" y="375822"/>
                  <a:pt x="1346623" y="392009"/>
                  <a:pt x="1331651" y="399495"/>
                </a:cubicBezTo>
                <a:cubicBezTo>
                  <a:pt x="1319814" y="405414"/>
                  <a:pt x="1306586" y="409126"/>
                  <a:pt x="1296140" y="417251"/>
                </a:cubicBezTo>
                <a:cubicBezTo>
                  <a:pt x="1261947" y="443845"/>
                  <a:pt x="1235835" y="483270"/>
                  <a:pt x="1207363" y="514905"/>
                </a:cubicBezTo>
                <a:cubicBezTo>
                  <a:pt x="1196164" y="527348"/>
                  <a:pt x="1184364" y="539295"/>
                  <a:pt x="1171852" y="550416"/>
                </a:cubicBezTo>
                <a:cubicBezTo>
                  <a:pt x="1157690" y="563004"/>
                  <a:pt x="1141626" y="573338"/>
                  <a:pt x="1127464" y="585926"/>
                </a:cubicBezTo>
                <a:cubicBezTo>
                  <a:pt x="1114952" y="597047"/>
                  <a:pt x="1106926" y="613951"/>
                  <a:pt x="1091953" y="621437"/>
                </a:cubicBezTo>
                <a:cubicBezTo>
                  <a:pt x="1063246" y="635790"/>
                  <a:pt x="1056763" y="634353"/>
                  <a:pt x="1038687" y="656948"/>
                </a:cubicBezTo>
                <a:cubicBezTo>
                  <a:pt x="954873" y="761717"/>
                  <a:pt x="1077692" y="611758"/>
                  <a:pt x="1012054" y="710214"/>
                </a:cubicBezTo>
                <a:cubicBezTo>
                  <a:pt x="1005090" y="720660"/>
                  <a:pt x="993592" y="727315"/>
                  <a:pt x="985421" y="736847"/>
                </a:cubicBezTo>
                <a:cubicBezTo>
                  <a:pt x="975792" y="748081"/>
                  <a:pt x="967666" y="760520"/>
                  <a:pt x="958788" y="772357"/>
                </a:cubicBezTo>
                <a:cubicBezTo>
                  <a:pt x="933642" y="847802"/>
                  <a:pt x="968713" y="755815"/>
                  <a:pt x="932155" y="816746"/>
                </a:cubicBezTo>
                <a:cubicBezTo>
                  <a:pt x="927340" y="824770"/>
                  <a:pt x="927463" y="835009"/>
                  <a:pt x="923278" y="843379"/>
                </a:cubicBezTo>
                <a:cubicBezTo>
                  <a:pt x="918506" y="852922"/>
                  <a:pt x="911441" y="861134"/>
                  <a:pt x="905522" y="870012"/>
                </a:cubicBezTo>
                <a:cubicBezTo>
                  <a:pt x="887047" y="943918"/>
                  <a:pt x="909544" y="870845"/>
                  <a:pt x="878889" y="932155"/>
                </a:cubicBezTo>
                <a:cubicBezTo>
                  <a:pt x="860726" y="968480"/>
                  <a:pt x="881943" y="951492"/>
                  <a:pt x="852256" y="985421"/>
                </a:cubicBezTo>
                <a:cubicBezTo>
                  <a:pt x="838477" y="1001169"/>
                  <a:pt x="822664" y="1015014"/>
                  <a:pt x="807868" y="1029810"/>
                </a:cubicBezTo>
                <a:lnTo>
                  <a:pt x="772357" y="1065320"/>
                </a:lnTo>
                <a:cubicBezTo>
                  <a:pt x="766438" y="1071239"/>
                  <a:pt x="761566" y="1078433"/>
                  <a:pt x="754602" y="1083076"/>
                </a:cubicBezTo>
                <a:cubicBezTo>
                  <a:pt x="736847" y="1094913"/>
                  <a:pt x="716425" y="1103497"/>
                  <a:pt x="701336" y="1118586"/>
                </a:cubicBezTo>
                <a:cubicBezTo>
                  <a:pt x="692458" y="1127464"/>
                  <a:pt x="684235" y="1137048"/>
                  <a:pt x="674703" y="1145219"/>
                </a:cubicBezTo>
                <a:cubicBezTo>
                  <a:pt x="655427" y="1161741"/>
                  <a:pt x="633641" y="1175553"/>
                  <a:pt x="612559" y="1189608"/>
                </a:cubicBezTo>
                <a:cubicBezTo>
                  <a:pt x="603681" y="1201445"/>
                  <a:pt x="597293" y="1215647"/>
                  <a:pt x="585926" y="1225119"/>
                </a:cubicBezTo>
                <a:cubicBezTo>
                  <a:pt x="578737" y="1231110"/>
                  <a:pt x="566779" y="1228381"/>
                  <a:pt x="559293" y="1233996"/>
                </a:cubicBezTo>
                <a:cubicBezTo>
                  <a:pt x="510227" y="1270795"/>
                  <a:pt x="523370" y="1274410"/>
                  <a:pt x="488272" y="1313895"/>
                </a:cubicBezTo>
                <a:cubicBezTo>
                  <a:pt x="474370" y="1329535"/>
                  <a:pt x="458680" y="1343488"/>
                  <a:pt x="443884" y="1358284"/>
                </a:cubicBezTo>
                <a:lnTo>
                  <a:pt x="426128" y="1376039"/>
                </a:lnTo>
                <a:cubicBezTo>
                  <a:pt x="400981" y="1451485"/>
                  <a:pt x="436053" y="1359497"/>
                  <a:pt x="399495" y="1420427"/>
                </a:cubicBezTo>
                <a:cubicBezTo>
                  <a:pt x="364919" y="1478053"/>
                  <a:pt x="417854" y="1419824"/>
                  <a:pt x="372862" y="1464816"/>
                </a:cubicBezTo>
                <a:cubicBezTo>
                  <a:pt x="367174" y="1487568"/>
                  <a:pt x="350087" y="1563634"/>
                  <a:pt x="337352" y="1589103"/>
                </a:cubicBezTo>
                <a:lnTo>
                  <a:pt x="319596" y="1624614"/>
                </a:lnTo>
                <a:cubicBezTo>
                  <a:pt x="313678" y="1648288"/>
                  <a:pt x="309558" y="1672485"/>
                  <a:pt x="301841" y="1695635"/>
                </a:cubicBezTo>
                <a:cubicBezTo>
                  <a:pt x="295922" y="1713390"/>
                  <a:pt x="288624" y="1730744"/>
                  <a:pt x="284085" y="1748901"/>
                </a:cubicBezTo>
                <a:cubicBezTo>
                  <a:pt x="281126" y="1760738"/>
                  <a:pt x="280163" y="1773262"/>
                  <a:pt x="275208" y="1784412"/>
                </a:cubicBezTo>
                <a:cubicBezTo>
                  <a:pt x="268200" y="1800180"/>
                  <a:pt x="258146" y="1814443"/>
                  <a:pt x="248575" y="1828800"/>
                </a:cubicBezTo>
                <a:cubicBezTo>
                  <a:pt x="238705" y="1843605"/>
                  <a:pt x="220081" y="1869350"/>
                  <a:pt x="204186" y="1882066"/>
                </a:cubicBezTo>
                <a:cubicBezTo>
                  <a:pt x="181078" y="1900552"/>
                  <a:pt x="151651" y="1912225"/>
                  <a:pt x="133165" y="1935332"/>
                </a:cubicBezTo>
                <a:cubicBezTo>
                  <a:pt x="121328" y="1950128"/>
                  <a:pt x="108799" y="1964396"/>
                  <a:pt x="97654" y="1979720"/>
                </a:cubicBezTo>
                <a:cubicBezTo>
                  <a:pt x="85103" y="1996978"/>
                  <a:pt x="77233" y="2017897"/>
                  <a:pt x="62144" y="2032986"/>
                </a:cubicBezTo>
                <a:cubicBezTo>
                  <a:pt x="45629" y="2049501"/>
                  <a:pt x="37833" y="2054976"/>
                  <a:pt x="26633" y="2077375"/>
                </a:cubicBezTo>
                <a:cubicBezTo>
                  <a:pt x="-10122" y="2150885"/>
                  <a:pt x="50883" y="2054315"/>
                  <a:pt x="0" y="2130641"/>
                </a:cubicBezTo>
                <a:cubicBezTo>
                  <a:pt x="2959" y="2175029"/>
                  <a:pt x="1564" y="2219924"/>
                  <a:pt x="8878" y="2263806"/>
                </a:cubicBezTo>
                <a:cubicBezTo>
                  <a:pt x="10632" y="2274330"/>
                  <a:pt x="21861" y="2280896"/>
                  <a:pt x="26633" y="2290439"/>
                </a:cubicBezTo>
                <a:cubicBezTo>
                  <a:pt x="63388" y="2363949"/>
                  <a:pt x="2383" y="2267379"/>
                  <a:pt x="53266" y="2343705"/>
                </a:cubicBezTo>
                <a:cubicBezTo>
                  <a:pt x="94943" y="2510407"/>
                  <a:pt x="5734" y="2144035"/>
                  <a:pt x="79899" y="2707689"/>
                </a:cubicBezTo>
                <a:cubicBezTo>
                  <a:pt x="81120" y="2716967"/>
                  <a:pt x="98162" y="2712382"/>
                  <a:pt x="106532" y="2716567"/>
                </a:cubicBezTo>
                <a:cubicBezTo>
                  <a:pt x="158780" y="2742691"/>
                  <a:pt x="106514" y="2739164"/>
                  <a:pt x="195309" y="2743200"/>
                </a:cubicBezTo>
                <a:cubicBezTo>
                  <a:pt x="304727" y="2748174"/>
                  <a:pt x="414292" y="2749119"/>
                  <a:pt x="523783" y="2752078"/>
                </a:cubicBezTo>
                <a:lnTo>
                  <a:pt x="630315" y="2769833"/>
                </a:lnTo>
                <a:cubicBezTo>
                  <a:pt x="648070" y="2772792"/>
                  <a:pt x="665623" y="2777473"/>
                  <a:pt x="683581" y="2778711"/>
                </a:cubicBezTo>
                <a:lnTo>
                  <a:pt x="941033" y="2796466"/>
                </a:lnTo>
                <a:cubicBezTo>
                  <a:pt x="1006091" y="2800293"/>
                  <a:pt x="1071291" y="2801402"/>
                  <a:pt x="1136342" y="2805344"/>
                </a:cubicBezTo>
                <a:cubicBezTo>
                  <a:pt x="1303492" y="2815474"/>
                  <a:pt x="1182350" y="2820043"/>
                  <a:pt x="1411550" y="2823099"/>
                </a:cubicBezTo>
                <a:lnTo>
                  <a:pt x="2565647" y="2831977"/>
                </a:lnTo>
                <a:cubicBezTo>
                  <a:pt x="2594170" y="2841484"/>
                  <a:pt x="2625984" y="2852516"/>
                  <a:pt x="2654423" y="2858610"/>
                </a:cubicBezTo>
                <a:cubicBezTo>
                  <a:pt x="2674883" y="2862994"/>
                  <a:pt x="2695927" y="2864047"/>
                  <a:pt x="2716567" y="2867487"/>
                </a:cubicBezTo>
                <a:cubicBezTo>
                  <a:pt x="2731451" y="2869968"/>
                  <a:pt x="2746041" y="2874071"/>
                  <a:pt x="2760955" y="2876365"/>
                </a:cubicBezTo>
                <a:cubicBezTo>
                  <a:pt x="2784536" y="2879993"/>
                  <a:pt x="2808443" y="2881321"/>
                  <a:pt x="2831977" y="2885243"/>
                </a:cubicBezTo>
                <a:cubicBezTo>
                  <a:pt x="2844012" y="2887249"/>
                  <a:pt x="2855483" y="2891937"/>
                  <a:pt x="2867487" y="2894120"/>
                </a:cubicBezTo>
                <a:cubicBezTo>
                  <a:pt x="2888074" y="2897863"/>
                  <a:pt x="2908916" y="2900039"/>
                  <a:pt x="2929631" y="2902998"/>
                </a:cubicBezTo>
                <a:lnTo>
                  <a:pt x="3391270" y="2894120"/>
                </a:lnTo>
                <a:cubicBezTo>
                  <a:pt x="3420994" y="2893161"/>
                  <a:pt x="3450712" y="2890132"/>
                  <a:pt x="3480047" y="2885243"/>
                </a:cubicBezTo>
                <a:cubicBezTo>
                  <a:pt x="3504117" y="2881231"/>
                  <a:pt x="3527526" y="2873908"/>
                  <a:pt x="3551068" y="2867487"/>
                </a:cubicBezTo>
                <a:cubicBezTo>
                  <a:pt x="3560096" y="2865025"/>
                  <a:pt x="3568385" y="2859497"/>
                  <a:pt x="3577701" y="2858610"/>
                </a:cubicBezTo>
                <a:cubicBezTo>
                  <a:pt x="3630809" y="2853552"/>
                  <a:pt x="3684233" y="2852691"/>
                  <a:pt x="3737499" y="2849732"/>
                </a:cubicBezTo>
                <a:lnTo>
                  <a:pt x="3879542" y="2831977"/>
                </a:lnTo>
                <a:lnTo>
                  <a:pt x="3950563" y="2823099"/>
                </a:lnTo>
                <a:lnTo>
                  <a:pt x="4669654" y="2831977"/>
                </a:lnTo>
                <a:cubicBezTo>
                  <a:pt x="4681852" y="2832264"/>
                  <a:pt x="4693130" y="2838848"/>
                  <a:pt x="4705165" y="2840854"/>
                </a:cubicBezTo>
                <a:cubicBezTo>
                  <a:pt x="4728698" y="2844776"/>
                  <a:pt x="4752512" y="2846773"/>
                  <a:pt x="4776186" y="2849732"/>
                </a:cubicBezTo>
                <a:cubicBezTo>
                  <a:pt x="4953635" y="2844803"/>
                  <a:pt x="5264955" y="2853810"/>
                  <a:pt x="5495278" y="2823099"/>
                </a:cubicBezTo>
                <a:cubicBezTo>
                  <a:pt x="5513120" y="2820720"/>
                  <a:pt x="5530789" y="2817180"/>
                  <a:pt x="5548544" y="2814221"/>
                </a:cubicBezTo>
                <a:cubicBezTo>
                  <a:pt x="5572567" y="2798206"/>
                  <a:pt x="5582529" y="2789974"/>
                  <a:pt x="5610687" y="2778711"/>
                </a:cubicBezTo>
                <a:cubicBezTo>
                  <a:pt x="5628064" y="2771760"/>
                  <a:pt x="5646198" y="2766873"/>
                  <a:pt x="5663953" y="2760955"/>
                </a:cubicBezTo>
                <a:lnTo>
                  <a:pt x="5690586" y="2752078"/>
                </a:lnTo>
                <a:cubicBezTo>
                  <a:pt x="5751638" y="2711376"/>
                  <a:pt x="5723608" y="2723315"/>
                  <a:pt x="5770485" y="2707689"/>
                </a:cubicBezTo>
                <a:cubicBezTo>
                  <a:pt x="5802133" y="2676043"/>
                  <a:pt x="5773586" y="2700846"/>
                  <a:pt x="5823752" y="2672179"/>
                </a:cubicBezTo>
                <a:cubicBezTo>
                  <a:pt x="5871940" y="2644643"/>
                  <a:pt x="5828186" y="2661822"/>
                  <a:pt x="5877018" y="2645546"/>
                </a:cubicBezTo>
                <a:cubicBezTo>
                  <a:pt x="5891736" y="2623468"/>
                  <a:pt x="5902873" y="2609148"/>
                  <a:pt x="5912528" y="2583402"/>
                </a:cubicBezTo>
                <a:cubicBezTo>
                  <a:pt x="5916812" y="2571978"/>
                  <a:pt x="5918054" y="2559623"/>
                  <a:pt x="5921406" y="2547891"/>
                </a:cubicBezTo>
                <a:cubicBezTo>
                  <a:pt x="5923977" y="2538893"/>
                  <a:pt x="5927325" y="2530136"/>
                  <a:pt x="5930284" y="2521258"/>
                </a:cubicBezTo>
                <a:cubicBezTo>
                  <a:pt x="5936202" y="2485747"/>
                  <a:pt x="5947011" y="2450712"/>
                  <a:pt x="5948039" y="2414726"/>
                </a:cubicBezTo>
                <a:cubicBezTo>
                  <a:pt x="5949519" y="2362920"/>
                  <a:pt x="5942152" y="2207782"/>
                  <a:pt x="5930284" y="2130641"/>
                </a:cubicBezTo>
                <a:cubicBezTo>
                  <a:pt x="5927851" y="2114823"/>
                  <a:pt x="5918581" y="2084638"/>
                  <a:pt x="5912528" y="2068497"/>
                </a:cubicBezTo>
                <a:cubicBezTo>
                  <a:pt x="5906933" y="2053576"/>
                  <a:pt x="5899352" y="2039373"/>
                  <a:pt x="5894773" y="2024109"/>
                </a:cubicBezTo>
                <a:cubicBezTo>
                  <a:pt x="5890437" y="2009656"/>
                  <a:pt x="5889865" y="1994278"/>
                  <a:pt x="5885895" y="1979720"/>
                </a:cubicBezTo>
                <a:cubicBezTo>
                  <a:pt x="5880971" y="1961664"/>
                  <a:pt x="5871217" y="1944915"/>
                  <a:pt x="5868140" y="1926454"/>
                </a:cubicBezTo>
                <a:cubicBezTo>
                  <a:pt x="5865181" y="1908699"/>
                  <a:pt x="5863167" y="1890760"/>
                  <a:pt x="5859262" y="1873188"/>
                </a:cubicBezTo>
                <a:cubicBezTo>
                  <a:pt x="5857232" y="1864053"/>
                  <a:pt x="5852956" y="1855553"/>
                  <a:pt x="5850385" y="1846555"/>
                </a:cubicBezTo>
                <a:cubicBezTo>
                  <a:pt x="5847033" y="1834823"/>
                  <a:pt x="5844859" y="1822777"/>
                  <a:pt x="5841507" y="1811045"/>
                </a:cubicBezTo>
                <a:cubicBezTo>
                  <a:pt x="5838936" y="1802047"/>
                  <a:pt x="5835200" y="1793410"/>
                  <a:pt x="5832629" y="1784412"/>
                </a:cubicBezTo>
                <a:cubicBezTo>
                  <a:pt x="5829277" y="1772680"/>
                  <a:pt x="5828558" y="1760116"/>
                  <a:pt x="5823752" y="1748901"/>
                </a:cubicBezTo>
                <a:cubicBezTo>
                  <a:pt x="5819549" y="1739094"/>
                  <a:pt x="5811105" y="1731635"/>
                  <a:pt x="5805996" y="1722268"/>
                </a:cubicBezTo>
                <a:cubicBezTo>
                  <a:pt x="5793322" y="1699032"/>
                  <a:pt x="5770485" y="1651247"/>
                  <a:pt x="5770485" y="1651247"/>
                </a:cubicBezTo>
                <a:cubicBezTo>
                  <a:pt x="5767526" y="1639410"/>
                  <a:pt x="5767065" y="1626649"/>
                  <a:pt x="5761608" y="1615736"/>
                </a:cubicBezTo>
                <a:cubicBezTo>
                  <a:pt x="5757865" y="1608250"/>
                  <a:pt x="5747595" y="1605467"/>
                  <a:pt x="5743852" y="1597981"/>
                </a:cubicBezTo>
                <a:cubicBezTo>
                  <a:pt x="5738395" y="1587068"/>
                  <a:pt x="5739781" y="1573685"/>
                  <a:pt x="5734975" y="1562470"/>
                </a:cubicBezTo>
                <a:cubicBezTo>
                  <a:pt x="5730772" y="1552663"/>
                  <a:pt x="5723138" y="1544715"/>
                  <a:pt x="5717219" y="1535837"/>
                </a:cubicBezTo>
                <a:cubicBezTo>
                  <a:pt x="5698883" y="1480826"/>
                  <a:pt x="5721052" y="1534101"/>
                  <a:pt x="5690586" y="1491449"/>
                </a:cubicBezTo>
                <a:cubicBezTo>
                  <a:pt x="5680557" y="1477408"/>
                  <a:pt x="5674306" y="1460864"/>
                  <a:pt x="5663953" y="1447060"/>
                </a:cubicBezTo>
                <a:cubicBezTo>
                  <a:pt x="5656420" y="1437016"/>
                  <a:pt x="5645357" y="1430072"/>
                  <a:pt x="5637320" y="1420427"/>
                </a:cubicBezTo>
                <a:cubicBezTo>
                  <a:pt x="5630490" y="1412230"/>
                  <a:pt x="5623898" y="1403544"/>
                  <a:pt x="5619565" y="1393794"/>
                </a:cubicBezTo>
                <a:cubicBezTo>
                  <a:pt x="5611964" y="1376691"/>
                  <a:pt x="5615044" y="1353762"/>
                  <a:pt x="5601810" y="1340528"/>
                </a:cubicBezTo>
                <a:lnTo>
                  <a:pt x="5530788" y="1269507"/>
                </a:lnTo>
                <a:cubicBezTo>
                  <a:pt x="5521910" y="1260629"/>
                  <a:pt x="5510614" y="1253640"/>
                  <a:pt x="5504155" y="1242874"/>
                </a:cubicBezTo>
                <a:cubicBezTo>
                  <a:pt x="5495277" y="1228078"/>
                  <a:pt x="5487093" y="1212843"/>
                  <a:pt x="5477522" y="1198486"/>
                </a:cubicBezTo>
                <a:cubicBezTo>
                  <a:pt x="5469315" y="1186175"/>
                  <a:pt x="5459489" y="1175015"/>
                  <a:pt x="5450889" y="1162975"/>
                </a:cubicBezTo>
                <a:cubicBezTo>
                  <a:pt x="5385982" y="1072105"/>
                  <a:pt x="5493542" y="1216887"/>
                  <a:pt x="5406501" y="1100831"/>
                </a:cubicBezTo>
                <a:cubicBezTo>
                  <a:pt x="5388848" y="1030223"/>
                  <a:pt x="5411233" y="1100235"/>
                  <a:pt x="5370990" y="1029810"/>
                </a:cubicBezTo>
                <a:cubicBezTo>
                  <a:pt x="5366347" y="1021685"/>
                  <a:pt x="5366928" y="1011201"/>
                  <a:pt x="5362113" y="1003177"/>
                </a:cubicBezTo>
                <a:cubicBezTo>
                  <a:pt x="5357807" y="996000"/>
                  <a:pt x="5348575" y="992651"/>
                  <a:pt x="5344357" y="985421"/>
                </a:cubicBezTo>
                <a:cubicBezTo>
                  <a:pt x="5327686" y="956843"/>
                  <a:pt x="5307993" y="928742"/>
                  <a:pt x="5299969" y="896645"/>
                </a:cubicBezTo>
                <a:cubicBezTo>
                  <a:pt x="5297010" y="884808"/>
                  <a:pt x="5296548" y="872047"/>
                  <a:pt x="5291091" y="861134"/>
                </a:cubicBezTo>
                <a:cubicBezTo>
                  <a:pt x="5241561" y="762073"/>
                  <a:pt x="5284316" y="894075"/>
                  <a:pt x="5246703" y="781235"/>
                </a:cubicBezTo>
                <a:cubicBezTo>
                  <a:pt x="5242845" y="769660"/>
                  <a:pt x="5241683" y="757299"/>
                  <a:pt x="5237825" y="745724"/>
                </a:cubicBezTo>
                <a:cubicBezTo>
                  <a:pt x="5232786" y="730606"/>
                  <a:pt x="5225665" y="716257"/>
                  <a:pt x="5220070" y="701336"/>
                </a:cubicBezTo>
                <a:cubicBezTo>
                  <a:pt x="5216784" y="692574"/>
                  <a:pt x="5214878" y="683304"/>
                  <a:pt x="5211192" y="674703"/>
                </a:cubicBezTo>
                <a:cubicBezTo>
                  <a:pt x="5198454" y="644981"/>
                  <a:pt x="5183644" y="622870"/>
                  <a:pt x="5166804" y="594804"/>
                </a:cubicBezTo>
                <a:cubicBezTo>
                  <a:pt x="5163961" y="583433"/>
                  <a:pt x="5155415" y="545392"/>
                  <a:pt x="5149049" y="532660"/>
                </a:cubicBezTo>
                <a:cubicBezTo>
                  <a:pt x="5144277" y="523117"/>
                  <a:pt x="5137212" y="514905"/>
                  <a:pt x="5131293" y="506027"/>
                </a:cubicBezTo>
                <a:cubicBezTo>
                  <a:pt x="5124048" y="484289"/>
                  <a:pt x="5118376" y="463085"/>
                  <a:pt x="5104660" y="443884"/>
                </a:cubicBezTo>
                <a:cubicBezTo>
                  <a:pt x="5097362" y="433668"/>
                  <a:pt x="5086905" y="426129"/>
                  <a:pt x="5078027" y="417251"/>
                </a:cubicBezTo>
                <a:cubicBezTo>
                  <a:pt x="5075068" y="408373"/>
                  <a:pt x="5073965" y="398642"/>
                  <a:pt x="5069150" y="390618"/>
                </a:cubicBezTo>
                <a:cubicBezTo>
                  <a:pt x="5064844" y="383441"/>
                  <a:pt x="5056753" y="379292"/>
                  <a:pt x="5051394" y="372862"/>
                </a:cubicBezTo>
                <a:cubicBezTo>
                  <a:pt x="5041922" y="361496"/>
                  <a:pt x="5034591" y="348411"/>
                  <a:pt x="5024761" y="337352"/>
                </a:cubicBezTo>
                <a:cubicBezTo>
                  <a:pt x="5010859" y="321712"/>
                  <a:pt x="4998117" y="304053"/>
                  <a:pt x="4980373" y="292963"/>
                </a:cubicBezTo>
                <a:cubicBezTo>
                  <a:pt x="4956699" y="278167"/>
                  <a:pt x="4929092" y="268315"/>
                  <a:pt x="4909352" y="248575"/>
                </a:cubicBezTo>
                <a:cubicBezTo>
                  <a:pt x="4882238" y="221461"/>
                  <a:pt x="4899083" y="234562"/>
                  <a:pt x="4856085" y="213064"/>
                </a:cubicBezTo>
                <a:cubicBezTo>
                  <a:pt x="4847207" y="204186"/>
                  <a:pt x="4840353" y="192660"/>
                  <a:pt x="4829452" y="186431"/>
                </a:cubicBezTo>
                <a:cubicBezTo>
                  <a:pt x="4818859" y="180378"/>
                  <a:pt x="4805366" y="181837"/>
                  <a:pt x="4793942" y="177553"/>
                </a:cubicBezTo>
                <a:cubicBezTo>
                  <a:pt x="4781551" y="172906"/>
                  <a:pt x="4770595" y="165011"/>
                  <a:pt x="4758431" y="159798"/>
                </a:cubicBezTo>
                <a:cubicBezTo>
                  <a:pt x="4749830" y="156112"/>
                  <a:pt x="4740317" y="154792"/>
                  <a:pt x="4731798" y="150920"/>
                </a:cubicBezTo>
                <a:cubicBezTo>
                  <a:pt x="4707703" y="139968"/>
                  <a:pt x="4682799" y="130092"/>
                  <a:pt x="4660777" y="115410"/>
                </a:cubicBezTo>
                <a:cubicBezTo>
                  <a:pt x="4651899" y="109491"/>
                  <a:pt x="4643951" y="101857"/>
                  <a:pt x="4634144" y="97654"/>
                </a:cubicBezTo>
                <a:cubicBezTo>
                  <a:pt x="4622929" y="92848"/>
                  <a:pt x="4610470" y="91736"/>
                  <a:pt x="4598633" y="88777"/>
                </a:cubicBezTo>
                <a:cubicBezTo>
                  <a:pt x="4586796" y="82858"/>
                  <a:pt x="4575286" y="76234"/>
                  <a:pt x="4563122" y="71021"/>
                </a:cubicBezTo>
                <a:cubicBezTo>
                  <a:pt x="4545298" y="63382"/>
                  <a:pt x="4518990" y="57769"/>
                  <a:pt x="4500979" y="53266"/>
                </a:cubicBezTo>
                <a:cubicBezTo>
                  <a:pt x="4495060" y="47348"/>
                  <a:pt x="4490709" y="39254"/>
                  <a:pt x="4483223" y="35511"/>
                </a:cubicBezTo>
                <a:cubicBezTo>
                  <a:pt x="4455085" y="21442"/>
                  <a:pt x="4424188" y="17375"/>
                  <a:pt x="4394447" y="8878"/>
                </a:cubicBezTo>
                <a:cubicBezTo>
                  <a:pt x="4385449" y="6307"/>
                  <a:pt x="4376692" y="2959"/>
                  <a:pt x="4367814" y="0"/>
                </a:cubicBezTo>
                <a:cubicBezTo>
                  <a:pt x="4242550" y="4818"/>
                  <a:pt x="4170511" y="-8212"/>
                  <a:pt x="4065973" y="26633"/>
                </a:cubicBezTo>
                <a:cubicBezTo>
                  <a:pt x="4025835" y="40012"/>
                  <a:pt x="4014759" y="45217"/>
                  <a:pt x="3977196" y="53266"/>
                </a:cubicBezTo>
                <a:cubicBezTo>
                  <a:pt x="3947688" y="59589"/>
                  <a:pt x="3888419" y="71021"/>
                  <a:pt x="3888419" y="71021"/>
                </a:cubicBezTo>
                <a:lnTo>
                  <a:pt x="3586579" y="62144"/>
                </a:lnTo>
                <a:cubicBezTo>
                  <a:pt x="3553925" y="60693"/>
                  <a:pt x="3521610" y="53266"/>
                  <a:pt x="3488924" y="53266"/>
                </a:cubicBezTo>
                <a:cubicBezTo>
                  <a:pt x="3426710" y="53266"/>
                  <a:pt x="3364637" y="59185"/>
                  <a:pt x="3302493" y="62144"/>
                </a:cubicBezTo>
                <a:cubicBezTo>
                  <a:pt x="3290656" y="68062"/>
                  <a:pt x="3279147" y="74686"/>
                  <a:pt x="3266983" y="79899"/>
                </a:cubicBezTo>
                <a:cubicBezTo>
                  <a:pt x="3258382" y="83585"/>
                  <a:pt x="3248720" y="84592"/>
                  <a:pt x="3240350" y="88777"/>
                </a:cubicBezTo>
                <a:cubicBezTo>
                  <a:pt x="3230807" y="93549"/>
                  <a:pt x="3223707" y="102786"/>
                  <a:pt x="3213717" y="106532"/>
                </a:cubicBezTo>
                <a:cubicBezTo>
                  <a:pt x="3199588" y="111830"/>
                  <a:pt x="3184124" y="112451"/>
                  <a:pt x="3169328" y="115410"/>
                </a:cubicBezTo>
                <a:cubicBezTo>
                  <a:pt x="3160450" y="121328"/>
                  <a:pt x="3152502" y="128962"/>
                  <a:pt x="3142695" y="133165"/>
                </a:cubicBezTo>
                <a:cubicBezTo>
                  <a:pt x="3131481" y="137971"/>
                  <a:pt x="3118917" y="138691"/>
                  <a:pt x="3107185" y="142043"/>
                </a:cubicBezTo>
                <a:cubicBezTo>
                  <a:pt x="3098187" y="144614"/>
                  <a:pt x="3089430" y="147961"/>
                  <a:pt x="3080552" y="150920"/>
                </a:cubicBezTo>
                <a:cubicBezTo>
                  <a:pt x="3048906" y="182566"/>
                  <a:pt x="3077449" y="157767"/>
                  <a:pt x="3027285" y="186431"/>
                </a:cubicBezTo>
                <a:cubicBezTo>
                  <a:pt x="3018021" y="191724"/>
                  <a:pt x="3010402" y="199853"/>
                  <a:pt x="3000652" y="204186"/>
                </a:cubicBezTo>
                <a:cubicBezTo>
                  <a:pt x="2983549" y="211787"/>
                  <a:pt x="2962959" y="211560"/>
                  <a:pt x="2947386" y="221942"/>
                </a:cubicBezTo>
                <a:cubicBezTo>
                  <a:pt x="2920643" y="239770"/>
                  <a:pt x="2916775" y="243939"/>
                  <a:pt x="2885243" y="257453"/>
                </a:cubicBezTo>
                <a:cubicBezTo>
                  <a:pt x="2855334" y="270271"/>
                  <a:pt x="2856867" y="263952"/>
                  <a:pt x="2823099" y="275208"/>
                </a:cubicBezTo>
                <a:cubicBezTo>
                  <a:pt x="2781719" y="289001"/>
                  <a:pt x="2747150" y="308744"/>
                  <a:pt x="2707689" y="328474"/>
                </a:cubicBezTo>
                <a:cubicBezTo>
                  <a:pt x="2695852" y="334392"/>
                  <a:pt x="2684734" y="342044"/>
                  <a:pt x="2672179" y="346229"/>
                </a:cubicBezTo>
                <a:cubicBezTo>
                  <a:pt x="2663301" y="349188"/>
                  <a:pt x="2653916" y="350922"/>
                  <a:pt x="2645546" y="355107"/>
                </a:cubicBezTo>
                <a:cubicBezTo>
                  <a:pt x="2636003" y="359879"/>
                  <a:pt x="2628663" y="368529"/>
                  <a:pt x="2618913" y="372862"/>
                </a:cubicBezTo>
                <a:cubicBezTo>
                  <a:pt x="2601810" y="380463"/>
                  <a:pt x="2565647" y="390618"/>
                  <a:pt x="2565647" y="390618"/>
                </a:cubicBezTo>
                <a:cubicBezTo>
                  <a:pt x="2488707" y="387659"/>
                  <a:pt x="2411641" y="387038"/>
                  <a:pt x="2334827" y="381740"/>
                </a:cubicBezTo>
                <a:cubicBezTo>
                  <a:pt x="2325491" y="381096"/>
                  <a:pt x="2317192" y="375433"/>
                  <a:pt x="2308194" y="372862"/>
                </a:cubicBezTo>
                <a:cubicBezTo>
                  <a:pt x="2296463" y="369510"/>
                  <a:pt x="2284370" y="367491"/>
                  <a:pt x="2272684" y="363985"/>
                </a:cubicBezTo>
                <a:cubicBezTo>
                  <a:pt x="2254757" y="358607"/>
                  <a:pt x="2234991" y="356611"/>
                  <a:pt x="2219418" y="346229"/>
                </a:cubicBezTo>
                <a:cubicBezTo>
                  <a:pt x="2210540" y="340311"/>
                  <a:pt x="2200886" y="335418"/>
                  <a:pt x="2192785" y="328474"/>
                </a:cubicBezTo>
                <a:cubicBezTo>
                  <a:pt x="2117438" y="263891"/>
                  <a:pt x="2191784" y="315969"/>
                  <a:pt x="2130641" y="275208"/>
                </a:cubicBezTo>
                <a:cubicBezTo>
                  <a:pt x="2075980" y="193220"/>
                  <a:pt x="2145737" y="294080"/>
                  <a:pt x="2095130" y="230819"/>
                </a:cubicBezTo>
                <a:cubicBezTo>
                  <a:pt x="2088465" y="222487"/>
                  <a:pt x="2083293" y="213064"/>
                  <a:pt x="2077375" y="204186"/>
                </a:cubicBezTo>
                <a:cubicBezTo>
                  <a:pt x="2074416" y="186431"/>
                  <a:pt x="2072269" y="168521"/>
                  <a:pt x="2068497" y="150920"/>
                </a:cubicBezTo>
                <a:cubicBezTo>
                  <a:pt x="2063384" y="127059"/>
                  <a:pt x="2050742" y="104301"/>
                  <a:pt x="2050742" y="79899"/>
                </a:cubicBezTo>
                <a:lnTo>
                  <a:pt x="2059619" y="17755"/>
                </a:lnTo>
                <a:close/>
              </a:path>
            </a:pathLst>
          </a:cu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447800" y="4352050"/>
            <a:ext cx="450764" cy="369332"/>
          </a:xfrm>
          <a:prstGeom prst="rect">
            <a:avLst/>
          </a:prstGeom>
          <a:noFill/>
        </p:spPr>
        <p:txBody>
          <a:bodyPr wrap="none" rtlCol="0">
            <a:spAutoFit/>
          </a:bodyPr>
          <a:lstStyle/>
          <a:p>
            <a:r>
              <a:rPr lang="en-US" dirty="0">
                <a:solidFill>
                  <a:srgbClr val="92D050"/>
                </a:solidFill>
              </a:rPr>
              <a:t>AA</a:t>
            </a:r>
          </a:p>
        </p:txBody>
      </p:sp>
      <p:sp>
        <p:nvSpPr>
          <p:cNvPr id="22" name="TextBox 21"/>
          <p:cNvSpPr txBox="1"/>
          <p:nvPr/>
        </p:nvSpPr>
        <p:spPr>
          <a:xfrm>
            <a:off x="2203342" y="4352050"/>
            <a:ext cx="296876" cy="369332"/>
          </a:xfrm>
          <a:prstGeom prst="rect">
            <a:avLst/>
          </a:prstGeom>
          <a:noFill/>
        </p:spPr>
        <p:txBody>
          <a:bodyPr wrap="none" rtlCol="0">
            <a:spAutoFit/>
          </a:bodyPr>
          <a:lstStyle/>
          <a:p>
            <a:r>
              <a:rPr lang="en-US" dirty="0">
                <a:solidFill>
                  <a:srgbClr val="92D050"/>
                </a:solidFill>
              </a:rPr>
              <a:t>T</a:t>
            </a:r>
          </a:p>
        </p:txBody>
      </p:sp>
      <p:sp>
        <p:nvSpPr>
          <p:cNvPr id="23" name="TextBox 22"/>
          <p:cNvSpPr txBox="1"/>
          <p:nvPr/>
        </p:nvSpPr>
        <p:spPr>
          <a:xfrm>
            <a:off x="1447800" y="4888468"/>
            <a:ext cx="292068" cy="369332"/>
          </a:xfrm>
          <a:prstGeom prst="rect">
            <a:avLst/>
          </a:prstGeom>
          <a:noFill/>
        </p:spPr>
        <p:txBody>
          <a:bodyPr wrap="none" rtlCol="0">
            <a:spAutoFit/>
          </a:bodyPr>
          <a:lstStyle/>
          <a:p>
            <a:r>
              <a:rPr lang="en-US" dirty="0">
                <a:solidFill>
                  <a:srgbClr val="92D050"/>
                </a:solidFill>
              </a:rPr>
              <a:t>Z</a:t>
            </a:r>
          </a:p>
        </p:txBody>
      </p:sp>
      <p:sp>
        <p:nvSpPr>
          <p:cNvPr id="24" name="TextBox 23"/>
          <p:cNvSpPr txBox="1"/>
          <p:nvPr/>
        </p:nvSpPr>
        <p:spPr>
          <a:xfrm>
            <a:off x="1447800" y="5442466"/>
            <a:ext cx="296876" cy="369332"/>
          </a:xfrm>
          <a:prstGeom prst="rect">
            <a:avLst/>
          </a:prstGeom>
          <a:noFill/>
        </p:spPr>
        <p:txBody>
          <a:bodyPr wrap="none" rtlCol="0">
            <a:spAutoFit/>
          </a:bodyPr>
          <a:lstStyle/>
          <a:p>
            <a:r>
              <a:rPr lang="en-US" dirty="0">
                <a:solidFill>
                  <a:srgbClr val="92D050"/>
                </a:solidFill>
              </a:rPr>
              <a:t>Y</a:t>
            </a:r>
          </a:p>
        </p:txBody>
      </p:sp>
      <p:sp>
        <p:nvSpPr>
          <p:cNvPr id="25" name="TextBox 24"/>
          <p:cNvSpPr txBox="1"/>
          <p:nvPr/>
        </p:nvSpPr>
        <p:spPr>
          <a:xfrm>
            <a:off x="1447800" y="6044382"/>
            <a:ext cx="304892" cy="369332"/>
          </a:xfrm>
          <a:prstGeom prst="rect">
            <a:avLst/>
          </a:prstGeom>
          <a:noFill/>
        </p:spPr>
        <p:txBody>
          <a:bodyPr wrap="none" rtlCol="0">
            <a:spAutoFit/>
          </a:bodyPr>
          <a:lstStyle/>
          <a:p>
            <a:r>
              <a:rPr lang="en-US" dirty="0">
                <a:solidFill>
                  <a:srgbClr val="92D050"/>
                </a:solidFill>
              </a:rPr>
              <a:t>X</a:t>
            </a:r>
          </a:p>
        </p:txBody>
      </p:sp>
      <p:sp>
        <p:nvSpPr>
          <p:cNvPr id="26" name="TextBox 25"/>
          <p:cNvSpPr txBox="1"/>
          <p:nvPr/>
        </p:nvSpPr>
        <p:spPr>
          <a:xfrm>
            <a:off x="2203342" y="4888468"/>
            <a:ext cx="332142" cy="369332"/>
          </a:xfrm>
          <a:prstGeom prst="rect">
            <a:avLst/>
          </a:prstGeom>
          <a:noFill/>
        </p:spPr>
        <p:txBody>
          <a:bodyPr wrap="none" rtlCol="0">
            <a:spAutoFit/>
          </a:bodyPr>
          <a:lstStyle/>
          <a:p>
            <a:r>
              <a:rPr lang="en-US" dirty="0">
                <a:solidFill>
                  <a:srgbClr val="92D050"/>
                </a:solidFill>
              </a:rPr>
              <a:t>U</a:t>
            </a:r>
          </a:p>
        </p:txBody>
      </p:sp>
      <p:sp>
        <p:nvSpPr>
          <p:cNvPr id="27" name="TextBox 26"/>
          <p:cNvSpPr txBox="1"/>
          <p:nvPr/>
        </p:nvSpPr>
        <p:spPr>
          <a:xfrm>
            <a:off x="2203342" y="5442466"/>
            <a:ext cx="317716" cy="369332"/>
          </a:xfrm>
          <a:prstGeom prst="rect">
            <a:avLst/>
          </a:prstGeom>
          <a:noFill/>
        </p:spPr>
        <p:txBody>
          <a:bodyPr wrap="none" rtlCol="0">
            <a:spAutoFit/>
          </a:bodyPr>
          <a:lstStyle/>
          <a:p>
            <a:r>
              <a:rPr lang="en-US" dirty="0">
                <a:solidFill>
                  <a:srgbClr val="92D050"/>
                </a:solidFill>
              </a:rPr>
              <a:t>V</a:t>
            </a:r>
          </a:p>
        </p:txBody>
      </p:sp>
      <p:sp>
        <p:nvSpPr>
          <p:cNvPr id="28" name="TextBox 27"/>
          <p:cNvSpPr txBox="1"/>
          <p:nvPr/>
        </p:nvSpPr>
        <p:spPr>
          <a:xfrm>
            <a:off x="2203342" y="6044382"/>
            <a:ext cx="389850" cy="369332"/>
          </a:xfrm>
          <a:prstGeom prst="rect">
            <a:avLst/>
          </a:prstGeom>
          <a:noFill/>
        </p:spPr>
        <p:txBody>
          <a:bodyPr wrap="none" rtlCol="0">
            <a:spAutoFit/>
          </a:bodyPr>
          <a:lstStyle/>
          <a:p>
            <a:r>
              <a:rPr lang="en-US" dirty="0">
                <a:solidFill>
                  <a:srgbClr val="92D050"/>
                </a:solidFill>
              </a:rPr>
              <a:t>W</a:t>
            </a:r>
          </a:p>
        </p:txBody>
      </p:sp>
      <p:sp>
        <p:nvSpPr>
          <p:cNvPr id="29" name="TextBox 28"/>
          <p:cNvSpPr txBox="1"/>
          <p:nvPr/>
        </p:nvSpPr>
        <p:spPr>
          <a:xfrm>
            <a:off x="3035084" y="4352050"/>
            <a:ext cx="290464" cy="369332"/>
          </a:xfrm>
          <a:prstGeom prst="rect">
            <a:avLst/>
          </a:prstGeom>
          <a:noFill/>
        </p:spPr>
        <p:txBody>
          <a:bodyPr wrap="none" rtlCol="0">
            <a:spAutoFit/>
          </a:bodyPr>
          <a:lstStyle/>
          <a:p>
            <a:r>
              <a:rPr lang="en-US" dirty="0">
                <a:solidFill>
                  <a:srgbClr val="92D050"/>
                </a:solidFill>
              </a:rPr>
              <a:t>S</a:t>
            </a:r>
          </a:p>
        </p:txBody>
      </p:sp>
      <p:sp>
        <p:nvSpPr>
          <p:cNvPr id="30" name="TextBox 29"/>
          <p:cNvSpPr txBox="1"/>
          <p:nvPr/>
        </p:nvSpPr>
        <p:spPr>
          <a:xfrm>
            <a:off x="3035084" y="4876800"/>
            <a:ext cx="330540" cy="369332"/>
          </a:xfrm>
          <a:prstGeom prst="rect">
            <a:avLst/>
          </a:prstGeom>
          <a:noFill/>
        </p:spPr>
        <p:txBody>
          <a:bodyPr wrap="none" rtlCol="0">
            <a:spAutoFit/>
          </a:bodyPr>
          <a:lstStyle/>
          <a:p>
            <a:r>
              <a:rPr lang="en-US" dirty="0">
                <a:solidFill>
                  <a:srgbClr val="92D050"/>
                </a:solidFill>
              </a:rPr>
              <a:t>G</a:t>
            </a:r>
          </a:p>
        </p:txBody>
      </p:sp>
      <p:sp>
        <p:nvSpPr>
          <p:cNvPr id="31" name="TextBox 30"/>
          <p:cNvSpPr txBox="1"/>
          <p:nvPr/>
        </p:nvSpPr>
        <p:spPr>
          <a:xfrm>
            <a:off x="3035084" y="5442466"/>
            <a:ext cx="328936" cy="369332"/>
          </a:xfrm>
          <a:prstGeom prst="rect">
            <a:avLst/>
          </a:prstGeom>
          <a:noFill/>
        </p:spPr>
        <p:txBody>
          <a:bodyPr wrap="none" rtlCol="0">
            <a:spAutoFit/>
          </a:bodyPr>
          <a:lstStyle/>
          <a:p>
            <a:r>
              <a:rPr lang="en-US" dirty="0">
                <a:solidFill>
                  <a:srgbClr val="92D050"/>
                </a:solidFill>
              </a:rPr>
              <a:t>H</a:t>
            </a:r>
          </a:p>
        </p:txBody>
      </p:sp>
      <p:sp>
        <p:nvSpPr>
          <p:cNvPr id="32" name="TextBox 31"/>
          <p:cNvSpPr txBox="1"/>
          <p:nvPr/>
        </p:nvSpPr>
        <p:spPr>
          <a:xfrm>
            <a:off x="3035084" y="6044382"/>
            <a:ext cx="242374" cy="369332"/>
          </a:xfrm>
          <a:prstGeom prst="rect">
            <a:avLst/>
          </a:prstGeom>
          <a:noFill/>
        </p:spPr>
        <p:txBody>
          <a:bodyPr wrap="none" rtlCol="0">
            <a:spAutoFit/>
          </a:bodyPr>
          <a:lstStyle/>
          <a:p>
            <a:r>
              <a:rPr lang="en-US" dirty="0">
                <a:solidFill>
                  <a:srgbClr val="92D050"/>
                </a:solidFill>
              </a:rPr>
              <a:t>I</a:t>
            </a:r>
          </a:p>
        </p:txBody>
      </p:sp>
      <p:sp>
        <p:nvSpPr>
          <p:cNvPr id="33" name="TextBox 32"/>
          <p:cNvSpPr txBox="1"/>
          <p:nvPr/>
        </p:nvSpPr>
        <p:spPr>
          <a:xfrm>
            <a:off x="3727851" y="4352050"/>
            <a:ext cx="317716" cy="369332"/>
          </a:xfrm>
          <a:prstGeom prst="rect">
            <a:avLst/>
          </a:prstGeom>
          <a:noFill/>
        </p:spPr>
        <p:txBody>
          <a:bodyPr wrap="none" rtlCol="0">
            <a:spAutoFit/>
          </a:bodyPr>
          <a:lstStyle/>
          <a:p>
            <a:r>
              <a:rPr lang="en-US" dirty="0">
                <a:solidFill>
                  <a:srgbClr val="92D050"/>
                </a:solidFill>
              </a:rPr>
              <a:t>R</a:t>
            </a:r>
          </a:p>
        </p:txBody>
      </p:sp>
      <p:sp>
        <p:nvSpPr>
          <p:cNvPr id="34" name="TextBox 33"/>
          <p:cNvSpPr txBox="1"/>
          <p:nvPr/>
        </p:nvSpPr>
        <p:spPr>
          <a:xfrm>
            <a:off x="4482884" y="4352050"/>
            <a:ext cx="340158" cy="369332"/>
          </a:xfrm>
          <a:prstGeom prst="rect">
            <a:avLst/>
          </a:prstGeom>
          <a:noFill/>
        </p:spPr>
        <p:txBody>
          <a:bodyPr wrap="none" rtlCol="0">
            <a:spAutoFit/>
          </a:bodyPr>
          <a:lstStyle/>
          <a:p>
            <a:r>
              <a:rPr lang="en-US" dirty="0">
                <a:solidFill>
                  <a:srgbClr val="92D050"/>
                </a:solidFill>
              </a:rPr>
              <a:t>Q</a:t>
            </a:r>
          </a:p>
        </p:txBody>
      </p:sp>
      <p:sp>
        <p:nvSpPr>
          <p:cNvPr id="35" name="TextBox 34"/>
          <p:cNvSpPr txBox="1"/>
          <p:nvPr/>
        </p:nvSpPr>
        <p:spPr>
          <a:xfrm>
            <a:off x="3727851" y="4866209"/>
            <a:ext cx="290464" cy="369332"/>
          </a:xfrm>
          <a:prstGeom prst="rect">
            <a:avLst/>
          </a:prstGeom>
          <a:noFill/>
        </p:spPr>
        <p:txBody>
          <a:bodyPr wrap="none" rtlCol="0">
            <a:spAutoFit/>
          </a:bodyPr>
          <a:lstStyle/>
          <a:p>
            <a:r>
              <a:rPr lang="en-US" dirty="0">
                <a:solidFill>
                  <a:srgbClr val="92D050"/>
                </a:solidFill>
              </a:rPr>
              <a:t>F</a:t>
            </a:r>
          </a:p>
        </p:txBody>
      </p:sp>
      <p:sp>
        <p:nvSpPr>
          <p:cNvPr id="36" name="TextBox 35"/>
          <p:cNvSpPr txBox="1"/>
          <p:nvPr/>
        </p:nvSpPr>
        <p:spPr>
          <a:xfrm>
            <a:off x="3727851" y="5442466"/>
            <a:ext cx="296876" cy="369332"/>
          </a:xfrm>
          <a:prstGeom prst="rect">
            <a:avLst/>
          </a:prstGeom>
          <a:noFill/>
        </p:spPr>
        <p:txBody>
          <a:bodyPr wrap="none" rtlCol="0">
            <a:spAutoFit/>
          </a:bodyPr>
          <a:lstStyle/>
          <a:p>
            <a:r>
              <a:rPr lang="en-US" dirty="0">
                <a:solidFill>
                  <a:srgbClr val="92D050"/>
                </a:solidFill>
              </a:rPr>
              <a:t>E</a:t>
            </a:r>
          </a:p>
        </p:txBody>
      </p:sp>
      <p:sp>
        <p:nvSpPr>
          <p:cNvPr id="37" name="TextBox 36"/>
          <p:cNvSpPr txBox="1"/>
          <p:nvPr/>
        </p:nvSpPr>
        <p:spPr>
          <a:xfrm>
            <a:off x="4482884" y="4882290"/>
            <a:ext cx="317716" cy="369332"/>
          </a:xfrm>
          <a:prstGeom prst="rect">
            <a:avLst/>
          </a:prstGeom>
          <a:noFill/>
        </p:spPr>
        <p:txBody>
          <a:bodyPr wrap="none" rtlCol="0">
            <a:spAutoFit/>
          </a:bodyPr>
          <a:lstStyle/>
          <a:p>
            <a:r>
              <a:rPr lang="en-US" dirty="0">
                <a:solidFill>
                  <a:srgbClr val="92D050"/>
                </a:solidFill>
              </a:rPr>
              <a:t>A</a:t>
            </a:r>
          </a:p>
        </p:txBody>
      </p:sp>
      <p:sp>
        <p:nvSpPr>
          <p:cNvPr id="38" name="TextBox 37"/>
          <p:cNvSpPr txBox="1"/>
          <p:nvPr/>
        </p:nvSpPr>
        <p:spPr>
          <a:xfrm>
            <a:off x="3727851" y="6044382"/>
            <a:ext cx="258404" cy="369332"/>
          </a:xfrm>
          <a:prstGeom prst="rect">
            <a:avLst/>
          </a:prstGeom>
          <a:noFill/>
        </p:spPr>
        <p:txBody>
          <a:bodyPr wrap="none" rtlCol="0">
            <a:spAutoFit/>
          </a:bodyPr>
          <a:lstStyle/>
          <a:p>
            <a:r>
              <a:rPr lang="en-US" dirty="0">
                <a:solidFill>
                  <a:srgbClr val="92D050"/>
                </a:solidFill>
              </a:rPr>
              <a:t>J</a:t>
            </a:r>
          </a:p>
        </p:txBody>
      </p:sp>
      <p:sp>
        <p:nvSpPr>
          <p:cNvPr id="39" name="TextBox 38"/>
          <p:cNvSpPr txBox="1"/>
          <p:nvPr/>
        </p:nvSpPr>
        <p:spPr>
          <a:xfrm>
            <a:off x="4482884" y="5442466"/>
            <a:ext cx="327334" cy="369332"/>
          </a:xfrm>
          <a:prstGeom prst="rect">
            <a:avLst/>
          </a:prstGeom>
          <a:noFill/>
        </p:spPr>
        <p:txBody>
          <a:bodyPr wrap="none" rtlCol="0">
            <a:spAutoFit/>
          </a:bodyPr>
          <a:lstStyle/>
          <a:p>
            <a:r>
              <a:rPr lang="en-US" dirty="0">
                <a:solidFill>
                  <a:srgbClr val="92D050"/>
                </a:solidFill>
              </a:rPr>
              <a:t>D</a:t>
            </a:r>
          </a:p>
        </p:txBody>
      </p:sp>
      <p:sp>
        <p:nvSpPr>
          <p:cNvPr id="40" name="TextBox 39"/>
          <p:cNvSpPr txBox="1"/>
          <p:nvPr/>
        </p:nvSpPr>
        <p:spPr>
          <a:xfrm>
            <a:off x="4482884" y="6044382"/>
            <a:ext cx="304892" cy="369332"/>
          </a:xfrm>
          <a:prstGeom prst="rect">
            <a:avLst/>
          </a:prstGeom>
          <a:noFill/>
          <a:ln>
            <a:solidFill>
              <a:schemeClr val="accent1">
                <a:lumMod val="20000"/>
                <a:lumOff val="80000"/>
              </a:schemeClr>
            </a:solidFill>
          </a:ln>
        </p:spPr>
        <p:txBody>
          <a:bodyPr wrap="none" rtlCol="0">
            <a:spAutoFit/>
          </a:bodyPr>
          <a:lstStyle/>
          <a:p>
            <a:r>
              <a:rPr lang="en-US" dirty="0">
                <a:solidFill>
                  <a:srgbClr val="92D050"/>
                </a:solidFill>
              </a:rPr>
              <a:t>K</a:t>
            </a:r>
          </a:p>
        </p:txBody>
      </p:sp>
      <p:sp>
        <p:nvSpPr>
          <p:cNvPr id="41" name="TextBox 40"/>
          <p:cNvSpPr txBox="1"/>
          <p:nvPr/>
        </p:nvSpPr>
        <p:spPr>
          <a:xfrm>
            <a:off x="5263148" y="6044382"/>
            <a:ext cx="282450" cy="369332"/>
          </a:xfrm>
          <a:prstGeom prst="rect">
            <a:avLst/>
          </a:prstGeom>
          <a:noFill/>
        </p:spPr>
        <p:txBody>
          <a:bodyPr wrap="none" rtlCol="0">
            <a:spAutoFit/>
          </a:bodyPr>
          <a:lstStyle/>
          <a:p>
            <a:r>
              <a:rPr lang="en-US" dirty="0">
                <a:solidFill>
                  <a:srgbClr val="92D050"/>
                </a:solidFill>
              </a:rPr>
              <a:t>L</a:t>
            </a:r>
          </a:p>
        </p:txBody>
      </p:sp>
      <p:sp>
        <p:nvSpPr>
          <p:cNvPr id="42" name="TextBox 41"/>
          <p:cNvSpPr txBox="1"/>
          <p:nvPr/>
        </p:nvSpPr>
        <p:spPr>
          <a:xfrm>
            <a:off x="5263148" y="5442466"/>
            <a:ext cx="317716" cy="369332"/>
          </a:xfrm>
          <a:prstGeom prst="rect">
            <a:avLst/>
          </a:prstGeom>
          <a:noFill/>
        </p:spPr>
        <p:txBody>
          <a:bodyPr wrap="none" rtlCol="0">
            <a:spAutoFit/>
          </a:bodyPr>
          <a:lstStyle/>
          <a:p>
            <a:r>
              <a:rPr lang="en-US" dirty="0">
                <a:solidFill>
                  <a:srgbClr val="92D050"/>
                </a:solidFill>
              </a:rPr>
              <a:t>C</a:t>
            </a:r>
          </a:p>
        </p:txBody>
      </p:sp>
      <p:sp>
        <p:nvSpPr>
          <p:cNvPr id="43" name="TextBox 42"/>
          <p:cNvSpPr txBox="1"/>
          <p:nvPr/>
        </p:nvSpPr>
        <p:spPr>
          <a:xfrm>
            <a:off x="5263148" y="4882290"/>
            <a:ext cx="317716" cy="369332"/>
          </a:xfrm>
          <a:prstGeom prst="rect">
            <a:avLst/>
          </a:prstGeom>
          <a:noFill/>
        </p:spPr>
        <p:txBody>
          <a:bodyPr wrap="none" rtlCol="0">
            <a:spAutoFit/>
          </a:bodyPr>
          <a:lstStyle/>
          <a:p>
            <a:r>
              <a:rPr lang="en-US" dirty="0">
                <a:solidFill>
                  <a:srgbClr val="92D050"/>
                </a:solidFill>
              </a:rPr>
              <a:t>B</a:t>
            </a:r>
          </a:p>
        </p:txBody>
      </p:sp>
      <p:sp>
        <p:nvSpPr>
          <p:cNvPr id="44" name="TextBox 43"/>
          <p:cNvSpPr txBox="1"/>
          <p:nvPr/>
        </p:nvSpPr>
        <p:spPr>
          <a:xfrm>
            <a:off x="5263148" y="4352050"/>
            <a:ext cx="303288" cy="369332"/>
          </a:xfrm>
          <a:prstGeom prst="rect">
            <a:avLst/>
          </a:prstGeom>
          <a:noFill/>
        </p:spPr>
        <p:txBody>
          <a:bodyPr wrap="none" rtlCol="0">
            <a:spAutoFit/>
          </a:bodyPr>
          <a:lstStyle/>
          <a:p>
            <a:r>
              <a:rPr lang="en-US" dirty="0">
                <a:solidFill>
                  <a:srgbClr val="92D050"/>
                </a:solidFill>
              </a:rPr>
              <a:t>P</a:t>
            </a:r>
          </a:p>
        </p:txBody>
      </p:sp>
      <p:sp>
        <p:nvSpPr>
          <p:cNvPr id="45" name="TextBox 44"/>
          <p:cNvSpPr txBox="1"/>
          <p:nvPr/>
        </p:nvSpPr>
        <p:spPr>
          <a:xfrm>
            <a:off x="6101548" y="4352050"/>
            <a:ext cx="434734" cy="369332"/>
          </a:xfrm>
          <a:prstGeom prst="rect">
            <a:avLst/>
          </a:prstGeom>
          <a:noFill/>
        </p:spPr>
        <p:txBody>
          <a:bodyPr wrap="none" rtlCol="0">
            <a:spAutoFit/>
          </a:bodyPr>
          <a:lstStyle/>
          <a:p>
            <a:r>
              <a:rPr lang="en-US" dirty="0">
                <a:solidFill>
                  <a:srgbClr val="92D050"/>
                </a:solidFill>
              </a:rPr>
              <a:t>BB</a:t>
            </a:r>
          </a:p>
        </p:txBody>
      </p:sp>
      <p:sp>
        <p:nvSpPr>
          <p:cNvPr id="46" name="TextBox 45"/>
          <p:cNvSpPr txBox="1"/>
          <p:nvPr/>
        </p:nvSpPr>
        <p:spPr>
          <a:xfrm>
            <a:off x="6101548" y="4882290"/>
            <a:ext cx="336952" cy="369332"/>
          </a:xfrm>
          <a:prstGeom prst="rect">
            <a:avLst/>
          </a:prstGeom>
          <a:noFill/>
        </p:spPr>
        <p:txBody>
          <a:bodyPr wrap="none" rtlCol="0">
            <a:spAutoFit/>
          </a:bodyPr>
          <a:lstStyle/>
          <a:p>
            <a:r>
              <a:rPr lang="en-US" dirty="0">
                <a:solidFill>
                  <a:srgbClr val="92D050"/>
                </a:solidFill>
              </a:rPr>
              <a:t>O</a:t>
            </a:r>
          </a:p>
        </p:txBody>
      </p:sp>
      <p:sp>
        <p:nvSpPr>
          <p:cNvPr id="47" name="TextBox 46"/>
          <p:cNvSpPr txBox="1"/>
          <p:nvPr/>
        </p:nvSpPr>
        <p:spPr>
          <a:xfrm>
            <a:off x="6101548" y="5442466"/>
            <a:ext cx="333746" cy="369332"/>
          </a:xfrm>
          <a:prstGeom prst="rect">
            <a:avLst/>
          </a:prstGeom>
          <a:noFill/>
        </p:spPr>
        <p:txBody>
          <a:bodyPr wrap="none" rtlCol="0">
            <a:spAutoFit/>
          </a:bodyPr>
          <a:lstStyle/>
          <a:p>
            <a:r>
              <a:rPr lang="en-US" dirty="0">
                <a:solidFill>
                  <a:srgbClr val="92D050"/>
                </a:solidFill>
              </a:rPr>
              <a:t>N</a:t>
            </a:r>
          </a:p>
        </p:txBody>
      </p:sp>
      <p:sp>
        <p:nvSpPr>
          <p:cNvPr id="48" name="TextBox 47"/>
          <p:cNvSpPr txBox="1"/>
          <p:nvPr/>
        </p:nvSpPr>
        <p:spPr>
          <a:xfrm>
            <a:off x="6101548" y="6044382"/>
            <a:ext cx="381836" cy="369332"/>
          </a:xfrm>
          <a:prstGeom prst="rect">
            <a:avLst/>
          </a:prstGeom>
          <a:noFill/>
        </p:spPr>
        <p:txBody>
          <a:bodyPr wrap="none" rtlCol="0">
            <a:spAutoFit/>
          </a:bodyPr>
          <a:lstStyle/>
          <a:p>
            <a:r>
              <a:rPr lang="en-US" dirty="0">
                <a:solidFill>
                  <a:srgbClr val="92D050"/>
                </a:solidFill>
              </a:rPr>
              <a:t>M</a:t>
            </a:r>
          </a:p>
        </p:txBody>
      </p:sp>
      <p:sp>
        <p:nvSpPr>
          <p:cNvPr id="49" name="TextBox 48"/>
          <p:cNvSpPr txBox="1"/>
          <p:nvPr/>
        </p:nvSpPr>
        <p:spPr>
          <a:xfrm>
            <a:off x="6933969" y="6044382"/>
            <a:ext cx="396262" cy="369332"/>
          </a:xfrm>
          <a:prstGeom prst="rect">
            <a:avLst/>
          </a:prstGeom>
          <a:noFill/>
        </p:spPr>
        <p:txBody>
          <a:bodyPr wrap="none" rtlCol="0">
            <a:spAutoFit/>
          </a:bodyPr>
          <a:lstStyle/>
          <a:p>
            <a:r>
              <a:rPr lang="en-US" dirty="0">
                <a:solidFill>
                  <a:srgbClr val="92D050"/>
                </a:solidFill>
              </a:rPr>
              <a:t>FF</a:t>
            </a:r>
          </a:p>
        </p:txBody>
      </p:sp>
      <p:sp>
        <p:nvSpPr>
          <p:cNvPr id="50" name="TextBox 49"/>
          <p:cNvSpPr txBox="1"/>
          <p:nvPr/>
        </p:nvSpPr>
        <p:spPr>
          <a:xfrm>
            <a:off x="6933969" y="5442466"/>
            <a:ext cx="409086" cy="369332"/>
          </a:xfrm>
          <a:prstGeom prst="rect">
            <a:avLst/>
          </a:prstGeom>
          <a:noFill/>
        </p:spPr>
        <p:txBody>
          <a:bodyPr wrap="none" rtlCol="0">
            <a:spAutoFit/>
          </a:bodyPr>
          <a:lstStyle/>
          <a:p>
            <a:r>
              <a:rPr lang="en-US" dirty="0">
                <a:solidFill>
                  <a:srgbClr val="92D050"/>
                </a:solidFill>
              </a:rPr>
              <a:t>EE</a:t>
            </a:r>
          </a:p>
        </p:txBody>
      </p:sp>
      <p:sp>
        <p:nvSpPr>
          <p:cNvPr id="51" name="TextBox 50"/>
          <p:cNvSpPr txBox="1"/>
          <p:nvPr/>
        </p:nvSpPr>
        <p:spPr>
          <a:xfrm>
            <a:off x="6933969" y="4882290"/>
            <a:ext cx="470000" cy="369332"/>
          </a:xfrm>
          <a:prstGeom prst="rect">
            <a:avLst/>
          </a:prstGeom>
          <a:noFill/>
        </p:spPr>
        <p:txBody>
          <a:bodyPr wrap="none" rtlCol="0">
            <a:spAutoFit/>
          </a:bodyPr>
          <a:lstStyle/>
          <a:p>
            <a:r>
              <a:rPr lang="en-US" dirty="0">
                <a:solidFill>
                  <a:srgbClr val="92D050"/>
                </a:solidFill>
              </a:rPr>
              <a:t>DD</a:t>
            </a:r>
          </a:p>
        </p:txBody>
      </p:sp>
      <p:sp>
        <p:nvSpPr>
          <p:cNvPr id="52" name="TextBox 51"/>
          <p:cNvSpPr txBox="1"/>
          <p:nvPr/>
        </p:nvSpPr>
        <p:spPr>
          <a:xfrm>
            <a:off x="6933969" y="4352050"/>
            <a:ext cx="431528" cy="369332"/>
          </a:xfrm>
          <a:prstGeom prst="rect">
            <a:avLst/>
          </a:prstGeom>
          <a:noFill/>
        </p:spPr>
        <p:txBody>
          <a:bodyPr wrap="none" rtlCol="0">
            <a:spAutoFit/>
          </a:bodyPr>
          <a:lstStyle/>
          <a:p>
            <a:r>
              <a:rPr lang="en-US" dirty="0">
                <a:solidFill>
                  <a:srgbClr val="92D050"/>
                </a:solidFill>
              </a:rPr>
              <a:t>CC</a:t>
            </a:r>
          </a:p>
        </p:txBody>
      </p:sp>
      <p:sp>
        <p:nvSpPr>
          <p:cNvPr id="13" name="Freeform 12"/>
          <p:cNvSpPr/>
          <p:nvPr/>
        </p:nvSpPr>
        <p:spPr>
          <a:xfrm>
            <a:off x="4048217" y="4678532"/>
            <a:ext cx="1935333" cy="1437209"/>
          </a:xfrm>
          <a:custGeom>
            <a:avLst/>
            <a:gdLst>
              <a:gd name="connsiteX0" fmla="*/ 1180731 w 1935333"/>
              <a:gd name="connsiteY0" fmla="*/ 17755 h 1437209"/>
              <a:gd name="connsiteX1" fmla="*/ 1180731 w 1935333"/>
              <a:gd name="connsiteY1" fmla="*/ 17755 h 1437209"/>
              <a:gd name="connsiteX2" fmla="*/ 923278 w 1935333"/>
              <a:gd name="connsiteY2" fmla="*/ 26633 h 1437209"/>
              <a:gd name="connsiteX3" fmla="*/ 825624 w 1935333"/>
              <a:gd name="connsiteY3" fmla="*/ 44388 h 1437209"/>
              <a:gd name="connsiteX4" fmla="*/ 479395 w 1935333"/>
              <a:gd name="connsiteY4" fmla="*/ 53266 h 1437209"/>
              <a:gd name="connsiteX5" fmla="*/ 452762 w 1935333"/>
              <a:gd name="connsiteY5" fmla="*/ 62144 h 1437209"/>
              <a:gd name="connsiteX6" fmla="*/ 346230 w 1935333"/>
              <a:gd name="connsiteY6" fmla="*/ 79899 h 1437209"/>
              <a:gd name="connsiteX7" fmla="*/ 292964 w 1935333"/>
              <a:gd name="connsiteY7" fmla="*/ 97654 h 1437209"/>
              <a:gd name="connsiteX8" fmla="*/ 266331 w 1935333"/>
              <a:gd name="connsiteY8" fmla="*/ 106532 h 1437209"/>
              <a:gd name="connsiteX9" fmla="*/ 195309 w 1935333"/>
              <a:gd name="connsiteY9" fmla="*/ 159798 h 1437209"/>
              <a:gd name="connsiteX10" fmla="*/ 168676 w 1935333"/>
              <a:gd name="connsiteY10" fmla="*/ 177553 h 1437209"/>
              <a:gd name="connsiteX11" fmla="*/ 124288 w 1935333"/>
              <a:gd name="connsiteY11" fmla="*/ 213064 h 1437209"/>
              <a:gd name="connsiteX12" fmla="*/ 106533 w 1935333"/>
              <a:gd name="connsiteY12" fmla="*/ 239697 h 1437209"/>
              <a:gd name="connsiteX13" fmla="*/ 88777 w 1935333"/>
              <a:gd name="connsiteY13" fmla="*/ 257452 h 1437209"/>
              <a:gd name="connsiteX14" fmla="*/ 53266 w 1935333"/>
              <a:gd name="connsiteY14" fmla="*/ 346229 h 1437209"/>
              <a:gd name="connsiteX15" fmla="*/ 44389 w 1935333"/>
              <a:gd name="connsiteY15" fmla="*/ 372862 h 1437209"/>
              <a:gd name="connsiteX16" fmla="*/ 35511 w 1935333"/>
              <a:gd name="connsiteY16" fmla="*/ 408373 h 1437209"/>
              <a:gd name="connsiteX17" fmla="*/ 17756 w 1935333"/>
              <a:gd name="connsiteY17" fmla="*/ 443884 h 1437209"/>
              <a:gd name="connsiteX18" fmla="*/ 0 w 1935333"/>
              <a:gd name="connsiteY18" fmla="*/ 523783 h 1437209"/>
              <a:gd name="connsiteX19" fmla="*/ 8878 w 1935333"/>
              <a:gd name="connsiteY19" fmla="*/ 781235 h 1437209"/>
              <a:gd name="connsiteX20" fmla="*/ 26633 w 1935333"/>
              <a:gd name="connsiteY20" fmla="*/ 834501 h 1437209"/>
              <a:gd name="connsiteX21" fmla="*/ 44389 w 1935333"/>
              <a:gd name="connsiteY21" fmla="*/ 878889 h 1437209"/>
              <a:gd name="connsiteX22" fmla="*/ 53266 w 1935333"/>
              <a:gd name="connsiteY22" fmla="*/ 905522 h 1437209"/>
              <a:gd name="connsiteX23" fmla="*/ 71022 w 1935333"/>
              <a:gd name="connsiteY23" fmla="*/ 932155 h 1437209"/>
              <a:gd name="connsiteX24" fmla="*/ 106533 w 1935333"/>
              <a:gd name="connsiteY24" fmla="*/ 985421 h 1437209"/>
              <a:gd name="connsiteX25" fmla="*/ 133166 w 1935333"/>
              <a:gd name="connsiteY25" fmla="*/ 1038687 h 1437209"/>
              <a:gd name="connsiteX26" fmla="*/ 142043 w 1935333"/>
              <a:gd name="connsiteY26" fmla="*/ 1065320 h 1437209"/>
              <a:gd name="connsiteX27" fmla="*/ 159799 w 1935333"/>
              <a:gd name="connsiteY27" fmla="*/ 1083076 h 1437209"/>
              <a:gd name="connsiteX28" fmla="*/ 177554 w 1935333"/>
              <a:gd name="connsiteY28" fmla="*/ 1109709 h 1437209"/>
              <a:gd name="connsiteX29" fmla="*/ 204187 w 1935333"/>
              <a:gd name="connsiteY29" fmla="*/ 1136342 h 1437209"/>
              <a:gd name="connsiteX30" fmla="*/ 239698 w 1935333"/>
              <a:gd name="connsiteY30" fmla="*/ 1180730 h 1437209"/>
              <a:gd name="connsiteX31" fmla="*/ 284086 w 1935333"/>
              <a:gd name="connsiteY31" fmla="*/ 1242874 h 1437209"/>
              <a:gd name="connsiteX32" fmla="*/ 363985 w 1935333"/>
              <a:gd name="connsiteY32" fmla="*/ 1305018 h 1437209"/>
              <a:gd name="connsiteX33" fmla="*/ 399496 w 1935333"/>
              <a:gd name="connsiteY33" fmla="*/ 1313895 h 1437209"/>
              <a:gd name="connsiteX34" fmla="*/ 488272 w 1935333"/>
              <a:gd name="connsiteY34" fmla="*/ 1340528 h 1437209"/>
              <a:gd name="connsiteX35" fmla="*/ 541538 w 1935333"/>
              <a:gd name="connsiteY35" fmla="*/ 1358284 h 1437209"/>
              <a:gd name="connsiteX36" fmla="*/ 594804 w 1935333"/>
              <a:gd name="connsiteY36" fmla="*/ 1367161 h 1437209"/>
              <a:gd name="connsiteX37" fmla="*/ 710214 w 1935333"/>
              <a:gd name="connsiteY37" fmla="*/ 1393794 h 1437209"/>
              <a:gd name="connsiteX38" fmla="*/ 887767 w 1935333"/>
              <a:gd name="connsiteY38" fmla="*/ 1411550 h 1437209"/>
              <a:gd name="connsiteX39" fmla="*/ 1305018 w 1935333"/>
              <a:gd name="connsiteY39" fmla="*/ 1411550 h 1437209"/>
              <a:gd name="connsiteX40" fmla="*/ 1384917 w 1935333"/>
              <a:gd name="connsiteY40" fmla="*/ 1402672 h 1437209"/>
              <a:gd name="connsiteX41" fmla="*/ 1438183 w 1935333"/>
              <a:gd name="connsiteY41" fmla="*/ 1384917 h 1437209"/>
              <a:gd name="connsiteX42" fmla="*/ 1464816 w 1935333"/>
              <a:gd name="connsiteY42" fmla="*/ 1376039 h 1437209"/>
              <a:gd name="connsiteX43" fmla="*/ 1518082 w 1935333"/>
              <a:gd name="connsiteY43" fmla="*/ 1349406 h 1437209"/>
              <a:gd name="connsiteX44" fmla="*/ 1544715 w 1935333"/>
              <a:gd name="connsiteY44" fmla="*/ 1331651 h 1437209"/>
              <a:gd name="connsiteX45" fmla="*/ 1571348 w 1935333"/>
              <a:gd name="connsiteY45" fmla="*/ 1322773 h 1437209"/>
              <a:gd name="connsiteX46" fmla="*/ 1597981 w 1935333"/>
              <a:gd name="connsiteY46" fmla="*/ 1305018 h 1437209"/>
              <a:gd name="connsiteX47" fmla="*/ 1624614 w 1935333"/>
              <a:gd name="connsiteY47" fmla="*/ 1296140 h 1437209"/>
              <a:gd name="connsiteX48" fmla="*/ 1669002 w 1935333"/>
              <a:gd name="connsiteY48" fmla="*/ 1260629 h 1437209"/>
              <a:gd name="connsiteX49" fmla="*/ 1695635 w 1935333"/>
              <a:gd name="connsiteY49" fmla="*/ 1242874 h 1437209"/>
              <a:gd name="connsiteX50" fmla="*/ 1740024 w 1935333"/>
              <a:gd name="connsiteY50" fmla="*/ 1207363 h 1437209"/>
              <a:gd name="connsiteX51" fmla="*/ 1784412 w 1935333"/>
              <a:gd name="connsiteY51" fmla="*/ 1162975 h 1437209"/>
              <a:gd name="connsiteX52" fmla="*/ 1802167 w 1935333"/>
              <a:gd name="connsiteY52" fmla="*/ 1136342 h 1437209"/>
              <a:gd name="connsiteX53" fmla="*/ 1819923 w 1935333"/>
              <a:gd name="connsiteY53" fmla="*/ 1118586 h 1437209"/>
              <a:gd name="connsiteX54" fmla="*/ 1837678 w 1935333"/>
              <a:gd name="connsiteY54" fmla="*/ 1083076 h 1437209"/>
              <a:gd name="connsiteX55" fmla="*/ 1855433 w 1935333"/>
              <a:gd name="connsiteY55" fmla="*/ 1056443 h 1437209"/>
              <a:gd name="connsiteX56" fmla="*/ 1873189 w 1935333"/>
              <a:gd name="connsiteY56" fmla="*/ 1003177 h 1437209"/>
              <a:gd name="connsiteX57" fmla="*/ 1908700 w 1935333"/>
              <a:gd name="connsiteY57" fmla="*/ 923278 h 1437209"/>
              <a:gd name="connsiteX58" fmla="*/ 1935333 w 1935333"/>
              <a:gd name="connsiteY58" fmla="*/ 834501 h 1437209"/>
              <a:gd name="connsiteX59" fmla="*/ 1926455 w 1935333"/>
              <a:gd name="connsiteY59" fmla="*/ 328474 h 1437209"/>
              <a:gd name="connsiteX60" fmla="*/ 1908700 w 1935333"/>
              <a:gd name="connsiteY60" fmla="*/ 266330 h 1437209"/>
              <a:gd name="connsiteX61" fmla="*/ 1873189 w 1935333"/>
              <a:gd name="connsiteY61" fmla="*/ 230819 h 1437209"/>
              <a:gd name="connsiteX62" fmla="*/ 1828800 w 1935333"/>
              <a:gd name="connsiteY62" fmla="*/ 186431 h 1437209"/>
              <a:gd name="connsiteX63" fmla="*/ 1775534 w 1935333"/>
              <a:gd name="connsiteY63" fmla="*/ 133165 h 1437209"/>
              <a:gd name="connsiteX64" fmla="*/ 1748901 w 1935333"/>
              <a:gd name="connsiteY64" fmla="*/ 106532 h 1437209"/>
              <a:gd name="connsiteX65" fmla="*/ 1686758 w 1935333"/>
              <a:gd name="connsiteY65" fmla="*/ 88777 h 1437209"/>
              <a:gd name="connsiteX66" fmla="*/ 1606859 w 1935333"/>
              <a:gd name="connsiteY66" fmla="*/ 53266 h 1437209"/>
              <a:gd name="connsiteX67" fmla="*/ 1580226 w 1935333"/>
              <a:gd name="connsiteY67" fmla="*/ 44388 h 1437209"/>
              <a:gd name="connsiteX68" fmla="*/ 1544715 w 1935333"/>
              <a:gd name="connsiteY68" fmla="*/ 35511 h 1437209"/>
              <a:gd name="connsiteX69" fmla="*/ 1438183 w 1935333"/>
              <a:gd name="connsiteY69" fmla="*/ 17755 h 1437209"/>
              <a:gd name="connsiteX70" fmla="*/ 1251752 w 1935333"/>
              <a:gd name="connsiteY70" fmla="*/ 0 h 1437209"/>
              <a:gd name="connsiteX71" fmla="*/ 1216241 w 1935333"/>
              <a:gd name="connsiteY71" fmla="*/ 8878 h 1437209"/>
              <a:gd name="connsiteX72" fmla="*/ 1180731 w 1935333"/>
              <a:gd name="connsiteY72" fmla="*/ 17755 h 1437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35333" h="1437209">
                <a:moveTo>
                  <a:pt x="1180731" y="17755"/>
                </a:moveTo>
                <a:lnTo>
                  <a:pt x="1180731" y="17755"/>
                </a:lnTo>
                <a:cubicBezTo>
                  <a:pt x="1094913" y="20714"/>
                  <a:pt x="1008998" y="21590"/>
                  <a:pt x="923278" y="26633"/>
                </a:cubicBezTo>
                <a:cubicBezTo>
                  <a:pt x="737670" y="37552"/>
                  <a:pt x="1041184" y="34808"/>
                  <a:pt x="825624" y="44388"/>
                </a:cubicBezTo>
                <a:cubicBezTo>
                  <a:pt x="710290" y="49514"/>
                  <a:pt x="594805" y="50307"/>
                  <a:pt x="479395" y="53266"/>
                </a:cubicBezTo>
                <a:cubicBezTo>
                  <a:pt x="470517" y="56225"/>
                  <a:pt x="461938" y="60309"/>
                  <a:pt x="452762" y="62144"/>
                </a:cubicBezTo>
                <a:cubicBezTo>
                  <a:pt x="417461" y="69204"/>
                  <a:pt x="380383" y="68515"/>
                  <a:pt x="346230" y="79899"/>
                </a:cubicBezTo>
                <a:lnTo>
                  <a:pt x="292964" y="97654"/>
                </a:lnTo>
                <a:lnTo>
                  <a:pt x="266331" y="106532"/>
                </a:lnTo>
                <a:cubicBezTo>
                  <a:pt x="233486" y="139375"/>
                  <a:pt x="255538" y="119645"/>
                  <a:pt x="195309" y="159798"/>
                </a:cubicBezTo>
                <a:cubicBezTo>
                  <a:pt x="186431" y="165716"/>
                  <a:pt x="176220" y="170008"/>
                  <a:pt x="168676" y="177553"/>
                </a:cubicBezTo>
                <a:cubicBezTo>
                  <a:pt x="143377" y="202854"/>
                  <a:pt x="157885" y="190666"/>
                  <a:pt x="124288" y="213064"/>
                </a:cubicBezTo>
                <a:cubicBezTo>
                  <a:pt x="118370" y="221942"/>
                  <a:pt x="113198" y="231366"/>
                  <a:pt x="106533" y="239697"/>
                </a:cubicBezTo>
                <a:cubicBezTo>
                  <a:pt x="101304" y="246233"/>
                  <a:pt x="93420" y="250488"/>
                  <a:pt x="88777" y="257452"/>
                </a:cubicBezTo>
                <a:cubicBezTo>
                  <a:pt x="71363" y="283573"/>
                  <a:pt x="62889" y="317361"/>
                  <a:pt x="53266" y="346229"/>
                </a:cubicBezTo>
                <a:cubicBezTo>
                  <a:pt x="50307" y="355107"/>
                  <a:pt x="46659" y="363784"/>
                  <a:pt x="44389" y="372862"/>
                </a:cubicBezTo>
                <a:cubicBezTo>
                  <a:pt x="41430" y="384699"/>
                  <a:pt x="39795" y="396949"/>
                  <a:pt x="35511" y="408373"/>
                </a:cubicBezTo>
                <a:cubicBezTo>
                  <a:pt x="30864" y="420764"/>
                  <a:pt x="22403" y="431493"/>
                  <a:pt x="17756" y="443884"/>
                </a:cubicBezTo>
                <a:cubicBezTo>
                  <a:pt x="12382" y="458215"/>
                  <a:pt x="2411" y="511727"/>
                  <a:pt x="0" y="523783"/>
                </a:cubicBezTo>
                <a:cubicBezTo>
                  <a:pt x="2959" y="609600"/>
                  <a:pt x="1545" y="695680"/>
                  <a:pt x="8878" y="781235"/>
                </a:cubicBezTo>
                <a:cubicBezTo>
                  <a:pt x="10476" y="799882"/>
                  <a:pt x="19682" y="817124"/>
                  <a:pt x="26633" y="834501"/>
                </a:cubicBezTo>
                <a:cubicBezTo>
                  <a:pt x="32552" y="849297"/>
                  <a:pt x="38794" y="863968"/>
                  <a:pt x="44389" y="878889"/>
                </a:cubicBezTo>
                <a:cubicBezTo>
                  <a:pt x="47675" y="887651"/>
                  <a:pt x="49081" y="897152"/>
                  <a:pt x="53266" y="905522"/>
                </a:cubicBezTo>
                <a:cubicBezTo>
                  <a:pt x="58038" y="915065"/>
                  <a:pt x="65728" y="922891"/>
                  <a:pt x="71022" y="932155"/>
                </a:cubicBezTo>
                <a:cubicBezTo>
                  <a:pt x="99687" y="982319"/>
                  <a:pt x="74886" y="953776"/>
                  <a:pt x="106533" y="985421"/>
                </a:cubicBezTo>
                <a:cubicBezTo>
                  <a:pt x="128428" y="1073007"/>
                  <a:pt x="99245" y="982152"/>
                  <a:pt x="133166" y="1038687"/>
                </a:cubicBezTo>
                <a:cubicBezTo>
                  <a:pt x="137981" y="1046711"/>
                  <a:pt x="137228" y="1057296"/>
                  <a:pt x="142043" y="1065320"/>
                </a:cubicBezTo>
                <a:cubicBezTo>
                  <a:pt x="146349" y="1072497"/>
                  <a:pt x="154570" y="1076540"/>
                  <a:pt x="159799" y="1083076"/>
                </a:cubicBezTo>
                <a:cubicBezTo>
                  <a:pt x="166464" y="1091408"/>
                  <a:pt x="170724" y="1101512"/>
                  <a:pt x="177554" y="1109709"/>
                </a:cubicBezTo>
                <a:cubicBezTo>
                  <a:pt x="185591" y="1119354"/>
                  <a:pt x="196150" y="1126697"/>
                  <a:pt x="204187" y="1136342"/>
                </a:cubicBezTo>
                <a:cubicBezTo>
                  <a:pt x="260173" y="1203525"/>
                  <a:pt x="188048" y="1129083"/>
                  <a:pt x="239698" y="1180730"/>
                </a:cubicBezTo>
                <a:cubicBezTo>
                  <a:pt x="253868" y="1223244"/>
                  <a:pt x="241958" y="1200746"/>
                  <a:pt x="284086" y="1242874"/>
                </a:cubicBezTo>
                <a:cubicBezTo>
                  <a:pt x="304982" y="1263770"/>
                  <a:pt x="335670" y="1297940"/>
                  <a:pt x="363985" y="1305018"/>
                </a:cubicBezTo>
                <a:lnTo>
                  <a:pt x="399496" y="1313895"/>
                </a:lnTo>
                <a:cubicBezTo>
                  <a:pt x="467359" y="1347829"/>
                  <a:pt x="399845" y="1318421"/>
                  <a:pt x="488272" y="1340528"/>
                </a:cubicBezTo>
                <a:cubicBezTo>
                  <a:pt x="506429" y="1345067"/>
                  <a:pt x="523077" y="1355207"/>
                  <a:pt x="541538" y="1358284"/>
                </a:cubicBezTo>
                <a:cubicBezTo>
                  <a:pt x="559293" y="1361243"/>
                  <a:pt x="577203" y="1363389"/>
                  <a:pt x="594804" y="1367161"/>
                </a:cubicBezTo>
                <a:cubicBezTo>
                  <a:pt x="619189" y="1372386"/>
                  <a:pt x="679786" y="1390143"/>
                  <a:pt x="710214" y="1393794"/>
                </a:cubicBezTo>
                <a:cubicBezTo>
                  <a:pt x="769270" y="1400881"/>
                  <a:pt x="828583" y="1405631"/>
                  <a:pt x="887767" y="1411550"/>
                </a:cubicBezTo>
                <a:cubicBezTo>
                  <a:pt x="1036795" y="1461222"/>
                  <a:pt x="921224" y="1426032"/>
                  <a:pt x="1305018" y="1411550"/>
                </a:cubicBezTo>
                <a:cubicBezTo>
                  <a:pt x="1331796" y="1410540"/>
                  <a:pt x="1358284" y="1405631"/>
                  <a:pt x="1384917" y="1402672"/>
                </a:cubicBezTo>
                <a:lnTo>
                  <a:pt x="1438183" y="1384917"/>
                </a:lnTo>
                <a:cubicBezTo>
                  <a:pt x="1447061" y="1381958"/>
                  <a:pt x="1457030" y="1381230"/>
                  <a:pt x="1464816" y="1376039"/>
                </a:cubicBezTo>
                <a:cubicBezTo>
                  <a:pt x="1541142" y="1325156"/>
                  <a:pt x="1444572" y="1386161"/>
                  <a:pt x="1518082" y="1349406"/>
                </a:cubicBezTo>
                <a:cubicBezTo>
                  <a:pt x="1527625" y="1344634"/>
                  <a:pt x="1535172" y="1336423"/>
                  <a:pt x="1544715" y="1331651"/>
                </a:cubicBezTo>
                <a:cubicBezTo>
                  <a:pt x="1553085" y="1327466"/>
                  <a:pt x="1562978" y="1326958"/>
                  <a:pt x="1571348" y="1322773"/>
                </a:cubicBezTo>
                <a:cubicBezTo>
                  <a:pt x="1580891" y="1318001"/>
                  <a:pt x="1588438" y="1309790"/>
                  <a:pt x="1597981" y="1305018"/>
                </a:cubicBezTo>
                <a:cubicBezTo>
                  <a:pt x="1606351" y="1300833"/>
                  <a:pt x="1616244" y="1300325"/>
                  <a:pt x="1624614" y="1296140"/>
                </a:cubicBezTo>
                <a:cubicBezTo>
                  <a:pt x="1661052" y="1277921"/>
                  <a:pt x="1641474" y="1282652"/>
                  <a:pt x="1669002" y="1260629"/>
                </a:cubicBezTo>
                <a:cubicBezTo>
                  <a:pt x="1677333" y="1253964"/>
                  <a:pt x="1687303" y="1249539"/>
                  <a:pt x="1695635" y="1242874"/>
                </a:cubicBezTo>
                <a:cubicBezTo>
                  <a:pt x="1758885" y="1192274"/>
                  <a:pt x="1658052" y="1262010"/>
                  <a:pt x="1740024" y="1207363"/>
                </a:cubicBezTo>
                <a:cubicBezTo>
                  <a:pt x="1787371" y="1136342"/>
                  <a:pt x="1725228" y="1222159"/>
                  <a:pt x="1784412" y="1162975"/>
                </a:cubicBezTo>
                <a:cubicBezTo>
                  <a:pt x="1791957" y="1155430"/>
                  <a:pt x="1795502" y="1144674"/>
                  <a:pt x="1802167" y="1136342"/>
                </a:cubicBezTo>
                <a:cubicBezTo>
                  <a:pt x="1807396" y="1129806"/>
                  <a:pt x="1815280" y="1125550"/>
                  <a:pt x="1819923" y="1118586"/>
                </a:cubicBezTo>
                <a:cubicBezTo>
                  <a:pt x="1827264" y="1107575"/>
                  <a:pt x="1831112" y="1094566"/>
                  <a:pt x="1837678" y="1083076"/>
                </a:cubicBezTo>
                <a:cubicBezTo>
                  <a:pt x="1842972" y="1073812"/>
                  <a:pt x="1851100" y="1066193"/>
                  <a:pt x="1855433" y="1056443"/>
                </a:cubicBezTo>
                <a:cubicBezTo>
                  <a:pt x="1863034" y="1039340"/>
                  <a:pt x="1862807" y="1018750"/>
                  <a:pt x="1873189" y="1003177"/>
                </a:cubicBezTo>
                <a:cubicBezTo>
                  <a:pt x="1907346" y="951941"/>
                  <a:pt x="1877010" y="1002507"/>
                  <a:pt x="1908700" y="923278"/>
                </a:cubicBezTo>
                <a:cubicBezTo>
                  <a:pt x="1932059" y="864879"/>
                  <a:pt x="1923330" y="894516"/>
                  <a:pt x="1935333" y="834501"/>
                </a:cubicBezTo>
                <a:cubicBezTo>
                  <a:pt x="1932374" y="665825"/>
                  <a:pt x="1931983" y="497085"/>
                  <a:pt x="1926455" y="328474"/>
                </a:cubicBezTo>
                <a:cubicBezTo>
                  <a:pt x="1926372" y="325947"/>
                  <a:pt x="1912949" y="272279"/>
                  <a:pt x="1908700" y="266330"/>
                </a:cubicBezTo>
                <a:cubicBezTo>
                  <a:pt x="1898970" y="252708"/>
                  <a:pt x="1885026" y="242656"/>
                  <a:pt x="1873189" y="230819"/>
                </a:cubicBezTo>
                <a:lnTo>
                  <a:pt x="1828800" y="186431"/>
                </a:lnTo>
                <a:lnTo>
                  <a:pt x="1775534" y="133165"/>
                </a:lnTo>
                <a:cubicBezTo>
                  <a:pt x="1766656" y="124287"/>
                  <a:pt x="1760812" y="110502"/>
                  <a:pt x="1748901" y="106532"/>
                </a:cubicBezTo>
                <a:cubicBezTo>
                  <a:pt x="1710693" y="93796"/>
                  <a:pt x="1731347" y="99924"/>
                  <a:pt x="1686758" y="88777"/>
                </a:cubicBezTo>
                <a:cubicBezTo>
                  <a:pt x="1644552" y="60639"/>
                  <a:pt x="1670248" y="74396"/>
                  <a:pt x="1606859" y="53266"/>
                </a:cubicBezTo>
                <a:cubicBezTo>
                  <a:pt x="1597981" y="50307"/>
                  <a:pt x="1589305" y="46657"/>
                  <a:pt x="1580226" y="44388"/>
                </a:cubicBezTo>
                <a:cubicBezTo>
                  <a:pt x="1568389" y="41429"/>
                  <a:pt x="1556626" y="38158"/>
                  <a:pt x="1544715" y="35511"/>
                </a:cubicBezTo>
                <a:cubicBezTo>
                  <a:pt x="1509588" y="27705"/>
                  <a:pt x="1473967" y="21589"/>
                  <a:pt x="1438183" y="17755"/>
                </a:cubicBezTo>
                <a:cubicBezTo>
                  <a:pt x="1376113" y="11105"/>
                  <a:pt x="1251752" y="0"/>
                  <a:pt x="1251752" y="0"/>
                </a:cubicBezTo>
                <a:cubicBezTo>
                  <a:pt x="1239915" y="2959"/>
                  <a:pt x="1228246" y="6695"/>
                  <a:pt x="1216241" y="8878"/>
                </a:cubicBezTo>
                <a:cubicBezTo>
                  <a:pt x="1195654" y="12621"/>
                  <a:pt x="1186649" y="16276"/>
                  <a:pt x="1180731" y="17755"/>
                </a:cubicBezTo>
                <a:close/>
              </a:path>
            </a:pathLst>
          </a:cu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1F181EE6-BCB5-48D6-9A0C-7ACB016592BE}" type="slidenum">
              <a:rPr lang="en-US" smtClean="0"/>
              <a:pPr/>
              <a:t>27</a:t>
            </a:fld>
            <a:endParaRPr lang="en-US"/>
          </a:p>
        </p:txBody>
      </p:sp>
    </p:spTree>
    <p:extLst>
      <p:ext uri="{BB962C8B-B14F-4D97-AF65-F5344CB8AC3E}">
        <p14:creationId xmlns:p14="http://schemas.microsoft.com/office/powerpoint/2010/main" val="3111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7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8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8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80"/>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5"/>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8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82"/>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8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8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8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8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90"/>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91"/>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92"/>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animBg="1"/>
      <p:bldP spid="91" grpId="0" animBg="1"/>
      <p:bldP spid="92" grpId="0" animBg="1"/>
      <p:bldP spid="93" grpId="0" animBg="1"/>
      <p:bldP spid="85" grpId="0" animBg="1"/>
      <p:bldP spid="82" grpId="0" animBg="1"/>
      <p:bldP spid="65" grpId="0" animBg="1"/>
      <p:bldP spid="80" grpId="0" animBg="1"/>
      <p:bldP spid="83" grpId="0" animBg="1"/>
      <p:bldP spid="64" grpId="0" animBg="1"/>
      <p:bldP spid="81" grpId="0" animBg="1"/>
      <p:bldP spid="84" grpId="0" animBg="1"/>
      <p:bldP spid="54" grpId="0" animBg="1"/>
      <p:bldP spid="79" grpId="0" animBg="1"/>
      <p:bldP spid="78" grpId="0" animBg="1"/>
      <p:bldP spid="68" grpId="0" animBg="1"/>
      <p:bldP spid="77" grpId="0" animBg="1"/>
      <p:bldP spid="76" grpId="0" animBg="1"/>
      <p:bldP spid="71" grpId="0" animBg="1"/>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animBg="1"/>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chemeClr val="accent1"/>
                </a:solidFill>
              </a:rPr>
              <a:t>Converting Patient Data to </a:t>
            </a:r>
            <a:br>
              <a:rPr lang="en-US" dirty="0">
                <a:solidFill>
                  <a:schemeClr val="accent1"/>
                </a:solidFill>
              </a:rPr>
            </a:br>
            <a:r>
              <a:rPr lang="en-US" dirty="0">
                <a:solidFill>
                  <a:schemeClr val="accent1"/>
                </a:solidFill>
              </a:rPr>
              <a:t>Service Area</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619210722"/>
              </p:ext>
            </p:extLst>
          </p:nvPr>
        </p:nvGraphicFramePr>
        <p:xfrm>
          <a:off x="457200" y="1600200"/>
          <a:ext cx="2590800" cy="445008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tblGrid>
              <a:tr h="370840">
                <a:tc>
                  <a:txBody>
                    <a:bodyPr/>
                    <a:lstStyle/>
                    <a:p>
                      <a:pPr algn="ctr"/>
                      <a:r>
                        <a:rPr lang="en-US" sz="1800" dirty="0"/>
                        <a:t>Area</a:t>
                      </a:r>
                    </a:p>
                  </a:txBody>
                  <a:tcPr/>
                </a:tc>
                <a:tc>
                  <a:txBody>
                    <a:bodyPr/>
                    <a:lstStyle/>
                    <a:p>
                      <a:pPr algn="ctr"/>
                      <a:r>
                        <a:rPr lang="en-US" sz="1800" dirty="0"/>
                        <a:t># pts</a:t>
                      </a:r>
                    </a:p>
                  </a:txBody>
                  <a:tcPr/>
                </a:tc>
                <a:tc>
                  <a:txBody>
                    <a:bodyPr/>
                    <a:lstStyle/>
                    <a:p>
                      <a:pPr algn="ctr"/>
                      <a:r>
                        <a:rPr lang="en-US" sz="1800" dirty="0"/>
                        <a:t>Cum. %</a:t>
                      </a:r>
                    </a:p>
                  </a:txBody>
                  <a:tcPr/>
                </a:tc>
                <a:extLst>
                  <a:ext uri="{0D108BD9-81ED-4DB2-BD59-A6C34878D82A}">
                    <a16:rowId xmlns:a16="http://schemas.microsoft.com/office/drawing/2014/main" val="10000"/>
                  </a:ext>
                </a:extLst>
              </a:tr>
              <a:tr h="370840">
                <a:tc>
                  <a:txBody>
                    <a:bodyPr/>
                    <a:lstStyle/>
                    <a:p>
                      <a:pPr algn="ctr"/>
                      <a:r>
                        <a:rPr lang="en-US" dirty="0"/>
                        <a:t>A</a:t>
                      </a:r>
                    </a:p>
                  </a:txBody>
                  <a:tcPr/>
                </a:tc>
                <a:tc>
                  <a:txBody>
                    <a:bodyPr/>
                    <a:lstStyle/>
                    <a:p>
                      <a:pPr algn="ctr"/>
                      <a:r>
                        <a:rPr lang="en-US" dirty="0"/>
                        <a:t>432</a:t>
                      </a:r>
                    </a:p>
                  </a:txBody>
                  <a:tcPr/>
                </a:tc>
                <a:tc>
                  <a:txBody>
                    <a:bodyPr/>
                    <a:lstStyle/>
                    <a:p>
                      <a:pPr algn="ctr"/>
                      <a:r>
                        <a:rPr lang="en-US" dirty="0"/>
                        <a:t>10.3%</a:t>
                      </a:r>
                    </a:p>
                  </a:txBody>
                  <a:tcPr/>
                </a:tc>
                <a:extLst>
                  <a:ext uri="{0D108BD9-81ED-4DB2-BD59-A6C34878D82A}">
                    <a16:rowId xmlns:a16="http://schemas.microsoft.com/office/drawing/2014/main" val="10001"/>
                  </a:ext>
                </a:extLst>
              </a:tr>
              <a:tr h="370840">
                <a:tc>
                  <a:txBody>
                    <a:bodyPr/>
                    <a:lstStyle/>
                    <a:p>
                      <a:pPr algn="ctr"/>
                      <a:r>
                        <a:rPr lang="en-US" dirty="0"/>
                        <a:t>B</a:t>
                      </a:r>
                    </a:p>
                  </a:txBody>
                  <a:tcPr/>
                </a:tc>
                <a:tc>
                  <a:txBody>
                    <a:bodyPr/>
                    <a:lstStyle/>
                    <a:p>
                      <a:pPr algn="ctr"/>
                      <a:r>
                        <a:rPr lang="en-US" dirty="0"/>
                        <a:t>380</a:t>
                      </a:r>
                    </a:p>
                  </a:txBody>
                  <a:tcPr/>
                </a:tc>
                <a:tc>
                  <a:txBody>
                    <a:bodyPr/>
                    <a:lstStyle/>
                    <a:p>
                      <a:pPr algn="ctr"/>
                      <a:r>
                        <a:rPr lang="en-US" dirty="0"/>
                        <a:t>19.5%</a:t>
                      </a:r>
                    </a:p>
                  </a:txBody>
                  <a:tcPr/>
                </a:tc>
                <a:extLst>
                  <a:ext uri="{0D108BD9-81ED-4DB2-BD59-A6C34878D82A}">
                    <a16:rowId xmlns:a16="http://schemas.microsoft.com/office/drawing/2014/main" val="10002"/>
                  </a:ext>
                </a:extLst>
              </a:tr>
              <a:tr h="370840">
                <a:tc>
                  <a:txBody>
                    <a:bodyPr/>
                    <a:lstStyle/>
                    <a:p>
                      <a:pPr algn="ctr"/>
                      <a:r>
                        <a:rPr lang="en-US" dirty="0"/>
                        <a:t>C</a:t>
                      </a:r>
                    </a:p>
                  </a:txBody>
                  <a:tcPr/>
                </a:tc>
                <a:tc>
                  <a:txBody>
                    <a:bodyPr/>
                    <a:lstStyle/>
                    <a:p>
                      <a:pPr algn="ctr"/>
                      <a:r>
                        <a:rPr lang="en-US" dirty="0"/>
                        <a:t>349</a:t>
                      </a:r>
                    </a:p>
                  </a:txBody>
                  <a:tcPr/>
                </a:tc>
                <a:tc>
                  <a:txBody>
                    <a:bodyPr/>
                    <a:lstStyle/>
                    <a:p>
                      <a:pPr algn="ctr"/>
                      <a:r>
                        <a:rPr lang="en-US" dirty="0"/>
                        <a:t>27.8%</a:t>
                      </a:r>
                    </a:p>
                  </a:txBody>
                  <a:tcPr/>
                </a:tc>
                <a:extLst>
                  <a:ext uri="{0D108BD9-81ED-4DB2-BD59-A6C34878D82A}">
                    <a16:rowId xmlns:a16="http://schemas.microsoft.com/office/drawing/2014/main" val="10003"/>
                  </a:ext>
                </a:extLst>
              </a:tr>
              <a:tr h="370840">
                <a:tc>
                  <a:txBody>
                    <a:bodyPr/>
                    <a:lstStyle/>
                    <a:p>
                      <a:pPr algn="ctr"/>
                      <a:r>
                        <a:rPr lang="en-US" dirty="0"/>
                        <a:t>D</a:t>
                      </a:r>
                    </a:p>
                  </a:txBody>
                  <a:tcPr/>
                </a:tc>
                <a:tc>
                  <a:txBody>
                    <a:bodyPr/>
                    <a:lstStyle/>
                    <a:p>
                      <a:pPr algn="ctr"/>
                      <a:r>
                        <a:rPr lang="en-US" dirty="0"/>
                        <a:t>312</a:t>
                      </a:r>
                    </a:p>
                  </a:txBody>
                  <a:tcPr/>
                </a:tc>
                <a:tc>
                  <a:txBody>
                    <a:bodyPr/>
                    <a:lstStyle/>
                    <a:p>
                      <a:pPr algn="ctr"/>
                      <a:r>
                        <a:rPr lang="en-US" dirty="0"/>
                        <a:t>35.3%</a:t>
                      </a:r>
                    </a:p>
                  </a:txBody>
                  <a:tcPr/>
                </a:tc>
                <a:extLst>
                  <a:ext uri="{0D108BD9-81ED-4DB2-BD59-A6C34878D82A}">
                    <a16:rowId xmlns:a16="http://schemas.microsoft.com/office/drawing/2014/main" val="10004"/>
                  </a:ext>
                </a:extLst>
              </a:tr>
              <a:tr h="370840">
                <a:tc>
                  <a:txBody>
                    <a:bodyPr/>
                    <a:lstStyle/>
                    <a:p>
                      <a:pPr algn="ctr"/>
                      <a:r>
                        <a:rPr lang="en-US" dirty="0"/>
                        <a:t>E</a:t>
                      </a:r>
                    </a:p>
                  </a:txBody>
                  <a:tcPr/>
                </a:tc>
                <a:tc>
                  <a:txBody>
                    <a:bodyPr/>
                    <a:lstStyle/>
                    <a:p>
                      <a:pPr algn="ctr"/>
                      <a:r>
                        <a:rPr lang="en-US" dirty="0"/>
                        <a:t>301</a:t>
                      </a:r>
                    </a:p>
                  </a:txBody>
                  <a:tcPr/>
                </a:tc>
                <a:tc>
                  <a:txBody>
                    <a:bodyPr/>
                    <a:lstStyle/>
                    <a:p>
                      <a:pPr algn="ctr"/>
                      <a:r>
                        <a:rPr lang="en-US" dirty="0"/>
                        <a:t>42.5%</a:t>
                      </a:r>
                    </a:p>
                  </a:txBody>
                  <a:tcPr/>
                </a:tc>
                <a:extLst>
                  <a:ext uri="{0D108BD9-81ED-4DB2-BD59-A6C34878D82A}">
                    <a16:rowId xmlns:a16="http://schemas.microsoft.com/office/drawing/2014/main" val="10005"/>
                  </a:ext>
                </a:extLst>
              </a:tr>
              <a:tr h="370840">
                <a:tc>
                  <a:txBody>
                    <a:bodyPr/>
                    <a:lstStyle/>
                    <a:p>
                      <a:pPr algn="ctr"/>
                      <a:r>
                        <a:rPr lang="en-US" dirty="0"/>
                        <a:t>F</a:t>
                      </a:r>
                    </a:p>
                  </a:txBody>
                  <a:tcPr/>
                </a:tc>
                <a:tc>
                  <a:txBody>
                    <a:bodyPr/>
                    <a:lstStyle/>
                    <a:p>
                      <a:pPr algn="ctr"/>
                      <a:r>
                        <a:rPr lang="en-US" dirty="0"/>
                        <a:t>263</a:t>
                      </a:r>
                    </a:p>
                  </a:txBody>
                  <a:tcPr/>
                </a:tc>
                <a:tc>
                  <a:txBody>
                    <a:bodyPr/>
                    <a:lstStyle/>
                    <a:p>
                      <a:pPr algn="ctr"/>
                      <a:r>
                        <a:rPr lang="en-US" dirty="0"/>
                        <a:t>48.8%</a:t>
                      </a:r>
                    </a:p>
                  </a:txBody>
                  <a:tcPr/>
                </a:tc>
                <a:extLst>
                  <a:ext uri="{0D108BD9-81ED-4DB2-BD59-A6C34878D82A}">
                    <a16:rowId xmlns:a16="http://schemas.microsoft.com/office/drawing/2014/main" val="10006"/>
                  </a:ext>
                </a:extLst>
              </a:tr>
              <a:tr h="370840">
                <a:tc>
                  <a:txBody>
                    <a:bodyPr/>
                    <a:lstStyle/>
                    <a:p>
                      <a:pPr algn="ctr"/>
                      <a:r>
                        <a:rPr lang="en-US" dirty="0"/>
                        <a:t>G</a:t>
                      </a:r>
                    </a:p>
                  </a:txBody>
                  <a:tcPr/>
                </a:tc>
                <a:tc>
                  <a:txBody>
                    <a:bodyPr/>
                    <a:lstStyle/>
                    <a:p>
                      <a:pPr algn="ctr"/>
                      <a:r>
                        <a:rPr lang="en-US" dirty="0"/>
                        <a:t>251</a:t>
                      </a:r>
                    </a:p>
                  </a:txBody>
                  <a:tcPr/>
                </a:tc>
                <a:tc>
                  <a:txBody>
                    <a:bodyPr/>
                    <a:lstStyle/>
                    <a:p>
                      <a:pPr algn="ctr"/>
                      <a:r>
                        <a:rPr lang="en-US" dirty="0"/>
                        <a:t>54.8%</a:t>
                      </a:r>
                    </a:p>
                  </a:txBody>
                  <a:tcPr/>
                </a:tc>
                <a:extLst>
                  <a:ext uri="{0D108BD9-81ED-4DB2-BD59-A6C34878D82A}">
                    <a16:rowId xmlns:a16="http://schemas.microsoft.com/office/drawing/2014/main" val="10007"/>
                  </a:ext>
                </a:extLst>
              </a:tr>
              <a:tr h="370840">
                <a:tc>
                  <a:txBody>
                    <a:bodyPr/>
                    <a:lstStyle/>
                    <a:p>
                      <a:pPr algn="ctr"/>
                      <a:r>
                        <a:rPr lang="en-US" dirty="0"/>
                        <a:t>H</a:t>
                      </a:r>
                    </a:p>
                  </a:txBody>
                  <a:tcPr/>
                </a:tc>
                <a:tc>
                  <a:txBody>
                    <a:bodyPr/>
                    <a:lstStyle/>
                    <a:p>
                      <a:pPr algn="ctr"/>
                      <a:r>
                        <a:rPr lang="en-US" dirty="0"/>
                        <a:t>233</a:t>
                      </a:r>
                    </a:p>
                  </a:txBody>
                  <a:tcPr/>
                </a:tc>
                <a:tc>
                  <a:txBody>
                    <a:bodyPr/>
                    <a:lstStyle/>
                    <a:p>
                      <a:pPr algn="ctr"/>
                      <a:r>
                        <a:rPr lang="en-US" dirty="0"/>
                        <a:t>60.4%</a:t>
                      </a:r>
                    </a:p>
                  </a:txBody>
                  <a:tcPr/>
                </a:tc>
                <a:extLst>
                  <a:ext uri="{0D108BD9-81ED-4DB2-BD59-A6C34878D82A}">
                    <a16:rowId xmlns:a16="http://schemas.microsoft.com/office/drawing/2014/main" val="10008"/>
                  </a:ext>
                </a:extLst>
              </a:tr>
              <a:tr h="370840">
                <a:tc>
                  <a:txBody>
                    <a:bodyPr/>
                    <a:lstStyle/>
                    <a:p>
                      <a:pPr algn="ctr"/>
                      <a:r>
                        <a:rPr lang="en-US" dirty="0"/>
                        <a:t>I</a:t>
                      </a:r>
                    </a:p>
                  </a:txBody>
                  <a:tcPr/>
                </a:tc>
                <a:tc>
                  <a:txBody>
                    <a:bodyPr/>
                    <a:lstStyle/>
                    <a:p>
                      <a:pPr algn="ctr"/>
                      <a:r>
                        <a:rPr lang="en-US" dirty="0"/>
                        <a:t>208</a:t>
                      </a:r>
                    </a:p>
                  </a:txBody>
                  <a:tcPr/>
                </a:tc>
                <a:tc>
                  <a:txBody>
                    <a:bodyPr/>
                    <a:lstStyle/>
                    <a:p>
                      <a:pPr algn="ctr"/>
                      <a:r>
                        <a:rPr lang="en-US" dirty="0"/>
                        <a:t>65.4%</a:t>
                      </a:r>
                    </a:p>
                  </a:txBody>
                  <a:tcPr/>
                </a:tc>
                <a:extLst>
                  <a:ext uri="{0D108BD9-81ED-4DB2-BD59-A6C34878D82A}">
                    <a16:rowId xmlns:a16="http://schemas.microsoft.com/office/drawing/2014/main" val="10009"/>
                  </a:ext>
                </a:extLst>
              </a:tr>
              <a:tr h="370840">
                <a:tc>
                  <a:txBody>
                    <a:bodyPr/>
                    <a:lstStyle/>
                    <a:p>
                      <a:pPr algn="ctr"/>
                      <a:r>
                        <a:rPr lang="en-US" dirty="0"/>
                        <a:t>J</a:t>
                      </a:r>
                    </a:p>
                  </a:txBody>
                  <a:tcPr/>
                </a:tc>
                <a:tc>
                  <a:txBody>
                    <a:bodyPr/>
                    <a:lstStyle/>
                    <a:p>
                      <a:pPr algn="ctr"/>
                      <a:r>
                        <a:rPr lang="en-US" dirty="0"/>
                        <a:t>199</a:t>
                      </a:r>
                    </a:p>
                  </a:txBody>
                  <a:tcPr/>
                </a:tc>
                <a:tc>
                  <a:txBody>
                    <a:bodyPr/>
                    <a:lstStyle/>
                    <a:p>
                      <a:pPr algn="ctr"/>
                      <a:r>
                        <a:rPr lang="en-US" dirty="0"/>
                        <a:t>70.1%</a:t>
                      </a:r>
                    </a:p>
                  </a:txBody>
                  <a:tcPr/>
                </a:tc>
                <a:extLst>
                  <a:ext uri="{0D108BD9-81ED-4DB2-BD59-A6C34878D82A}">
                    <a16:rowId xmlns:a16="http://schemas.microsoft.com/office/drawing/2014/main" val="10010"/>
                  </a:ext>
                </a:extLst>
              </a:tr>
              <a:tr h="370840">
                <a:tc>
                  <a:txBody>
                    <a:bodyPr/>
                    <a:lstStyle/>
                    <a:p>
                      <a:pPr algn="ctr"/>
                      <a:r>
                        <a:rPr lang="en-US" dirty="0"/>
                        <a:t>K</a:t>
                      </a:r>
                    </a:p>
                  </a:txBody>
                  <a:tcPr/>
                </a:tc>
                <a:tc>
                  <a:txBody>
                    <a:bodyPr/>
                    <a:lstStyle/>
                    <a:p>
                      <a:pPr algn="ctr"/>
                      <a:r>
                        <a:rPr lang="en-US" dirty="0"/>
                        <a:t>181</a:t>
                      </a:r>
                    </a:p>
                  </a:txBody>
                  <a:tcPr/>
                </a:tc>
                <a:tc>
                  <a:txBody>
                    <a:bodyPr/>
                    <a:lstStyle/>
                    <a:p>
                      <a:pPr algn="ctr"/>
                      <a:r>
                        <a:rPr lang="en-US" dirty="0"/>
                        <a:t>74.5%</a:t>
                      </a:r>
                    </a:p>
                  </a:txBody>
                  <a:tcPr/>
                </a:tc>
                <a:extLst>
                  <a:ext uri="{0D108BD9-81ED-4DB2-BD59-A6C34878D82A}">
                    <a16:rowId xmlns:a16="http://schemas.microsoft.com/office/drawing/2014/main" val="10011"/>
                  </a:ext>
                </a:extLst>
              </a:tr>
            </a:tbl>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679598955"/>
              </p:ext>
            </p:extLst>
          </p:nvPr>
        </p:nvGraphicFramePr>
        <p:xfrm>
          <a:off x="3200400" y="1600200"/>
          <a:ext cx="2590800" cy="445008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753533">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tblGrid>
              <a:tr h="370840">
                <a:tc>
                  <a:txBody>
                    <a:bodyPr/>
                    <a:lstStyle/>
                    <a:p>
                      <a:pPr algn="ctr"/>
                      <a:r>
                        <a:rPr lang="en-US" sz="1800" dirty="0"/>
                        <a:t>Area</a:t>
                      </a:r>
                    </a:p>
                  </a:txBody>
                  <a:tcPr/>
                </a:tc>
                <a:tc>
                  <a:txBody>
                    <a:bodyPr/>
                    <a:lstStyle/>
                    <a:p>
                      <a:pPr algn="ctr"/>
                      <a:r>
                        <a:rPr lang="en-US" sz="1800" dirty="0"/>
                        <a:t># pts</a:t>
                      </a:r>
                    </a:p>
                  </a:txBody>
                  <a:tcPr/>
                </a:tc>
                <a:tc>
                  <a:txBody>
                    <a:bodyPr/>
                    <a:lstStyle/>
                    <a:p>
                      <a:pPr algn="ctr"/>
                      <a:r>
                        <a:rPr lang="en-US" sz="1800" dirty="0"/>
                        <a:t>Cum. %</a:t>
                      </a:r>
                    </a:p>
                  </a:txBody>
                  <a:tcPr/>
                </a:tc>
                <a:extLst>
                  <a:ext uri="{0D108BD9-81ED-4DB2-BD59-A6C34878D82A}">
                    <a16:rowId xmlns:a16="http://schemas.microsoft.com/office/drawing/2014/main" val="10000"/>
                  </a:ext>
                </a:extLst>
              </a:tr>
              <a:tr h="370840">
                <a:tc>
                  <a:txBody>
                    <a:bodyPr/>
                    <a:lstStyle/>
                    <a:p>
                      <a:pPr algn="ctr"/>
                      <a:r>
                        <a:rPr lang="en-US" dirty="0"/>
                        <a:t>L</a:t>
                      </a:r>
                    </a:p>
                  </a:txBody>
                  <a:tcPr/>
                </a:tc>
                <a:tc>
                  <a:txBody>
                    <a:bodyPr/>
                    <a:lstStyle/>
                    <a:p>
                      <a:pPr algn="ctr"/>
                      <a:r>
                        <a:rPr lang="en-US" dirty="0"/>
                        <a:t>167</a:t>
                      </a:r>
                    </a:p>
                  </a:txBody>
                  <a:tcPr/>
                </a:tc>
                <a:tc>
                  <a:txBody>
                    <a:bodyPr/>
                    <a:lstStyle/>
                    <a:p>
                      <a:pPr algn="ctr"/>
                      <a:r>
                        <a:rPr lang="en-US" dirty="0"/>
                        <a:t>78.5%</a:t>
                      </a:r>
                    </a:p>
                  </a:txBody>
                  <a:tcPr/>
                </a:tc>
                <a:extLst>
                  <a:ext uri="{0D108BD9-81ED-4DB2-BD59-A6C34878D82A}">
                    <a16:rowId xmlns:a16="http://schemas.microsoft.com/office/drawing/2014/main" val="10001"/>
                  </a:ext>
                </a:extLst>
              </a:tr>
              <a:tr h="370840">
                <a:tc>
                  <a:txBody>
                    <a:bodyPr/>
                    <a:lstStyle/>
                    <a:p>
                      <a:pPr algn="ctr"/>
                      <a:r>
                        <a:rPr lang="en-US" dirty="0"/>
                        <a:t>M</a:t>
                      </a:r>
                    </a:p>
                  </a:txBody>
                  <a:tcPr/>
                </a:tc>
                <a:tc>
                  <a:txBody>
                    <a:bodyPr/>
                    <a:lstStyle/>
                    <a:p>
                      <a:pPr algn="ctr"/>
                      <a:r>
                        <a:rPr lang="en-US" dirty="0"/>
                        <a:t>146</a:t>
                      </a:r>
                    </a:p>
                  </a:txBody>
                  <a:tcPr/>
                </a:tc>
                <a:tc>
                  <a:txBody>
                    <a:bodyPr/>
                    <a:lstStyle/>
                    <a:p>
                      <a:pPr algn="ctr"/>
                      <a:r>
                        <a:rPr lang="en-US" dirty="0"/>
                        <a:t>82.0%</a:t>
                      </a:r>
                    </a:p>
                  </a:txBody>
                  <a:tcPr/>
                </a:tc>
                <a:extLst>
                  <a:ext uri="{0D108BD9-81ED-4DB2-BD59-A6C34878D82A}">
                    <a16:rowId xmlns:a16="http://schemas.microsoft.com/office/drawing/2014/main" val="10002"/>
                  </a:ext>
                </a:extLst>
              </a:tr>
              <a:tr h="370840">
                <a:tc>
                  <a:txBody>
                    <a:bodyPr/>
                    <a:lstStyle/>
                    <a:p>
                      <a:pPr algn="ctr"/>
                      <a:r>
                        <a:rPr lang="en-US" dirty="0"/>
                        <a:t>N</a:t>
                      </a:r>
                    </a:p>
                  </a:txBody>
                  <a:tcPr/>
                </a:tc>
                <a:tc>
                  <a:txBody>
                    <a:bodyPr/>
                    <a:lstStyle/>
                    <a:p>
                      <a:pPr algn="ctr"/>
                      <a:r>
                        <a:rPr lang="en-US" dirty="0"/>
                        <a:t>135</a:t>
                      </a:r>
                    </a:p>
                  </a:txBody>
                  <a:tcPr/>
                </a:tc>
                <a:tc>
                  <a:txBody>
                    <a:bodyPr/>
                    <a:lstStyle/>
                    <a:p>
                      <a:pPr algn="ctr"/>
                      <a:r>
                        <a:rPr lang="en-US" dirty="0"/>
                        <a:t>85.2%</a:t>
                      </a:r>
                    </a:p>
                  </a:txBody>
                  <a:tcPr/>
                </a:tc>
                <a:extLst>
                  <a:ext uri="{0D108BD9-81ED-4DB2-BD59-A6C34878D82A}">
                    <a16:rowId xmlns:a16="http://schemas.microsoft.com/office/drawing/2014/main" val="10003"/>
                  </a:ext>
                </a:extLst>
              </a:tr>
              <a:tr h="370840">
                <a:tc>
                  <a:txBody>
                    <a:bodyPr/>
                    <a:lstStyle/>
                    <a:p>
                      <a:pPr algn="ctr"/>
                      <a:r>
                        <a:rPr lang="en-US" dirty="0"/>
                        <a:t>O</a:t>
                      </a:r>
                    </a:p>
                  </a:txBody>
                  <a:tcPr/>
                </a:tc>
                <a:tc>
                  <a:txBody>
                    <a:bodyPr/>
                    <a:lstStyle/>
                    <a:p>
                      <a:pPr algn="ctr"/>
                      <a:r>
                        <a:rPr lang="en-US" dirty="0"/>
                        <a:t>120</a:t>
                      </a:r>
                    </a:p>
                  </a:txBody>
                  <a:tcPr/>
                </a:tc>
                <a:tc>
                  <a:txBody>
                    <a:bodyPr/>
                    <a:lstStyle/>
                    <a:p>
                      <a:pPr algn="ctr"/>
                      <a:r>
                        <a:rPr lang="en-US" dirty="0"/>
                        <a:t>88.1%</a:t>
                      </a:r>
                    </a:p>
                  </a:txBody>
                  <a:tcPr/>
                </a:tc>
                <a:extLst>
                  <a:ext uri="{0D108BD9-81ED-4DB2-BD59-A6C34878D82A}">
                    <a16:rowId xmlns:a16="http://schemas.microsoft.com/office/drawing/2014/main" val="10004"/>
                  </a:ext>
                </a:extLst>
              </a:tr>
              <a:tr h="370840">
                <a:tc>
                  <a:txBody>
                    <a:bodyPr/>
                    <a:lstStyle/>
                    <a:p>
                      <a:pPr algn="ctr"/>
                      <a:r>
                        <a:rPr lang="en-US" dirty="0"/>
                        <a:t>P</a:t>
                      </a:r>
                    </a:p>
                  </a:txBody>
                  <a:tcPr/>
                </a:tc>
                <a:tc>
                  <a:txBody>
                    <a:bodyPr/>
                    <a:lstStyle/>
                    <a:p>
                      <a:pPr algn="ctr"/>
                      <a:r>
                        <a:rPr lang="en-US" dirty="0"/>
                        <a:t>0</a:t>
                      </a:r>
                    </a:p>
                  </a:txBody>
                  <a:tcPr/>
                </a:tc>
                <a:tc>
                  <a:txBody>
                    <a:bodyPr/>
                    <a:lstStyle/>
                    <a:p>
                      <a:pPr algn="ctr"/>
                      <a:r>
                        <a:rPr lang="en-US" dirty="0"/>
                        <a:t>--</a:t>
                      </a:r>
                    </a:p>
                  </a:txBody>
                  <a:tcPr/>
                </a:tc>
                <a:extLst>
                  <a:ext uri="{0D108BD9-81ED-4DB2-BD59-A6C34878D82A}">
                    <a16:rowId xmlns:a16="http://schemas.microsoft.com/office/drawing/2014/main" val="10005"/>
                  </a:ext>
                </a:extLst>
              </a:tr>
              <a:tr h="370840">
                <a:tc>
                  <a:txBody>
                    <a:bodyPr/>
                    <a:lstStyle/>
                    <a:p>
                      <a:pPr algn="ctr"/>
                      <a:r>
                        <a:rPr lang="en-US" dirty="0"/>
                        <a:t>Q</a:t>
                      </a:r>
                    </a:p>
                  </a:txBody>
                  <a:tcPr/>
                </a:tc>
                <a:tc>
                  <a:txBody>
                    <a:bodyPr/>
                    <a:lstStyle/>
                    <a:p>
                      <a:pPr algn="ctr"/>
                      <a:r>
                        <a:rPr lang="en-US" dirty="0"/>
                        <a:t>0</a:t>
                      </a:r>
                    </a:p>
                  </a:txBody>
                  <a:tcPr/>
                </a:tc>
                <a:tc>
                  <a:txBody>
                    <a:bodyPr/>
                    <a:lstStyle/>
                    <a:p>
                      <a:pPr algn="ctr"/>
                      <a:r>
                        <a:rPr lang="en-US" dirty="0"/>
                        <a:t>--</a:t>
                      </a:r>
                    </a:p>
                  </a:txBody>
                  <a:tcPr/>
                </a:tc>
                <a:extLst>
                  <a:ext uri="{0D108BD9-81ED-4DB2-BD59-A6C34878D82A}">
                    <a16:rowId xmlns:a16="http://schemas.microsoft.com/office/drawing/2014/main" val="10006"/>
                  </a:ext>
                </a:extLst>
              </a:tr>
              <a:tr h="370840">
                <a:tc>
                  <a:txBody>
                    <a:bodyPr/>
                    <a:lstStyle/>
                    <a:p>
                      <a:pPr algn="ctr"/>
                      <a:r>
                        <a:rPr lang="en-US" dirty="0"/>
                        <a:t>R</a:t>
                      </a:r>
                    </a:p>
                  </a:txBody>
                  <a:tcPr/>
                </a:tc>
                <a:tc>
                  <a:txBody>
                    <a:bodyPr/>
                    <a:lstStyle/>
                    <a:p>
                      <a:pPr algn="ctr"/>
                      <a:r>
                        <a:rPr lang="en-US" dirty="0"/>
                        <a:t>99</a:t>
                      </a:r>
                    </a:p>
                  </a:txBody>
                  <a:tcPr/>
                </a:tc>
                <a:tc>
                  <a:txBody>
                    <a:bodyPr/>
                    <a:lstStyle/>
                    <a:p>
                      <a:pPr algn="ctr"/>
                      <a:r>
                        <a:rPr lang="en-US" dirty="0"/>
                        <a:t>90.5%</a:t>
                      </a:r>
                    </a:p>
                  </a:txBody>
                  <a:tcPr/>
                </a:tc>
                <a:extLst>
                  <a:ext uri="{0D108BD9-81ED-4DB2-BD59-A6C34878D82A}">
                    <a16:rowId xmlns:a16="http://schemas.microsoft.com/office/drawing/2014/main" val="10007"/>
                  </a:ext>
                </a:extLst>
              </a:tr>
              <a:tr h="370840">
                <a:tc>
                  <a:txBody>
                    <a:bodyPr/>
                    <a:lstStyle/>
                    <a:p>
                      <a:pPr algn="ctr"/>
                      <a:r>
                        <a:rPr lang="en-US" dirty="0"/>
                        <a:t>S</a:t>
                      </a:r>
                    </a:p>
                  </a:txBody>
                  <a:tcPr/>
                </a:tc>
                <a:tc>
                  <a:txBody>
                    <a:bodyPr/>
                    <a:lstStyle/>
                    <a:p>
                      <a:pPr algn="ctr"/>
                      <a:r>
                        <a:rPr lang="en-US" dirty="0"/>
                        <a:t>96</a:t>
                      </a:r>
                    </a:p>
                  </a:txBody>
                  <a:tcPr/>
                </a:tc>
                <a:tc>
                  <a:txBody>
                    <a:bodyPr/>
                    <a:lstStyle/>
                    <a:p>
                      <a:pPr algn="ctr"/>
                      <a:r>
                        <a:rPr lang="en-US" dirty="0"/>
                        <a:t>92.8%</a:t>
                      </a:r>
                    </a:p>
                  </a:txBody>
                  <a:tcPr/>
                </a:tc>
                <a:extLst>
                  <a:ext uri="{0D108BD9-81ED-4DB2-BD59-A6C34878D82A}">
                    <a16:rowId xmlns:a16="http://schemas.microsoft.com/office/drawing/2014/main" val="10008"/>
                  </a:ext>
                </a:extLst>
              </a:tr>
              <a:tr h="370840">
                <a:tc>
                  <a:txBody>
                    <a:bodyPr/>
                    <a:lstStyle/>
                    <a:p>
                      <a:pPr algn="ctr"/>
                      <a:r>
                        <a:rPr lang="en-US" dirty="0"/>
                        <a:t>T</a:t>
                      </a:r>
                    </a:p>
                  </a:txBody>
                  <a:tcPr/>
                </a:tc>
                <a:tc>
                  <a:txBody>
                    <a:bodyPr/>
                    <a:lstStyle/>
                    <a:p>
                      <a:pPr algn="ctr"/>
                      <a:r>
                        <a:rPr lang="en-US" dirty="0"/>
                        <a:t>90</a:t>
                      </a:r>
                    </a:p>
                  </a:txBody>
                  <a:tcPr/>
                </a:tc>
                <a:tc>
                  <a:txBody>
                    <a:bodyPr/>
                    <a:lstStyle/>
                    <a:p>
                      <a:pPr algn="ctr"/>
                      <a:r>
                        <a:rPr lang="en-US" dirty="0"/>
                        <a:t>94.9%</a:t>
                      </a:r>
                    </a:p>
                  </a:txBody>
                  <a:tcPr/>
                </a:tc>
                <a:extLst>
                  <a:ext uri="{0D108BD9-81ED-4DB2-BD59-A6C34878D82A}">
                    <a16:rowId xmlns:a16="http://schemas.microsoft.com/office/drawing/2014/main" val="10009"/>
                  </a:ext>
                </a:extLst>
              </a:tr>
              <a:tr h="370840">
                <a:tc>
                  <a:txBody>
                    <a:bodyPr/>
                    <a:lstStyle/>
                    <a:p>
                      <a:pPr algn="ctr"/>
                      <a:r>
                        <a:rPr lang="en-US" dirty="0"/>
                        <a:t>U</a:t>
                      </a:r>
                    </a:p>
                  </a:txBody>
                  <a:tcPr/>
                </a:tc>
                <a:tc>
                  <a:txBody>
                    <a:bodyPr/>
                    <a:lstStyle/>
                    <a:p>
                      <a:pPr algn="ctr"/>
                      <a:r>
                        <a:rPr lang="en-US" dirty="0"/>
                        <a:t>0</a:t>
                      </a:r>
                    </a:p>
                  </a:txBody>
                  <a:tcPr/>
                </a:tc>
                <a:tc>
                  <a:txBody>
                    <a:bodyPr/>
                    <a:lstStyle/>
                    <a:p>
                      <a:pPr algn="ctr"/>
                      <a:r>
                        <a:rPr lang="en-US" dirty="0"/>
                        <a:t>--</a:t>
                      </a:r>
                    </a:p>
                  </a:txBody>
                  <a:tcPr/>
                </a:tc>
                <a:extLst>
                  <a:ext uri="{0D108BD9-81ED-4DB2-BD59-A6C34878D82A}">
                    <a16:rowId xmlns:a16="http://schemas.microsoft.com/office/drawing/2014/main" val="10010"/>
                  </a:ext>
                </a:extLst>
              </a:tr>
              <a:tr h="370840">
                <a:tc>
                  <a:txBody>
                    <a:bodyPr/>
                    <a:lstStyle/>
                    <a:p>
                      <a:pPr algn="ctr"/>
                      <a:r>
                        <a:rPr lang="en-US" dirty="0"/>
                        <a:t>V</a:t>
                      </a:r>
                    </a:p>
                  </a:txBody>
                  <a:tcPr/>
                </a:tc>
                <a:tc>
                  <a:txBody>
                    <a:bodyPr/>
                    <a:lstStyle/>
                    <a:p>
                      <a:pPr algn="ctr"/>
                      <a:r>
                        <a:rPr lang="en-US" dirty="0"/>
                        <a:t>89</a:t>
                      </a:r>
                    </a:p>
                  </a:txBody>
                  <a:tcPr/>
                </a:tc>
                <a:tc>
                  <a:txBody>
                    <a:bodyPr/>
                    <a:lstStyle/>
                    <a:p>
                      <a:pPr algn="ctr"/>
                      <a:r>
                        <a:rPr lang="en-US" dirty="0"/>
                        <a:t>97.1%</a:t>
                      </a:r>
                    </a:p>
                  </a:txBody>
                  <a:tcPr/>
                </a:tc>
                <a:extLst>
                  <a:ext uri="{0D108BD9-81ED-4DB2-BD59-A6C34878D82A}">
                    <a16:rowId xmlns:a16="http://schemas.microsoft.com/office/drawing/2014/main" val="10011"/>
                  </a:ext>
                </a:extLst>
              </a:tr>
            </a:tbl>
          </a:graphicData>
        </a:graphic>
      </p:graphicFrame>
      <p:graphicFrame>
        <p:nvGraphicFramePr>
          <p:cNvPr id="6" name="Content Placeholder 8"/>
          <p:cNvGraphicFramePr>
            <a:graphicFrameLocks/>
          </p:cNvGraphicFramePr>
          <p:nvPr>
            <p:extLst>
              <p:ext uri="{D42A27DB-BD31-4B8C-83A1-F6EECF244321}">
                <p14:modId xmlns:p14="http://schemas.microsoft.com/office/powerpoint/2010/main" val="3807252025"/>
              </p:ext>
            </p:extLst>
          </p:nvPr>
        </p:nvGraphicFramePr>
        <p:xfrm>
          <a:off x="5943600" y="1600200"/>
          <a:ext cx="2743200" cy="445008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370840">
                <a:tc>
                  <a:txBody>
                    <a:bodyPr/>
                    <a:lstStyle/>
                    <a:p>
                      <a:pPr algn="ctr"/>
                      <a:r>
                        <a:rPr lang="en-US" sz="1800" dirty="0"/>
                        <a:t>Area</a:t>
                      </a:r>
                    </a:p>
                  </a:txBody>
                  <a:tcPr/>
                </a:tc>
                <a:tc>
                  <a:txBody>
                    <a:bodyPr/>
                    <a:lstStyle/>
                    <a:p>
                      <a:pPr algn="ctr"/>
                      <a:r>
                        <a:rPr lang="en-US" sz="1800" dirty="0"/>
                        <a:t># pts</a:t>
                      </a:r>
                    </a:p>
                  </a:txBody>
                  <a:tcPr/>
                </a:tc>
                <a:tc>
                  <a:txBody>
                    <a:bodyPr/>
                    <a:lstStyle/>
                    <a:p>
                      <a:pPr algn="ctr"/>
                      <a:r>
                        <a:rPr lang="en-US" sz="1800" dirty="0"/>
                        <a:t>Cum. %</a:t>
                      </a:r>
                    </a:p>
                  </a:txBody>
                  <a:tcPr/>
                </a:tc>
                <a:extLst>
                  <a:ext uri="{0D108BD9-81ED-4DB2-BD59-A6C34878D82A}">
                    <a16:rowId xmlns:a16="http://schemas.microsoft.com/office/drawing/2014/main" val="10000"/>
                  </a:ext>
                </a:extLst>
              </a:tr>
              <a:tr h="370840">
                <a:tc>
                  <a:txBody>
                    <a:bodyPr/>
                    <a:lstStyle/>
                    <a:p>
                      <a:pPr algn="ctr"/>
                      <a:r>
                        <a:rPr lang="en-US" dirty="0"/>
                        <a:t>W</a:t>
                      </a:r>
                    </a:p>
                  </a:txBody>
                  <a:tcPr/>
                </a:tc>
                <a:tc>
                  <a:txBody>
                    <a:bodyPr/>
                    <a:lstStyle/>
                    <a:p>
                      <a:pPr algn="ctr"/>
                      <a:r>
                        <a:rPr lang="en-US" dirty="0"/>
                        <a:t>0</a:t>
                      </a:r>
                    </a:p>
                  </a:txBody>
                  <a:tcPr/>
                </a:tc>
                <a:tc>
                  <a:txBody>
                    <a:bodyPr/>
                    <a:lstStyle/>
                    <a:p>
                      <a:pPr algn="ctr"/>
                      <a:r>
                        <a:rPr lang="en-US" dirty="0"/>
                        <a:t>--</a:t>
                      </a:r>
                    </a:p>
                  </a:txBody>
                  <a:tcPr/>
                </a:tc>
                <a:extLst>
                  <a:ext uri="{0D108BD9-81ED-4DB2-BD59-A6C34878D82A}">
                    <a16:rowId xmlns:a16="http://schemas.microsoft.com/office/drawing/2014/main" val="10001"/>
                  </a:ext>
                </a:extLst>
              </a:tr>
              <a:tr h="370840">
                <a:tc>
                  <a:txBody>
                    <a:bodyPr/>
                    <a:lstStyle/>
                    <a:p>
                      <a:pPr algn="ctr"/>
                      <a:r>
                        <a:rPr lang="en-US" dirty="0"/>
                        <a:t>X</a:t>
                      </a:r>
                    </a:p>
                  </a:txBody>
                  <a:tcPr/>
                </a:tc>
                <a:tc>
                  <a:txBody>
                    <a:bodyPr/>
                    <a:lstStyle/>
                    <a:p>
                      <a:pPr algn="ctr"/>
                      <a:r>
                        <a:rPr lang="en-US" dirty="0"/>
                        <a:t>60</a:t>
                      </a:r>
                    </a:p>
                  </a:txBody>
                  <a:tcPr/>
                </a:tc>
                <a:tc>
                  <a:txBody>
                    <a:bodyPr/>
                    <a:lstStyle/>
                    <a:p>
                      <a:pPr algn="ctr"/>
                      <a:r>
                        <a:rPr lang="en-US" dirty="0"/>
                        <a:t>98.5%</a:t>
                      </a:r>
                    </a:p>
                  </a:txBody>
                  <a:tcPr/>
                </a:tc>
                <a:extLst>
                  <a:ext uri="{0D108BD9-81ED-4DB2-BD59-A6C34878D82A}">
                    <a16:rowId xmlns:a16="http://schemas.microsoft.com/office/drawing/2014/main" val="10002"/>
                  </a:ext>
                </a:extLst>
              </a:tr>
              <a:tr h="370840">
                <a:tc>
                  <a:txBody>
                    <a:bodyPr/>
                    <a:lstStyle/>
                    <a:p>
                      <a:pPr algn="ctr"/>
                      <a:r>
                        <a:rPr lang="en-US" dirty="0"/>
                        <a:t>Y</a:t>
                      </a:r>
                    </a:p>
                  </a:txBody>
                  <a:tcPr/>
                </a:tc>
                <a:tc>
                  <a:txBody>
                    <a:bodyPr/>
                    <a:lstStyle/>
                    <a:p>
                      <a:pPr algn="ctr"/>
                      <a:r>
                        <a:rPr lang="en-US" dirty="0"/>
                        <a:t>0</a:t>
                      </a:r>
                    </a:p>
                  </a:txBody>
                  <a:tcPr/>
                </a:tc>
                <a:tc>
                  <a:txBody>
                    <a:bodyPr/>
                    <a:lstStyle/>
                    <a:p>
                      <a:pPr algn="ctr"/>
                      <a:r>
                        <a:rPr lang="en-US" dirty="0"/>
                        <a:t>--</a:t>
                      </a:r>
                    </a:p>
                  </a:txBody>
                  <a:tcPr/>
                </a:tc>
                <a:extLst>
                  <a:ext uri="{0D108BD9-81ED-4DB2-BD59-A6C34878D82A}">
                    <a16:rowId xmlns:a16="http://schemas.microsoft.com/office/drawing/2014/main" val="10003"/>
                  </a:ext>
                </a:extLst>
              </a:tr>
              <a:tr h="370840">
                <a:tc>
                  <a:txBody>
                    <a:bodyPr/>
                    <a:lstStyle/>
                    <a:p>
                      <a:pPr algn="ctr"/>
                      <a:r>
                        <a:rPr lang="en-US" dirty="0"/>
                        <a:t>Z</a:t>
                      </a:r>
                    </a:p>
                  </a:txBody>
                  <a:tcPr/>
                </a:tc>
                <a:tc>
                  <a:txBody>
                    <a:bodyPr/>
                    <a:lstStyle/>
                    <a:p>
                      <a:pPr algn="ctr"/>
                      <a:r>
                        <a:rPr lang="en-US" dirty="0"/>
                        <a:t>0</a:t>
                      </a:r>
                    </a:p>
                  </a:txBody>
                  <a:tcPr/>
                </a:tc>
                <a:tc>
                  <a:txBody>
                    <a:bodyPr/>
                    <a:lstStyle/>
                    <a:p>
                      <a:pPr algn="ctr"/>
                      <a:r>
                        <a:rPr lang="en-US" dirty="0"/>
                        <a:t>--</a:t>
                      </a:r>
                    </a:p>
                  </a:txBody>
                  <a:tcPr/>
                </a:tc>
                <a:extLst>
                  <a:ext uri="{0D108BD9-81ED-4DB2-BD59-A6C34878D82A}">
                    <a16:rowId xmlns:a16="http://schemas.microsoft.com/office/drawing/2014/main" val="10004"/>
                  </a:ext>
                </a:extLst>
              </a:tr>
              <a:tr h="370840">
                <a:tc>
                  <a:txBody>
                    <a:bodyPr/>
                    <a:lstStyle/>
                    <a:p>
                      <a:pPr algn="ctr"/>
                      <a:r>
                        <a:rPr lang="en-US" dirty="0"/>
                        <a:t>AA</a:t>
                      </a:r>
                    </a:p>
                  </a:txBody>
                  <a:tcPr/>
                </a:tc>
                <a:tc>
                  <a:txBody>
                    <a:bodyPr/>
                    <a:lstStyle/>
                    <a:p>
                      <a:pPr algn="ctr"/>
                      <a:r>
                        <a:rPr lang="en-US" dirty="0"/>
                        <a:t>27</a:t>
                      </a:r>
                    </a:p>
                  </a:txBody>
                  <a:tcPr/>
                </a:tc>
                <a:tc>
                  <a:txBody>
                    <a:bodyPr/>
                    <a:lstStyle/>
                    <a:p>
                      <a:pPr algn="ctr"/>
                      <a:r>
                        <a:rPr lang="en-US" dirty="0"/>
                        <a:t>99.1%</a:t>
                      </a:r>
                    </a:p>
                  </a:txBody>
                  <a:tcPr/>
                </a:tc>
                <a:extLst>
                  <a:ext uri="{0D108BD9-81ED-4DB2-BD59-A6C34878D82A}">
                    <a16:rowId xmlns:a16="http://schemas.microsoft.com/office/drawing/2014/main" val="10005"/>
                  </a:ext>
                </a:extLst>
              </a:tr>
              <a:tr h="370840">
                <a:tc>
                  <a:txBody>
                    <a:bodyPr/>
                    <a:lstStyle/>
                    <a:p>
                      <a:pPr algn="ctr"/>
                      <a:r>
                        <a:rPr lang="en-US" dirty="0"/>
                        <a:t>BB</a:t>
                      </a:r>
                    </a:p>
                  </a:txBody>
                  <a:tcPr/>
                </a:tc>
                <a:tc>
                  <a:txBody>
                    <a:bodyPr/>
                    <a:lstStyle/>
                    <a:p>
                      <a:pPr algn="ctr"/>
                      <a:r>
                        <a:rPr lang="en-US" dirty="0"/>
                        <a:t>21</a:t>
                      </a:r>
                    </a:p>
                  </a:txBody>
                  <a:tcPr/>
                </a:tc>
                <a:tc>
                  <a:txBody>
                    <a:bodyPr/>
                    <a:lstStyle/>
                    <a:p>
                      <a:pPr algn="ctr"/>
                      <a:r>
                        <a:rPr lang="en-US" dirty="0"/>
                        <a:t>99.6%</a:t>
                      </a:r>
                    </a:p>
                  </a:txBody>
                  <a:tcPr/>
                </a:tc>
                <a:extLst>
                  <a:ext uri="{0D108BD9-81ED-4DB2-BD59-A6C34878D82A}">
                    <a16:rowId xmlns:a16="http://schemas.microsoft.com/office/drawing/2014/main" val="10006"/>
                  </a:ext>
                </a:extLst>
              </a:tr>
              <a:tr h="370840">
                <a:tc>
                  <a:txBody>
                    <a:bodyPr/>
                    <a:lstStyle/>
                    <a:p>
                      <a:pPr algn="ctr"/>
                      <a:r>
                        <a:rPr lang="en-US" dirty="0"/>
                        <a:t>CC</a:t>
                      </a:r>
                    </a:p>
                  </a:txBody>
                  <a:tcPr/>
                </a:tc>
                <a:tc>
                  <a:txBody>
                    <a:bodyPr/>
                    <a:lstStyle/>
                    <a:p>
                      <a:pPr algn="ctr"/>
                      <a:r>
                        <a:rPr lang="en-US" dirty="0"/>
                        <a:t>15</a:t>
                      </a:r>
                    </a:p>
                  </a:txBody>
                  <a:tcPr/>
                </a:tc>
                <a:tc>
                  <a:txBody>
                    <a:bodyPr/>
                    <a:lstStyle/>
                    <a:p>
                      <a:pPr algn="ctr"/>
                      <a:r>
                        <a:rPr lang="en-US" dirty="0"/>
                        <a:t>100%</a:t>
                      </a:r>
                    </a:p>
                  </a:txBody>
                  <a:tcPr/>
                </a:tc>
                <a:extLst>
                  <a:ext uri="{0D108BD9-81ED-4DB2-BD59-A6C34878D82A}">
                    <a16:rowId xmlns:a16="http://schemas.microsoft.com/office/drawing/2014/main" val="10007"/>
                  </a:ext>
                </a:extLst>
              </a:tr>
              <a:tr h="370840">
                <a:tc>
                  <a:txBody>
                    <a:bodyPr/>
                    <a:lstStyle/>
                    <a:p>
                      <a:pPr algn="ctr"/>
                      <a:r>
                        <a:rPr lang="en-US" dirty="0"/>
                        <a:t>DD</a:t>
                      </a:r>
                    </a:p>
                  </a:txBody>
                  <a:tcPr/>
                </a:tc>
                <a:tc>
                  <a:txBody>
                    <a:bodyPr/>
                    <a:lstStyle/>
                    <a:p>
                      <a:pPr algn="ctr"/>
                      <a:r>
                        <a:rPr lang="en-US" dirty="0"/>
                        <a:t>0</a:t>
                      </a:r>
                    </a:p>
                  </a:txBody>
                  <a:tcPr/>
                </a:tc>
                <a:tc>
                  <a:txBody>
                    <a:bodyPr/>
                    <a:lstStyle/>
                    <a:p>
                      <a:pPr algn="ctr"/>
                      <a:r>
                        <a:rPr lang="en-US" dirty="0"/>
                        <a:t>--</a:t>
                      </a:r>
                    </a:p>
                  </a:txBody>
                  <a:tcPr/>
                </a:tc>
                <a:extLst>
                  <a:ext uri="{0D108BD9-81ED-4DB2-BD59-A6C34878D82A}">
                    <a16:rowId xmlns:a16="http://schemas.microsoft.com/office/drawing/2014/main" val="10008"/>
                  </a:ext>
                </a:extLst>
              </a:tr>
              <a:tr h="370840">
                <a:tc>
                  <a:txBody>
                    <a:bodyPr/>
                    <a:lstStyle/>
                    <a:p>
                      <a:pPr algn="ctr"/>
                      <a:r>
                        <a:rPr lang="en-US" dirty="0"/>
                        <a:t>EE</a:t>
                      </a:r>
                    </a:p>
                  </a:txBody>
                  <a:tcPr/>
                </a:tc>
                <a:tc>
                  <a:txBody>
                    <a:bodyPr/>
                    <a:lstStyle/>
                    <a:p>
                      <a:pPr algn="ctr"/>
                      <a:r>
                        <a:rPr lang="en-US" dirty="0"/>
                        <a:t>0</a:t>
                      </a:r>
                    </a:p>
                  </a:txBody>
                  <a:tcPr/>
                </a:tc>
                <a:tc>
                  <a:txBody>
                    <a:bodyPr/>
                    <a:lstStyle/>
                    <a:p>
                      <a:pPr algn="ctr"/>
                      <a:r>
                        <a:rPr lang="en-US" dirty="0"/>
                        <a:t>--</a:t>
                      </a:r>
                    </a:p>
                  </a:txBody>
                  <a:tcPr/>
                </a:tc>
                <a:extLst>
                  <a:ext uri="{0D108BD9-81ED-4DB2-BD59-A6C34878D82A}">
                    <a16:rowId xmlns:a16="http://schemas.microsoft.com/office/drawing/2014/main" val="10009"/>
                  </a:ext>
                </a:extLst>
              </a:tr>
              <a:tr h="370840">
                <a:tc>
                  <a:txBody>
                    <a:bodyPr/>
                    <a:lstStyle/>
                    <a:p>
                      <a:pPr algn="ctr"/>
                      <a:r>
                        <a:rPr lang="en-US" dirty="0"/>
                        <a:t>FF</a:t>
                      </a:r>
                    </a:p>
                  </a:txBody>
                  <a:tcPr/>
                </a:tc>
                <a:tc>
                  <a:txBody>
                    <a:bodyPr/>
                    <a:lstStyle/>
                    <a:p>
                      <a:pPr algn="ctr"/>
                      <a:r>
                        <a:rPr lang="en-US" dirty="0"/>
                        <a:t>0</a:t>
                      </a:r>
                    </a:p>
                  </a:txBody>
                  <a:tcPr/>
                </a:tc>
                <a:tc>
                  <a:txBody>
                    <a:bodyPr/>
                    <a:lstStyle/>
                    <a:p>
                      <a:pPr algn="ctr"/>
                      <a:r>
                        <a:rPr lang="en-US" dirty="0"/>
                        <a:t>--</a:t>
                      </a:r>
                    </a:p>
                  </a:txBody>
                  <a:tcPr/>
                </a:tc>
                <a:extLst>
                  <a:ext uri="{0D108BD9-81ED-4DB2-BD59-A6C34878D82A}">
                    <a16:rowId xmlns:a16="http://schemas.microsoft.com/office/drawing/2014/main" val="10010"/>
                  </a:ext>
                </a:extLst>
              </a:tr>
              <a:tr h="370840">
                <a:tc>
                  <a:txBody>
                    <a:bodyPr/>
                    <a:lstStyle/>
                    <a:p>
                      <a:pPr algn="ctr"/>
                      <a:r>
                        <a:rPr lang="en-US" dirty="0"/>
                        <a:t>TOTAL</a:t>
                      </a:r>
                    </a:p>
                  </a:txBody>
                  <a:tcPr/>
                </a:tc>
                <a:tc>
                  <a:txBody>
                    <a:bodyPr/>
                    <a:lstStyle/>
                    <a:p>
                      <a:pPr algn="ctr"/>
                      <a:r>
                        <a:rPr lang="en-US" dirty="0"/>
                        <a:t>4,174</a:t>
                      </a:r>
                    </a:p>
                  </a:txBody>
                  <a:tcPr/>
                </a:tc>
                <a:tc>
                  <a:txBody>
                    <a:bodyPr/>
                    <a:lstStyle/>
                    <a:p>
                      <a:pPr algn="ctr"/>
                      <a:r>
                        <a:rPr lang="en-US" dirty="0"/>
                        <a:t>100%</a:t>
                      </a:r>
                    </a:p>
                  </a:txBody>
                  <a:tcPr/>
                </a:tc>
                <a:extLst>
                  <a:ext uri="{0D108BD9-81ED-4DB2-BD59-A6C34878D82A}">
                    <a16:rowId xmlns:a16="http://schemas.microsoft.com/office/drawing/2014/main" val="10011"/>
                  </a:ext>
                </a:extLst>
              </a:tr>
            </a:tbl>
          </a:graphicData>
        </a:graphic>
      </p:graphicFrame>
      <p:grpSp>
        <p:nvGrpSpPr>
          <p:cNvPr id="19" name="Group 18"/>
          <p:cNvGrpSpPr/>
          <p:nvPr/>
        </p:nvGrpSpPr>
        <p:grpSpPr>
          <a:xfrm>
            <a:off x="457200" y="5257800"/>
            <a:ext cx="2590800" cy="438912"/>
            <a:chOff x="457200" y="5257800"/>
            <a:chExt cx="2590800" cy="438912"/>
          </a:xfrm>
        </p:grpSpPr>
        <p:cxnSp>
          <p:nvCxnSpPr>
            <p:cNvPr id="4" name="Straight Connector 3"/>
            <p:cNvCxnSpPr/>
            <p:nvPr/>
          </p:nvCxnSpPr>
          <p:spPr>
            <a:xfrm>
              <a:off x="457200" y="5687568"/>
              <a:ext cx="259080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57200" y="5257800"/>
              <a:ext cx="0" cy="438912"/>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048000" y="5257800"/>
              <a:ext cx="0" cy="438912"/>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09925" y="1905000"/>
            <a:ext cx="2590800" cy="438912"/>
            <a:chOff x="457200" y="5257800"/>
            <a:chExt cx="2590800" cy="438912"/>
          </a:xfrm>
        </p:grpSpPr>
        <p:cxnSp>
          <p:nvCxnSpPr>
            <p:cNvPr id="21" name="Straight Connector 20"/>
            <p:cNvCxnSpPr/>
            <p:nvPr/>
          </p:nvCxnSpPr>
          <p:spPr>
            <a:xfrm>
              <a:off x="457200" y="5687568"/>
              <a:ext cx="259080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57200" y="5257800"/>
              <a:ext cx="0" cy="438912"/>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048000" y="5257800"/>
              <a:ext cx="0" cy="438912"/>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6019800" y="4114800"/>
            <a:ext cx="2590800" cy="438912"/>
            <a:chOff x="457200" y="5257800"/>
            <a:chExt cx="2590800" cy="438912"/>
          </a:xfrm>
        </p:grpSpPr>
        <p:cxnSp>
          <p:nvCxnSpPr>
            <p:cNvPr id="25" name="Straight Connector 24"/>
            <p:cNvCxnSpPr/>
            <p:nvPr/>
          </p:nvCxnSpPr>
          <p:spPr>
            <a:xfrm>
              <a:off x="457200" y="5687568"/>
              <a:ext cx="259080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57200" y="5257800"/>
              <a:ext cx="0" cy="438912"/>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048000" y="5257800"/>
              <a:ext cx="0" cy="438912"/>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fld id="{1F181EE6-BCB5-48D6-9A0C-7ACB016592BE}" type="slidenum">
              <a:rPr lang="en-US" smtClean="0"/>
              <a:pPr/>
              <a:t>28</a:t>
            </a:fld>
            <a:endParaRPr lang="en-US"/>
          </a:p>
        </p:txBody>
      </p:sp>
    </p:spTree>
    <p:extLst>
      <p:ext uri="{BB962C8B-B14F-4D97-AF65-F5344CB8AC3E}">
        <p14:creationId xmlns:p14="http://schemas.microsoft.com/office/powerpoint/2010/main" val="364429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nvSpPr>
        <p:spPr>
          <a:xfrm>
            <a:off x="6700756" y="4270016"/>
            <a:ext cx="843044" cy="533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5867400" y="4271496"/>
            <a:ext cx="838200" cy="533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219200" y="4267200"/>
            <a:ext cx="769398" cy="533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1219200" y="5943599"/>
            <a:ext cx="769398" cy="60703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1988598" y="5333025"/>
            <a:ext cx="763746" cy="61434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1988598" y="4267200"/>
            <a:ext cx="763746" cy="533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752344" y="4267200"/>
            <a:ext cx="755445" cy="533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3507789" y="4267200"/>
            <a:ext cx="762459" cy="533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r>
              <a:rPr lang="en-US" dirty="0"/>
              <a:t>Service area = based on the number of patients per area; include the ones with the most patients first/ in </a:t>
            </a:r>
            <a:r>
              <a:rPr lang="en-US"/>
              <a:t>core area</a:t>
            </a:r>
            <a:endParaRPr lang="en-US" dirty="0"/>
          </a:p>
          <a:p>
            <a:pPr lvl="1"/>
            <a:endParaRPr lang="en-US" dirty="0"/>
          </a:p>
          <a:p>
            <a:pPr lvl="1"/>
            <a:endParaRPr lang="en-US" dirty="0"/>
          </a:p>
        </p:txBody>
      </p:sp>
      <p:sp>
        <p:nvSpPr>
          <p:cNvPr id="85" name="Rectangle 84"/>
          <p:cNvSpPr/>
          <p:nvPr/>
        </p:nvSpPr>
        <p:spPr>
          <a:xfrm>
            <a:off x="5859508" y="5952744"/>
            <a:ext cx="841248" cy="5981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5867399" y="5349240"/>
            <a:ext cx="838199" cy="598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5867400" y="4800600"/>
            <a:ext cx="838200" cy="533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5029200" y="5952744"/>
            <a:ext cx="832104" cy="59813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5029200" y="5345467"/>
            <a:ext cx="830308" cy="598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5029200" y="4800600"/>
            <a:ext cx="832104"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270248" y="5952744"/>
            <a:ext cx="762000" cy="59813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4267200" y="5349240"/>
            <a:ext cx="762000" cy="598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4267200" y="4800600"/>
            <a:ext cx="762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3502152" y="5952526"/>
            <a:ext cx="762000" cy="598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3502152" y="5349240"/>
            <a:ext cx="762000" cy="598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502152" y="4803416"/>
            <a:ext cx="762000"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752344" y="5952502"/>
            <a:ext cx="762000" cy="598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752344" y="5349240"/>
            <a:ext cx="762000" cy="598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2752344" y="4800600"/>
            <a:ext cx="762000"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1988598" y="4267200"/>
            <a:ext cx="0" cy="228600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43200" y="4267200"/>
            <a:ext cx="0" cy="228600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505200" y="4267200"/>
            <a:ext cx="0" cy="228600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267200" y="4267200"/>
            <a:ext cx="0" cy="228600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29200" y="4267200"/>
            <a:ext cx="0" cy="228600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867400" y="4267200"/>
            <a:ext cx="0" cy="228600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05600" y="4267200"/>
            <a:ext cx="0" cy="228600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19200" y="4800600"/>
            <a:ext cx="6324600"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9200" y="5334000"/>
            <a:ext cx="6324600"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19200" y="5943600"/>
            <a:ext cx="6324600"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a:solidFill>
                  <a:schemeClr val="accent1"/>
                </a:solidFill>
              </a:rPr>
              <a:t>Thinking about Patient Panels in a </a:t>
            </a:r>
            <a:br>
              <a:rPr lang="en-US" dirty="0">
                <a:solidFill>
                  <a:schemeClr val="accent1"/>
                </a:solidFill>
              </a:rPr>
            </a:br>
            <a:r>
              <a:rPr lang="en-US" dirty="0">
                <a:solidFill>
                  <a:schemeClr val="accent1"/>
                </a:solidFill>
              </a:rPr>
              <a:t>Non-Clinical Context</a:t>
            </a:r>
          </a:p>
        </p:txBody>
      </p:sp>
      <p:sp>
        <p:nvSpPr>
          <p:cNvPr id="4" name="Rectangle 3"/>
          <p:cNvSpPr/>
          <p:nvPr/>
        </p:nvSpPr>
        <p:spPr>
          <a:xfrm>
            <a:off x="1219200" y="4267200"/>
            <a:ext cx="6324600" cy="22860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988598" y="3870664"/>
            <a:ext cx="5948227" cy="2902998"/>
          </a:xfrm>
          <a:custGeom>
            <a:avLst/>
            <a:gdLst>
              <a:gd name="connsiteX0" fmla="*/ 2059619 w 5948227"/>
              <a:gd name="connsiteY0" fmla="*/ 17755 h 2902998"/>
              <a:gd name="connsiteX1" fmla="*/ 2059619 w 5948227"/>
              <a:gd name="connsiteY1" fmla="*/ 17755 h 2902998"/>
              <a:gd name="connsiteX2" fmla="*/ 1988598 w 5948227"/>
              <a:gd name="connsiteY2" fmla="*/ 62144 h 2902998"/>
              <a:gd name="connsiteX3" fmla="*/ 1926454 w 5948227"/>
              <a:gd name="connsiteY3" fmla="*/ 71021 h 2902998"/>
              <a:gd name="connsiteX4" fmla="*/ 1864311 w 5948227"/>
              <a:gd name="connsiteY4" fmla="*/ 88777 h 2902998"/>
              <a:gd name="connsiteX5" fmla="*/ 1793289 w 5948227"/>
              <a:gd name="connsiteY5" fmla="*/ 106532 h 2902998"/>
              <a:gd name="connsiteX6" fmla="*/ 1757779 w 5948227"/>
              <a:gd name="connsiteY6" fmla="*/ 124287 h 2902998"/>
              <a:gd name="connsiteX7" fmla="*/ 1686757 w 5948227"/>
              <a:gd name="connsiteY7" fmla="*/ 142043 h 2902998"/>
              <a:gd name="connsiteX8" fmla="*/ 1615736 w 5948227"/>
              <a:gd name="connsiteY8" fmla="*/ 177553 h 2902998"/>
              <a:gd name="connsiteX9" fmla="*/ 1589103 w 5948227"/>
              <a:gd name="connsiteY9" fmla="*/ 195309 h 2902998"/>
              <a:gd name="connsiteX10" fmla="*/ 1562470 w 5948227"/>
              <a:gd name="connsiteY10" fmla="*/ 204186 h 2902998"/>
              <a:gd name="connsiteX11" fmla="*/ 1500326 w 5948227"/>
              <a:gd name="connsiteY11" fmla="*/ 248575 h 2902998"/>
              <a:gd name="connsiteX12" fmla="*/ 1464816 w 5948227"/>
              <a:gd name="connsiteY12" fmla="*/ 284086 h 2902998"/>
              <a:gd name="connsiteX13" fmla="*/ 1429305 w 5948227"/>
              <a:gd name="connsiteY13" fmla="*/ 292963 h 2902998"/>
              <a:gd name="connsiteX14" fmla="*/ 1367161 w 5948227"/>
              <a:gd name="connsiteY14" fmla="*/ 363985 h 2902998"/>
              <a:gd name="connsiteX15" fmla="*/ 1331651 w 5948227"/>
              <a:gd name="connsiteY15" fmla="*/ 399495 h 2902998"/>
              <a:gd name="connsiteX16" fmla="*/ 1296140 w 5948227"/>
              <a:gd name="connsiteY16" fmla="*/ 417251 h 2902998"/>
              <a:gd name="connsiteX17" fmla="*/ 1207363 w 5948227"/>
              <a:gd name="connsiteY17" fmla="*/ 514905 h 2902998"/>
              <a:gd name="connsiteX18" fmla="*/ 1171852 w 5948227"/>
              <a:gd name="connsiteY18" fmla="*/ 550416 h 2902998"/>
              <a:gd name="connsiteX19" fmla="*/ 1127464 w 5948227"/>
              <a:gd name="connsiteY19" fmla="*/ 585926 h 2902998"/>
              <a:gd name="connsiteX20" fmla="*/ 1091953 w 5948227"/>
              <a:gd name="connsiteY20" fmla="*/ 621437 h 2902998"/>
              <a:gd name="connsiteX21" fmla="*/ 1038687 w 5948227"/>
              <a:gd name="connsiteY21" fmla="*/ 656948 h 2902998"/>
              <a:gd name="connsiteX22" fmla="*/ 1012054 w 5948227"/>
              <a:gd name="connsiteY22" fmla="*/ 710214 h 2902998"/>
              <a:gd name="connsiteX23" fmla="*/ 985421 w 5948227"/>
              <a:gd name="connsiteY23" fmla="*/ 736847 h 2902998"/>
              <a:gd name="connsiteX24" fmla="*/ 958788 w 5948227"/>
              <a:gd name="connsiteY24" fmla="*/ 772357 h 2902998"/>
              <a:gd name="connsiteX25" fmla="*/ 932155 w 5948227"/>
              <a:gd name="connsiteY25" fmla="*/ 816746 h 2902998"/>
              <a:gd name="connsiteX26" fmla="*/ 923278 w 5948227"/>
              <a:gd name="connsiteY26" fmla="*/ 843379 h 2902998"/>
              <a:gd name="connsiteX27" fmla="*/ 905522 w 5948227"/>
              <a:gd name="connsiteY27" fmla="*/ 870012 h 2902998"/>
              <a:gd name="connsiteX28" fmla="*/ 878889 w 5948227"/>
              <a:gd name="connsiteY28" fmla="*/ 932155 h 2902998"/>
              <a:gd name="connsiteX29" fmla="*/ 852256 w 5948227"/>
              <a:gd name="connsiteY29" fmla="*/ 985421 h 2902998"/>
              <a:gd name="connsiteX30" fmla="*/ 807868 w 5948227"/>
              <a:gd name="connsiteY30" fmla="*/ 1029810 h 2902998"/>
              <a:gd name="connsiteX31" fmla="*/ 772357 w 5948227"/>
              <a:gd name="connsiteY31" fmla="*/ 1065320 h 2902998"/>
              <a:gd name="connsiteX32" fmla="*/ 754602 w 5948227"/>
              <a:gd name="connsiteY32" fmla="*/ 1083076 h 2902998"/>
              <a:gd name="connsiteX33" fmla="*/ 701336 w 5948227"/>
              <a:gd name="connsiteY33" fmla="*/ 1118586 h 2902998"/>
              <a:gd name="connsiteX34" fmla="*/ 674703 w 5948227"/>
              <a:gd name="connsiteY34" fmla="*/ 1145219 h 2902998"/>
              <a:gd name="connsiteX35" fmla="*/ 612559 w 5948227"/>
              <a:gd name="connsiteY35" fmla="*/ 1189608 h 2902998"/>
              <a:gd name="connsiteX36" fmla="*/ 585926 w 5948227"/>
              <a:gd name="connsiteY36" fmla="*/ 1225119 h 2902998"/>
              <a:gd name="connsiteX37" fmla="*/ 559293 w 5948227"/>
              <a:gd name="connsiteY37" fmla="*/ 1233996 h 2902998"/>
              <a:gd name="connsiteX38" fmla="*/ 488272 w 5948227"/>
              <a:gd name="connsiteY38" fmla="*/ 1313895 h 2902998"/>
              <a:gd name="connsiteX39" fmla="*/ 443884 w 5948227"/>
              <a:gd name="connsiteY39" fmla="*/ 1358284 h 2902998"/>
              <a:gd name="connsiteX40" fmla="*/ 426128 w 5948227"/>
              <a:gd name="connsiteY40" fmla="*/ 1376039 h 2902998"/>
              <a:gd name="connsiteX41" fmla="*/ 399495 w 5948227"/>
              <a:gd name="connsiteY41" fmla="*/ 1420427 h 2902998"/>
              <a:gd name="connsiteX42" fmla="*/ 372862 w 5948227"/>
              <a:gd name="connsiteY42" fmla="*/ 1464816 h 2902998"/>
              <a:gd name="connsiteX43" fmla="*/ 337352 w 5948227"/>
              <a:gd name="connsiteY43" fmla="*/ 1589103 h 2902998"/>
              <a:gd name="connsiteX44" fmla="*/ 319596 w 5948227"/>
              <a:gd name="connsiteY44" fmla="*/ 1624614 h 2902998"/>
              <a:gd name="connsiteX45" fmla="*/ 301841 w 5948227"/>
              <a:gd name="connsiteY45" fmla="*/ 1695635 h 2902998"/>
              <a:gd name="connsiteX46" fmla="*/ 284085 w 5948227"/>
              <a:gd name="connsiteY46" fmla="*/ 1748901 h 2902998"/>
              <a:gd name="connsiteX47" fmla="*/ 275208 w 5948227"/>
              <a:gd name="connsiteY47" fmla="*/ 1784412 h 2902998"/>
              <a:gd name="connsiteX48" fmla="*/ 248575 w 5948227"/>
              <a:gd name="connsiteY48" fmla="*/ 1828800 h 2902998"/>
              <a:gd name="connsiteX49" fmla="*/ 204186 w 5948227"/>
              <a:gd name="connsiteY49" fmla="*/ 1882066 h 2902998"/>
              <a:gd name="connsiteX50" fmla="*/ 133165 w 5948227"/>
              <a:gd name="connsiteY50" fmla="*/ 1935332 h 2902998"/>
              <a:gd name="connsiteX51" fmla="*/ 97654 w 5948227"/>
              <a:gd name="connsiteY51" fmla="*/ 1979720 h 2902998"/>
              <a:gd name="connsiteX52" fmla="*/ 62144 w 5948227"/>
              <a:gd name="connsiteY52" fmla="*/ 2032986 h 2902998"/>
              <a:gd name="connsiteX53" fmla="*/ 26633 w 5948227"/>
              <a:gd name="connsiteY53" fmla="*/ 2077375 h 2902998"/>
              <a:gd name="connsiteX54" fmla="*/ 0 w 5948227"/>
              <a:gd name="connsiteY54" fmla="*/ 2130641 h 2902998"/>
              <a:gd name="connsiteX55" fmla="*/ 8878 w 5948227"/>
              <a:gd name="connsiteY55" fmla="*/ 2263806 h 2902998"/>
              <a:gd name="connsiteX56" fmla="*/ 26633 w 5948227"/>
              <a:gd name="connsiteY56" fmla="*/ 2290439 h 2902998"/>
              <a:gd name="connsiteX57" fmla="*/ 53266 w 5948227"/>
              <a:gd name="connsiteY57" fmla="*/ 2343705 h 2902998"/>
              <a:gd name="connsiteX58" fmla="*/ 79899 w 5948227"/>
              <a:gd name="connsiteY58" fmla="*/ 2707689 h 2902998"/>
              <a:gd name="connsiteX59" fmla="*/ 106532 w 5948227"/>
              <a:gd name="connsiteY59" fmla="*/ 2716567 h 2902998"/>
              <a:gd name="connsiteX60" fmla="*/ 195309 w 5948227"/>
              <a:gd name="connsiteY60" fmla="*/ 2743200 h 2902998"/>
              <a:gd name="connsiteX61" fmla="*/ 523783 w 5948227"/>
              <a:gd name="connsiteY61" fmla="*/ 2752078 h 2902998"/>
              <a:gd name="connsiteX62" fmla="*/ 630315 w 5948227"/>
              <a:gd name="connsiteY62" fmla="*/ 2769833 h 2902998"/>
              <a:gd name="connsiteX63" fmla="*/ 683581 w 5948227"/>
              <a:gd name="connsiteY63" fmla="*/ 2778711 h 2902998"/>
              <a:gd name="connsiteX64" fmla="*/ 941033 w 5948227"/>
              <a:gd name="connsiteY64" fmla="*/ 2796466 h 2902998"/>
              <a:gd name="connsiteX65" fmla="*/ 1136342 w 5948227"/>
              <a:gd name="connsiteY65" fmla="*/ 2805344 h 2902998"/>
              <a:gd name="connsiteX66" fmla="*/ 1411550 w 5948227"/>
              <a:gd name="connsiteY66" fmla="*/ 2823099 h 2902998"/>
              <a:gd name="connsiteX67" fmla="*/ 2565647 w 5948227"/>
              <a:gd name="connsiteY67" fmla="*/ 2831977 h 2902998"/>
              <a:gd name="connsiteX68" fmla="*/ 2654423 w 5948227"/>
              <a:gd name="connsiteY68" fmla="*/ 2858610 h 2902998"/>
              <a:gd name="connsiteX69" fmla="*/ 2716567 w 5948227"/>
              <a:gd name="connsiteY69" fmla="*/ 2867487 h 2902998"/>
              <a:gd name="connsiteX70" fmla="*/ 2760955 w 5948227"/>
              <a:gd name="connsiteY70" fmla="*/ 2876365 h 2902998"/>
              <a:gd name="connsiteX71" fmla="*/ 2831977 w 5948227"/>
              <a:gd name="connsiteY71" fmla="*/ 2885243 h 2902998"/>
              <a:gd name="connsiteX72" fmla="*/ 2867487 w 5948227"/>
              <a:gd name="connsiteY72" fmla="*/ 2894120 h 2902998"/>
              <a:gd name="connsiteX73" fmla="*/ 2929631 w 5948227"/>
              <a:gd name="connsiteY73" fmla="*/ 2902998 h 2902998"/>
              <a:gd name="connsiteX74" fmla="*/ 3391270 w 5948227"/>
              <a:gd name="connsiteY74" fmla="*/ 2894120 h 2902998"/>
              <a:gd name="connsiteX75" fmla="*/ 3480047 w 5948227"/>
              <a:gd name="connsiteY75" fmla="*/ 2885243 h 2902998"/>
              <a:gd name="connsiteX76" fmla="*/ 3551068 w 5948227"/>
              <a:gd name="connsiteY76" fmla="*/ 2867487 h 2902998"/>
              <a:gd name="connsiteX77" fmla="*/ 3577701 w 5948227"/>
              <a:gd name="connsiteY77" fmla="*/ 2858610 h 2902998"/>
              <a:gd name="connsiteX78" fmla="*/ 3737499 w 5948227"/>
              <a:gd name="connsiteY78" fmla="*/ 2849732 h 2902998"/>
              <a:gd name="connsiteX79" fmla="*/ 3879542 w 5948227"/>
              <a:gd name="connsiteY79" fmla="*/ 2831977 h 2902998"/>
              <a:gd name="connsiteX80" fmla="*/ 3950563 w 5948227"/>
              <a:gd name="connsiteY80" fmla="*/ 2823099 h 2902998"/>
              <a:gd name="connsiteX81" fmla="*/ 4669654 w 5948227"/>
              <a:gd name="connsiteY81" fmla="*/ 2831977 h 2902998"/>
              <a:gd name="connsiteX82" fmla="*/ 4705165 w 5948227"/>
              <a:gd name="connsiteY82" fmla="*/ 2840854 h 2902998"/>
              <a:gd name="connsiteX83" fmla="*/ 4776186 w 5948227"/>
              <a:gd name="connsiteY83" fmla="*/ 2849732 h 2902998"/>
              <a:gd name="connsiteX84" fmla="*/ 5495278 w 5948227"/>
              <a:gd name="connsiteY84" fmla="*/ 2823099 h 2902998"/>
              <a:gd name="connsiteX85" fmla="*/ 5548544 w 5948227"/>
              <a:gd name="connsiteY85" fmla="*/ 2814221 h 2902998"/>
              <a:gd name="connsiteX86" fmla="*/ 5610687 w 5948227"/>
              <a:gd name="connsiteY86" fmla="*/ 2778711 h 2902998"/>
              <a:gd name="connsiteX87" fmla="*/ 5663953 w 5948227"/>
              <a:gd name="connsiteY87" fmla="*/ 2760955 h 2902998"/>
              <a:gd name="connsiteX88" fmla="*/ 5690586 w 5948227"/>
              <a:gd name="connsiteY88" fmla="*/ 2752078 h 2902998"/>
              <a:gd name="connsiteX89" fmla="*/ 5770485 w 5948227"/>
              <a:gd name="connsiteY89" fmla="*/ 2707689 h 2902998"/>
              <a:gd name="connsiteX90" fmla="*/ 5823752 w 5948227"/>
              <a:gd name="connsiteY90" fmla="*/ 2672179 h 2902998"/>
              <a:gd name="connsiteX91" fmla="*/ 5877018 w 5948227"/>
              <a:gd name="connsiteY91" fmla="*/ 2645546 h 2902998"/>
              <a:gd name="connsiteX92" fmla="*/ 5912528 w 5948227"/>
              <a:gd name="connsiteY92" fmla="*/ 2583402 h 2902998"/>
              <a:gd name="connsiteX93" fmla="*/ 5921406 w 5948227"/>
              <a:gd name="connsiteY93" fmla="*/ 2547891 h 2902998"/>
              <a:gd name="connsiteX94" fmla="*/ 5930284 w 5948227"/>
              <a:gd name="connsiteY94" fmla="*/ 2521258 h 2902998"/>
              <a:gd name="connsiteX95" fmla="*/ 5948039 w 5948227"/>
              <a:gd name="connsiteY95" fmla="*/ 2414726 h 2902998"/>
              <a:gd name="connsiteX96" fmla="*/ 5930284 w 5948227"/>
              <a:gd name="connsiteY96" fmla="*/ 2130641 h 2902998"/>
              <a:gd name="connsiteX97" fmla="*/ 5912528 w 5948227"/>
              <a:gd name="connsiteY97" fmla="*/ 2068497 h 2902998"/>
              <a:gd name="connsiteX98" fmla="*/ 5894773 w 5948227"/>
              <a:gd name="connsiteY98" fmla="*/ 2024109 h 2902998"/>
              <a:gd name="connsiteX99" fmla="*/ 5885895 w 5948227"/>
              <a:gd name="connsiteY99" fmla="*/ 1979720 h 2902998"/>
              <a:gd name="connsiteX100" fmla="*/ 5868140 w 5948227"/>
              <a:gd name="connsiteY100" fmla="*/ 1926454 h 2902998"/>
              <a:gd name="connsiteX101" fmla="*/ 5859262 w 5948227"/>
              <a:gd name="connsiteY101" fmla="*/ 1873188 h 2902998"/>
              <a:gd name="connsiteX102" fmla="*/ 5850385 w 5948227"/>
              <a:gd name="connsiteY102" fmla="*/ 1846555 h 2902998"/>
              <a:gd name="connsiteX103" fmla="*/ 5841507 w 5948227"/>
              <a:gd name="connsiteY103" fmla="*/ 1811045 h 2902998"/>
              <a:gd name="connsiteX104" fmla="*/ 5832629 w 5948227"/>
              <a:gd name="connsiteY104" fmla="*/ 1784412 h 2902998"/>
              <a:gd name="connsiteX105" fmla="*/ 5823752 w 5948227"/>
              <a:gd name="connsiteY105" fmla="*/ 1748901 h 2902998"/>
              <a:gd name="connsiteX106" fmla="*/ 5805996 w 5948227"/>
              <a:gd name="connsiteY106" fmla="*/ 1722268 h 2902998"/>
              <a:gd name="connsiteX107" fmla="*/ 5770485 w 5948227"/>
              <a:gd name="connsiteY107" fmla="*/ 1651247 h 2902998"/>
              <a:gd name="connsiteX108" fmla="*/ 5761608 w 5948227"/>
              <a:gd name="connsiteY108" fmla="*/ 1615736 h 2902998"/>
              <a:gd name="connsiteX109" fmla="*/ 5743852 w 5948227"/>
              <a:gd name="connsiteY109" fmla="*/ 1597981 h 2902998"/>
              <a:gd name="connsiteX110" fmla="*/ 5734975 w 5948227"/>
              <a:gd name="connsiteY110" fmla="*/ 1562470 h 2902998"/>
              <a:gd name="connsiteX111" fmla="*/ 5717219 w 5948227"/>
              <a:gd name="connsiteY111" fmla="*/ 1535837 h 2902998"/>
              <a:gd name="connsiteX112" fmla="*/ 5690586 w 5948227"/>
              <a:gd name="connsiteY112" fmla="*/ 1491449 h 2902998"/>
              <a:gd name="connsiteX113" fmla="*/ 5663953 w 5948227"/>
              <a:gd name="connsiteY113" fmla="*/ 1447060 h 2902998"/>
              <a:gd name="connsiteX114" fmla="*/ 5637320 w 5948227"/>
              <a:gd name="connsiteY114" fmla="*/ 1420427 h 2902998"/>
              <a:gd name="connsiteX115" fmla="*/ 5619565 w 5948227"/>
              <a:gd name="connsiteY115" fmla="*/ 1393794 h 2902998"/>
              <a:gd name="connsiteX116" fmla="*/ 5601810 w 5948227"/>
              <a:gd name="connsiteY116" fmla="*/ 1340528 h 2902998"/>
              <a:gd name="connsiteX117" fmla="*/ 5530788 w 5948227"/>
              <a:gd name="connsiteY117" fmla="*/ 1269507 h 2902998"/>
              <a:gd name="connsiteX118" fmla="*/ 5504155 w 5948227"/>
              <a:gd name="connsiteY118" fmla="*/ 1242874 h 2902998"/>
              <a:gd name="connsiteX119" fmla="*/ 5477522 w 5948227"/>
              <a:gd name="connsiteY119" fmla="*/ 1198486 h 2902998"/>
              <a:gd name="connsiteX120" fmla="*/ 5450889 w 5948227"/>
              <a:gd name="connsiteY120" fmla="*/ 1162975 h 2902998"/>
              <a:gd name="connsiteX121" fmla="*/ 5406501 w 5948227"/>
              <a:gd name="connsiteY121" fmla="*/ 1100831 h 2902998"/>
              <a:gd name="connsiteX122" fmla="*/ 5370990 w 5948227"/>
              <a:gd name="connsiteY122" fmla="*/ 1029810 h 2902998"/>
              <a:gd name="connsiteX123" fmla="*/ 5362113 w 5948227"/>
              <a:gd name="connsiteY123" fmla="*/ 1003177 h 2902998"/>
              <a:gd name="connsiteX124" fmla="*/ 5344357 w 5948227"/>
              <a:gd name="connsiteY124" fmla="*/ 985421 h 2902998"/>
              <a:gd name="connsiteX125" fmla="*/ 5299969 w 5948227"/>
              <a:gd name="connsiteY125" fmla="*/ 896645 h 2902998"/>
              <a:gd name="connsiteX126" fmla="*/ 5291091 w 5948227"/>
              <a:gd name="connsiteY126" fmla="*/ 861134 h 2902998"/>
              <a:gd name="connsiteX127" fmla="*/ 5246703 w 5948227"/>
              <a:gd name="connsiteY127" fmla="*/ 781235 h 2902998"/>
              <a:gd name="connsiteX128" fmla="*/ 5237825 w 5948227"/>
              <a:gd name="connsiteY128" fmla="*/ 745724 h 2902998"/>
              <a:gd name="connsiteX129" fmla="*/ 5220070 w 5948227"/>
              <a:gd name="connsiteY129" fmla="*/ 701336 h 2902998"/>
              <a:gd name="connsiteX130" fmla="*/ 5211192 w 5948227"/>
              <a:gd name="connsiteY130" fmla="*/ 674703 h 2902998"/>
              <a:gd name="connsiteX131" fmla="*/ 5166804 w 5948227"/>
              <a:gd name="connsiteY131" fmla="*/ 594804 h 2902998"/>
              <a:gd name="connsiteX132" fmla="*/ 5149049 w 5948227"/>
              <a:gd name="connsiteY132" fmla="*/ 532660 h 2902998"/>
              <a:gd name="connsiteX133" fmla="*/ 5131293 w 5948227"/>
              <a:gd name="connsiteY133" fmla="*/ 506027 h 2902998"/>
              <a:gd name="connsiteX134" fmla="*/ 5104660 w 5948227"/>
              <a:gd name="connsiteY134" fmla="*/ 443884 h 2902998"/>
              <a:gd name="connsiteX135" fmla="*/ 5078027 w 5948227"/>
              <a:gd name="connsiteY135" fmla="*/ 417251 h 2902998"/>
              <a:gd name="connsiteX136" fmla="*/ 5069150 w 5948227"/>
              <a:gd name="connsiteY136" fmla="*/ 390618 h 2902998"/>
              <a:gd name="connsiteX137" fmla="*/ 5051394 w 5948227"/>
              <a:gd name="connsiteY137" fmla="*/ 372862 h 2902998"/>
              <a:gd name="connsiteX138" fmla="*/ 5024761 w 5948227"/>
              <a:gd name="connsiteY138" fmla="*/ 337352 h 2902998"/>
              <a:gd name="connsiteX139" fmla="*/ 4980373 w 5948227"/>
              <a:gd name="connsiteY139" fmla="*/ 292963 h 2902998"/>
              <a:gd name="connsiteX140" fmla="*/ 4909352 w 5948227"/>
              <a:gd name="connsiteY140" fmla="*/ 248575 h 2902998"/>
              <a:gd name="connsiteX141" fmla="*/ 4856085 w 5948227"/>
              <a:gd name="connsiteY141" fmla="*/ 213064 h 2902998"/>
              <a:gd name="connsiteX142" fmla="*/ 4829452 w 5948227"/>
              <a:gd name="connsiteY142" fmla="*/ 186431 h 2902998"/>
              <a:gd name="connsiteX143" fmla="*/ 4793942 w 5948227"/>
              <a:gd name="connsiteY143" fmla="*/ 177553 h 2902998"/>
              <a:gd name="connsiteX144" fmla="*/ 4758431 w 5948227"/>
              <a:gd name="connsiteY144" fmla="*/ 159798 h 2902998"/>
              <a:gd name="connsiteX145" fmla="*/ 4731798 w 5948227"/>
              <a:gd name="connsiteY145" fmla="*/ 150920 h 2902998"/>
              <a:gd name="connsiteX146" fmla="*/ 4660777 w 5948227"/>
              <a:gd name="connsiteY146" fmla="*/ 115410 h 2902998"/>
              <a:gd name="connsiteX147" fmla="*/ 4634144 w 5948227"/>
              <a:gd name="connsiteY147" fmla="*/ 97654 h 2902998"/>
              <a:gd name="connsiteX148" fmla="*/ 4598633 w 5948227"/>
              <a:gd name="connsiteY148" fmla="*/ 88777 h 2902998"/>
              <a:gd name="connsiteX149" fmla="*/ 4563122 w 5948227"/>
              <a:gd name="connsiteY149" fmla="*/ 71021 h 2902998"/>
              <a:gd name="connsiteX150" fmla="*/ 4500979 w 5948227"/>
              <a:gd name="connsiteY150" fmla="*/ 53266 h 2902998"/>
              <a:gd name="connsiteX151" fmla="*/ 4483223 w 5948227"/>
              <a:gd name="connsiteY151" fmla="*/ 35511 h 2902998"/>
              <a:gd name="connsiteX152" fmla="*/ 4394447 w 5948227"/>
              <a:gd name="connsiteY152" fmla="*/ 8878 h 2902998"/>
              <a:gd name="connsiteX153" fmla="*/ 4367814 w 5948227"/>
              <a:gd name="connsiteY153" fmla="*/ 0 h 2902998"/>
              <a:gd name="connsiteX154" fmla="*/ 4065973 w 5948227"/>
              <a:gd name="connsiteY154" fmla="*/ 26633 h 2902998"/>
              <a:gd name="connsiteX155" fmla="*/ 3977196 w 5948227"/>
              <a:gd name="connsiteY155" fmla="*/ 53266 h 2902998"/>
              <a:gd name="connsiteX156" fmla="*/ 3888419 w 5948227"/>
              <a:gd name="connsiteY156" fmla="*/ 71021 h 2902998"/>
              <a:gd name="connsiteX157" fmla="*/ 3586579 w 5948227"/>
              <a:gd name="connsiteY157" fmla="*/ 62144 h 2902998"/>
              <a:gd name="connsiteX158" fmla="*/ 3488924 w 5948227"/>
              <a:gd name="connsiteY158" fmla="*/ 53266 h 2902998"/>
              <a:gd name="connsiteX159" fmla="*/ 3302493 w 5948227"/>
              <a:gd name="connsiteY159" fmla="*/ 62144 h 2902998"/>
              <a:gd name="connsiteX160" fmla="*/ 3266983 w 5948227"/>
              <a:gd name="connsiteY160" fmla="*/ 79899 h 2902998"/>
              <a:gd name="connsiteX161" fmla="*/ 3240350 w 5948227"/>
              <a:gd name="connsiteY161" fmla="*/ 88777 h 2902998"/>
              <a:gd name="connsiteX162" fmla="*/ 3213717 w 5948227"/>
              <a:gd name="connsiteY162" fmla="*/ 106532 h 2902998"/>
              <a:gd name="connsiteX163" fmla="*/ 3169328 w 5948227"/>
              <a:gd name="connsiteY163" fmla="*/ 115410 h 2902998"/>
              <a:gd name="connsiteX164" fmla="*/ 3142695 w 5948227"/>
              <a:gd name="connsiteY164" fmla="*/ 133165 h 2902998"/>
              <a:gd name="connsiteX165" fmla="*/ 3107185 w 5948227"/>
              <a:gd name="connsiteY165" fmla="*/ 142043 h 2902998"/>
              <a:gd name="connsiteX166" fmla="*/ 3080552 w 5948227"/>
              <a:gd name="connsiteY166" fmla="*/ 150920 h 2902998"/>
              <a:gd name="connsiteX167" fmla="*/ 3027285 w 5948227"/>
              <a:gd name="connsiteY167" fmla="*/ 186431 h 2902998"/>
              <a:gd name="connsiteX168" fmla="*/ 3000652 w 5948227"/>
              <a:gd name="connsiteY168" fmla="*/ 204186 h 2902998"/>
              <a:gd name="connsiteX169" fmla="*/ 2947386 w 5948227"/>
              <a:gd name="connsiteY169" fmla="*/ 221942 h 2902998"/>
              <a:gd name="connsiteX170" fmla="*/ 2885243 w 5948227"/>
              <a:gd name="connsiteY170" fmla="*/ 257453 h 2902998"/>
              <a:gd name="connsiteX171" fmla="*/ 2823099 w 5948227"/>
              <a:gd name="connsiteY171" fmla="*/ 275208 h 2902998"/>
              <a:gd name="connsiteX172" fmla="*/ 2707689 w 5948227"/>
              <a:gd name="connsiteY172" fmla="*/ 328474 h 2902998"/>
              <a:gd name="connsiteX173" fmla="*/ 2672179 w 5948227"/>
              <a:gd name="connsiteY173" fmla="*/ 346229 h 2902998"/>
              <a:gd name="connsiteX174" fmla="*/ 2645546 w 5948227"/>
              <a:gd name="connsiteY174" fmla="*/ 355107 h 2902998"/>
              <a:gd name="connsiteX175" fmla="*/ 2618913 w 5948227"/>
              <a:gd name="connsiteY175" fmla="*/ 372862 h 2902998"/>
              <a:gd name="connsiteX176" fmla="*/ 2565647 w 5948227"/>
              <a:gd name="connsiteY176" fmla="*/ 390618 h 2902998"/>
              <a:gd name="connsiteX177" fmla="*/ 2334827 w 5948227"/>
              <a:gd name="connsiteY177" fmla="*/ 381740 h 2902998"/>
              <a:gd name="connsiteX178" fmla="*/ 2308194 w 5948227"/>
              <a:gd name="connsiteY178" fmla="*/ 372862 h 2902998"/>
              <a:gd name="connsiteX179" fmla="*/ 2272684 w 5948227"/>
              <a:gd name="connsiteY179" fmla="*/ 363985 h 2902998"/>
              <a:gd name="connsiteX180" fmla="*/ 2219418 w 5948227"/>
              <a:gd name="connsiteY180" fmla="*/ 346229 h 2902998"/>
              <a:gd name="connsiteX181" fmla="*/ 2192785 w 5948227"/>
              <a:gd name="connsiteY181" fmla="*/ 328474 h 2902998"/>
              <a:gd name="connsiteX182" fmla="*/ 2130641 w 5948227"/>
              <a:gd name="connsiteY182" fmla="*/ 275208 h 2902998"/>
              <a:gd name="connsiteX183" fmla="*/ 2095130 w 5948227"/>
              <a:gd name="connsiteY183" fmla="*/ 230819 h 2902998"/>
              <a:gd name="connsiteX184" fmla="*/ 2077375 w 5948227"/>
              <a:gd name="connsiteY184" fmla="*/ 204186 h 2902998"/>
              <a:gd name="connsiteX185" fmla="*/ 2068497 w 5948227"/>
              <a:gd name="connsiteY185" fmla="*/ 150920 h 2902998"/>
              <a:gd name="connsiteX186" fmla="*/ 2050742 w 5948227"/>
              <a:gd name="connsiteY186" fmla="*/ 79899 h 2902998"/>
              <a:gd name="connsiteX187" fmla="*/ 2059619 w 5948227"/>
              <a:gd name="connsiteY187" fmla="*/ 17755 h 290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948227" h="2902998">
                <a:moveTo>
                  <a:pt x="2059619" y="17755"/>
                </a:moveTo>
                <a:lnTo>
                  <a:pt x="2059619" y="17755"/>
                </a:lnTo>
                <a:cubicBezTo>
                  <a:pt x="2035945" y="32551"/>
                  <a:pt x="2014519" y="51776"/>
                  <a:pt x="1988598" y="62144"/>
                </a:cubicBezTo>
                <a:cubicBezTo>
                  <a:pt x="1969170" y="69915"/>
                  <a:pt x="1947041" y="67278"/>
                  <a:pt x="1926454" y="71021"/>
                </a:cubicBezTo>
                <a:cubicBezTo>
                  <a:pt x="1882097" y="79086"/>
                  <a:pt x="1902342" y="78405"/>
                  <a:pt x="1864311" y="88777"/>
                </a:cubicBezTo>
                <a:cubicBezTo>
                  <a:pt x="1840768" y="95198"/>
                  <a:pt x="1815115" y="95619"/>
                  <a:pt x="1793289" y="106532"/>
                </a:cubicBezTo>
                <a:cubicBezTo>
                  <a:pt x="1781452" y="112450"/>
                  <a:pt x="1769943" y="119074"/>
                  <a:pt x="1757779" y="124287"/>
                </a:cubicBezTo>
                <a:cubicBezTo>
                  <a:pt x="1733891" y="134525"/>
                  <a:pt x="1712813" y="136832"/>
                  <a:pt x="1686757" y="142043"/>
                </a:cubicBezTo>
                <a:cubicBezTo>
                  <a:pt x="1607890" y="201194"/>
                  <a:pt x="1693306" y="144309"/>
                  <a:pt x="1615736" y="177553"/>
                </a:cubicBezTo>
                <a:cubicBezTo>
                  <a:pt x="1605929" y="181756"/>
                  <a:pt x="1598646" y="190537"/>
                  <a:pt x="1589103" y="195309"/>
                </a:cubicBezTo>
                <a:cubicBezTo>
                  <a:pt x="1580733" y="199494"/>
                  <a:pt x="1571348" y="201227"/>
                  <a:pt x="1562470" y="204186"/>
                </a:cubicBezTo>
                <a:cubicBezTo>
                  <a:pt x="1542588" y="217441"/>
                  <a:pt x="1517939" y="233163"/>
                  <a:pt x="1500326" y="248575"/>
                </a:cubicBezTo>
                <a:cubicBezTo>
                  <a:pt x="1487728" y="259598"/>
                  <a:pt x="1479011" y="275214"/>
                  <a:pt x="1464816" y="284086"/>
                </a:cubicBezTo>
                <a:cubicBezTo>
                  <a:pt x="1454469" y="290553"/>
                  <a:pt x="1441142" y="290004"/>
                  <a:pt x="1429305" y="292963"/>
                </a:cubicBezTo>
                <a:cubicBezTo>
                  <a:pt x="1399943" y="337007"/>
                  <a:pt x="1419095" y="312051"/>
                  <a:pt x="1367161" y="363985"/>
                </a:cubicBezTo>
                <a:cubicBezTo>
                  <a:pt x="1355324" y="375822"/>
                  <a:pt x="1346623" y="392009"/>
                  <a:pt x="1331651" y="399495"/>
                </a:cubicBezTo>
                <a:cubicBezTo>
                  <a:pt x="1319814" y="405414"/>
                  <a:pt x="1306586" y="409126"/>
                  <a:pt x="1296140" y="417251"/>
                </a:cubicBezTo>
                <a:cubicBezTo>
                  <a:pt x="1261947" y="443845"/>
                  <a:pt x="1235835" y="483270"/>
                  <a:pt x="1207363" y="514905"/>
                </a:cubicBezTo>
                <a:cubicBezTo>
                  <a:pt x="1196164" y="527348"/>
                  <a:pt x="1184364" y="539295"/>
                  <a:pt x="1171852" y="550416"/>
                </a:cubicBezTo>
                <a:cubicBezTo>
                  <a:pt x="1157690" y="563004"/>
                  <a:pt x="1141626" y="573338"/>
                  <a:pt x="1127464" y="585926"/>
                </a:cubicBezTo>
                <a:cubicBezTo>
                  <a:pt x="1114952" y="597047"/>
                  <a:pt x="1106926" y="613951"/>
                  <a:pt x="1091953" y="621437"/>
                </a:cubicBezTo>
                <a:cubicBezTo>
                  <a:pt x="1063246" y="635790"/>
                  <a:pt x="1056763" y="634353"/>
                  <a:pt x="1038687" y="656948"/>
                </a:cubicBezTo>
                <a:cubicBezTo>
                  <a:pt x="954873" y="761717"/>
                  <a:pt x="1077692" y="611758"/>
                  <a:pt x="1012054" y="710214"/>
                </a:cubicBezTo>
                <a:cubicBezTo>
                  <a:pt x="1005090" y="720660"/>
                  <a:pt x="993592" y="727315"/>
                  <a:pt x="985421" y="736847"/>
                </a:cubicBezTo>
                <a:cubicBezTo>
                  <a:pt x="975792" y="748081"/>
                  <a:pt x="967666" y="760520"/>
                  <a:pt x="958788" y="772357"/>
                </a:cubicBezTo>
                <a:cubicBezTo>
                  <a:pt x="933642" y="847802"/>
                  <a:pt x="968713" y="755815"/>
                  <a:pt x="932155" y="816746"/>
                </a:cubicBezTo>
                <a:cubicBezTo>
                  <a:pt x="927340" y="824770"/>
                  <a:pt x="927463" y="835009"/>
                  <a:pt x="923278" y="843379"/>
                </a:cubicBezTo>
                <a:cubicBezTo>
                  <a:pt x="918506" y="852922"/>
                  <a:pt x="911441" y="861134"/>
                  <a:pt x="905522" y="870012"/>
                </a:cubicBezTo>
                <a:cubicBezTo>
                  <a:pt x="887047" y="943918"/>
                  <a:pt x="909544" y="870845"/>
                  <a:pt x="878889" y="932155"/>
                </a:cubicBezTo>
                <a:cubicBezTo>
                  <a:pt x="860726" y="968480"/>
                  <a:pt x="881943" y="951492"/>
                  <a:pt x="852256" y="985421"/>
                </a:cubicBezTo>
                <a:cubicBezTo>
                  <a:pt x="838477" y="1001169"/>
                  <a:pt x="822664" y="1015014"/>
                  <a:pt x="807868" y="1029810"/>
                </a:cubicBezTo>
                <a:lnTo>
                  <a:pt x="772357" y="1065320"/>
                </a:lnTo>
                <a:cubicBezTo>
                  <a:pt x="766438" y="1071239"/>
                  <a:pt x="761566" y="1078433"/>
                  <a:pt x="754602" y="1083076"/>
                </a:cubicBezTo>
                <a:cubicBezTo>
                  <a:pt x="736847" y="1094913"/>
                  <a:pt x="716425" y="1103497"/>
                  <a:pt x="701336" y="1118586"/>
                </a:cubicBezTo>
                <a:cubicBezTo>
                  <a:pt x="692458" y="1127464"/>
                  <a:pt x="684235" y="1137048"/>
                  <a:pt x="674703" y="1145219"/>
                </a:cubicBezTo>
                <a:cubicBezTo>
                  <a:pt x="655427" y="1161741"/>
                  <a:pt x="633641" y="1175553"/>
                  <a:pt x="612559" y="1189608"/>
                </a:cubicBezTo>
                <a:cubicBezTo>
                  <a:pt x="603681" y="1201445"/>
                  <a:pt x="597293" y="1215647"/>
                  <a:pt x="585926" y="1225119"/>
                </a:cubicBezTo>
                <a:cubicBezTo>
                  <a:pt x="578737" y="1231110"/>
                  <a:pt x="566779" y="1228381"/>
                  <a:pt x="559293" y="1233996"/>
                </a:cubicBezTo>
                <a:cubicBezTo>
                  <a:pt x="510227" y="1270795"/>
                  <a:pt x="523370" y="1274410"/>
                  <a:pt x="488272" y="1313895"/>
                </a:cubicBezTo>
                <a:cubicBezTo>
                  <a:pt x="474370" y="1329535"/>
                  <a:pt x="458680" y="1343488"/>
                  <a:pt x="443884" y="1358284"/>
                </a:cubicBezTo>
                <a:lnTo>
                  <a:pt x="426128" y="1376039"/>
                </a:lnTo>
                <a:cubicBezTo>
                  <a:pt x="400981" y="1451485"/>
                  <a:pt x="436053" y="1359497"/>
                  <a:pt x="399495" y="1420427"/>
                </a:cubicBezTo>
                <a:cubicBezTo>
                  <a:pt x="364919" y="1478053"/>
                  <a:pt x="417854" y="1419824"/>
                  <a:pt x="372862" y="1464816"/>
                </a:cubicBezTo>
                <a:cubicBezTo>
                  <a:pt x="367174" y="1487568"/>
                  <a:pt x="350087" y="1563634"/>
                  <a:pt x="337352" y="1589103"/>
                </a:cubicBezTo>
                <a:lnTo>
                  <a:pt x="319596" y="1624614"/>
                </a:lnTo>
                <a:cubicBezTo>
                  <a:pt x="313678" y="1648288"/>
                  <a:pt x="309558" y="1672485"/>
                  <a:pt x="301841" y="1695635"/>
                </a:cubicBezTo>
                <a:cubicBezTo>
                  <a:pt x="295922" y="1713390"/>
                  <a:pt x="288624" y="1730744"/>
                  <a:pt x="284085" y="1748901"/>
                </a:cubicBezTo>
                <a:cubicBezTo>
                  <a:pt x="281126" y="1760738"/>
                  <a:pt x="280163" y="1773262"/>
                  <a:pt x="275208" y="1784412"/>
                </a:cubicBezTo>
                <a:cubicBezTo>
                  <a:pt x="268200" y="1800180"/>
                  <a:pt x="258146" y="1814443"/>
                  <a:pt x="248575" y="1828800"/>
                </a:cubicBezTo>
                <a:cubicBezTo>
                  <a:pt x="238705" y="1843605"/>
                  <a:pt x="220081" y="1869350"/>
                  <a:pt x="204186" y="1882066"/>
                </a:cubicBezTo>
                <a:cubicBezTo>
                  <a:pt x="181078" y="1900552"/>
                  <a:pt x="151651" y="1912225"/>
                  <a:pt x="133165" y="1935332"/>
                </a:cubicBezTo>
                <a:cubicBezTo>
                  <a:pt x="121328" y="1950128"/>
                  <a:pt x="108799" y="1964396"/>
                  <a:pt x="97654" y="1979720"/>
                </a:cubicBezTo>
                <a:cubicBezTo>
                  <a:pt x="85103" y="1996978"/>
                  <a:pt x="77233" y="2017897"/>
                  <a:pt x="62144" y="2032986"/>
                </a:cubicBezTo>
                <a:cubicBezTo>
                  <a:pt x="45629" y="2049501"/>
                  <a:pt x="37833" y="2054976"/>
                  <a:pt x="26633" y="2077375"/>
                </a:cubicBezTo>
                <a:cubicBezTo>
                  <a:pt x="-10122" y="2150885"/>
                  <a:pt x="50883" y="2054315"/>
                  <a:pt x="0" y="2130641"/>
                </a:cubicBezTo>
                <a:cubicBezTo>
                  <a:pt x="2959" y="2175029"/>
                  <a:pt x="1564" y="2219924"/>
                  <a:pt x="8878" y="2263806"/>
                </a:cubicBezTo>
                <a:cubicBezTo>
                  <a:pt x="10632" y="2274330"/>
                  <a:pt x="21861" y="2280896"/>
                  <a:pt x="26633" y="2290439"/>
                </a:cubicBezTo>
                <a:cubicBezTo>
                  <a:pt x="63388" y="2363949"/>
                  <a:pt x="2383" y="2267379"/>
                  <a:pt x="53266" y="2343705"/>
                </a:cubicBezTo>
                <a:cubicBezTo>
                  <a:pt x="94943" y="2510407"/>
                  <a:pt x="5734" y="2144035"/>
                  <a:pt x="79899" y="2707689"/>
                </a:cubicBezTo>
                <a:cubicBezTo>
                  <a:pt x="81120" y="2716967"/>
                  <a:pt x="98162" y="2712382"/>
                  <a:pt x="106532" y="2716567"/>
                </a:cubicBezTo>
                <a:cubicBezTo>
                  <a:pt x="158780" y="2742691"/>
                  <a:pt x="106514" y="2739164"/>
                  <a:pt x="195309" y="2743200"/>
                </a:cubicBezTo>
                <a:cubicBezTo>
                  <a:pt x="304727" y="2748174"/>
                  <a:pt x="414292" y="2749119"/>
                  <a:pt x="523783" y="2752078"/>
                </a:cubicBezTo>
                <a:lnTo>
                  <a:pt x="630315" y="2769833"/>
                </a:lnTo>
                <a:cubicBezTo>
                  <a:pt x="648070" y="2772792"/>
                  <a:pt x="665623" y="2777473"/>
                  <a:pt x="683581" y="2778711"/>
                </a:cubicBezTo>
                <a:lnTo>
                  <a:pt x="941033" y="2796466"/>
                </a:lnTo>
                <a:cubicBezTo>
                  <a:pt x="1006091" y="2800293"/>
                  <a:pt x="1071291" y="2801402"/>
                  <a:pt x="1136342" y="2805344"/>
                </a:cubicBezTo>
                <a:cubicBezTo>
                  <a:pt x="1303492" y="2815474"/>
                  <a:pt x="1182350" y="2820043"/>
                  <a:pt x="1411550" y="2823099"/>
                </a:cubicBezTo>
                <a:lnTo>
                  <a:pt x="2565647" y="2831977"/>
                </a:lnTo>
                <a:cubicBezTo>
                  <a:pt x="2594170" y="2841484"/>
                  <a:pt x="2625984" y="2852516"/>
                  <a:pt x="2654423" y="2858610"/>
                </a:cubicBezTo>
                <a:cubicBezTo>
                  <a:pt x="2674883" y="2862994"/>
                  <a:pt x="2695927" y="2864047"/>
                  <a:pt x="2716567" y="2867487"/>
                </a:cubicBezTo>
                <a:cubicBezTo>
                  <a:pt x="2731451" y="2869968"/>
                  <a:pt x="2746041" y="2874071"/>
                  <a:pt x="2760955" y="2876365"/>
                </a:cubicBezTo>
                <a:cubicBezTo>
                  <a:pt x="2784536" y="2879993"/>
                  <a:pt x="2808443" y="2881321"/>
                  <a:pt x="2831977" y="2885243"/>
                </a:cubicBezTo>
                <a:cubicBezTo>
                  <a:pt x="2844012" y="2887249"/>
                  <a:pt x="2855483" y="2891937"/>
                  <a:pt x="2867487" y="2894120"/>
                </a:cubicBezTo>
                <a:cubicBezTo>
                  <a:pt x="2888074" y="2897863"/>
                  <a:pt x="2908916" y="2900039"/>
                  <a:pt x="2929631" y="2902998"/>
                </a:cubicBezTo>
                <a:lnTo>
                  <a:pt x="3391270" y="2894120"/>
                </a:lnTo>
                <a:cubicBezTo>
                  <a:pt x="3420994" y="2893161"/>
                  <a:pt x="3450712" y="2890132"/>
                  <a:pt x="3480047" y="2885243"/>
                </a:cubicBezTo>
                <a:cubicBezTo>
                  <a:pt x="3504117" y="2881231"/>
                  <a:pt x="3527526" y="2873908"/>
                  <a:pt x="3551068" y="2867487"/>
                </a:cubicBezTo>
                <a:cubicBezTo>
                  <a:pt x="3560096" y="2865025"/>
                  <a:pt x="3568385" y="2859497"/>
                  <a:pt x="3577701" y="2858610"/>
                </a:cubicBezTo>
                <a:cubicBezTo>
                  <a:pt x="3630809" y="2853552"/>
                  <a:pt x="3684233" y="2852691"/>
                  <a:pt x="3737499" y="2849732"/>
                </a:cubicBezTo>
                <a:lnTo>
                  <a:pt x="3879542" y="2831977"/>
                </a:lnTo>
                <a:lnTo>
                  <a:pt x="3950563" y="2823099"/>
                </a:lnTo>
                <a:lnTo>
                  <a:pt x="4669654" y="2831977"/>
                </a:lnTo>
                <a:cubicBezTo>
                  <a:pt x="4681852" y="2832264"/>
                  <a:pt x="4693130" y="2838848"/>
                  <a:pt x="4705165" y="2840854"/>
                </a:cubicBezTo>
                <a:cubicBezTo>
                  <a:pt x="4728698" y="2844776"/>
                  <a:pt x="4752512" y="2846773"/>
                  <a:pt x="4776186" y="2849732"/>
                </a:cubicBezTo>
                <a:cubicBezTo>
                  <a:pt x="4953635" y="2844803"/>
                  <a:pt x="5264955" y="2853810"/>
                  <a:pt x="5495278" y="2823099"/>
                </a:cubicBezTo>
                <a:cubicBezTo>
                  <a:pt x="5513120" y="2820720"/>
                  <a:pt x="5530789" y="2817180"/>
                  <a:pt x="5548544" y="2814221"/>
                </a:cubicBezTo>
                <a:cubicBezTo>
                  <a:pt x="5572567" y="2798206"/>
                  <a:pt x="5582529" y="2789974"/>
                  <a:pt x="5610687" y="2778711"/>
                </a:cubicBezTo>
                <a:cubicBezTo>
                  <a:pt x="5628064" y="2771760"/>
                  <a:pt x="5646198" y="2766873"/>
                  <a:pt x="5663953" y="2760955"/>
                </a:cubicBezTo>
                <a:lnTo>
                  <a:pt x="5690586" y="2752078"/>
                </a:lnTo>
                <a:cubicBezTo>
                  <a:pt x="5751638" y="2711376"/>
                  <a:pt x="5723608" y="2723315"/>
                  <a:pt x="5770485" y="2707689"/>
                </a:cubicBezTo>
                <a:cubicBezTo>
                  <a:pt x="5802133" y="2676043"/>
                  <a:pt x="5773586" y="2700846"/>
                  <a:pt x="5823752" y="2672179"/>
                </a:cubicBezTo>
                <a:cubicBezTo>
                  <a:pt x="5871940" y="2644643"/>
                  <a:pt x="5828186" y="2661822"/>
                  <a:pt x="5877018" y="2645546"/>
                </a:cubicBezTo>
                <a:cubicBezTo>
                  <a:pt x="5891736" y="2623468"/>
                  <a:pt x="5902873" y="2609148"/>
                  <a:pt x="5912528" y="2583402"/>
                </a:cubicBezTo>
                <a:cubicBezTo>
                  <a:pt x="5916812" y="2571978"/>
                  <a:pt x="5918054" y="2559623"/>
                  <a:pt x="5921406" y="2547891"/>
                </a:cubicBezTo>
                <a:cubicBezTo>
                  <a:pt x="5923977" y="2538893"/>
                  <a:pt x="5927325" y="2530136"/>
                  <a:pt x="5930284" y="2521258"/>
                </a:cubicBezTo>
                <a:cubicBezTo>
                  <a:pt x="5936202" y="2485747"/>
                  <a:pt x="5947011" y="2450712"/>
                  <a:pt x="5948039" y="2414726"/>
                </a:cubicBezTo>
                <a:cubicBezTo>
                  <a:pt x="5949519" y="2362920"/>
                  <a:pt x="5942152" y="2207782"/>
                  <a:pt x="5930284" y="2130641"/>
                </a:cubicBezTo>
                <a:cubicBezTo>
                  <a:pt x="5927851" y="2114823"/>
                  <a:pt x="5918581" y="2084638"/>
                  <a:pt x="5912528" y="2068497"/>
                </a:cubicBezTo>
                <a:cubicBezTo>
                  <a:pt x="5906933" y="2053576"/>
                  <a:pt x="5899352" y="2039373"/>
                  <a:pt x="5894773" y="2024109"/>
                </a:cubicBezTo>
                <a:cubicBezTo>
                  <a:pt x="5890437" y="2009656"/>
                  <a:pt x="5889865" y="1994278"/>
                  <a:pt x="5885895" y="1979720"/>
                </a:cubicBezTo>
                <a:cubicBezTo>
                  <a:pt x="5880971" y="1961664"/>
                  <a:pt x="5871217" y="1944915"/>
                  <a:pt x="5868140" y="1926454"/>
                </a:cubicBezTo>
                <a:cubicBezTo>
                  <a:pt x="5865181" y="1908699"/>
                  <a:pt x="5863167" y="1890760"/>
                  <a:pt x="5859262" y="1873188"/>
                </a:cubicBezTo>
                <a:cubicBezTo>
                  <a:pt x="5857232" y="1864053"/>
                  <a:pt x="5852956" y="1855553"/>
                  <a:pt x="5850385" y="1846555"/>
                </a:cubicBezTo>
                <a:cubicBezTo>
                  <a:pt x="5847033" y="1834823"/>
                  <a:pt x="5844859" y="1822777"/>
                  <a:pt x="5841507" y="1811045"/>
                </a:cubicBezTo>
                <a:cubicBezTo>
                  <a:pt x="5838936" y="1802047"/>
                  <a:pt x="5835200" y="1793410"/>
                  <a:pt x="5832629" y="1784412"/>
                </a:cubicBezTo>
                <a:cubicBezTo>
                  <a:pt x="5829277" y="1772680"/>
                  <a:pt x="5828558" y="1760116"/>
                  <a:pt x="5823752" y="1748901"/>
                </a:cubicBezTo>
                <a:cubicBezTo>
                  <a:pt x="5819549" y="1739094"/>
                  <a:pt x="5811105" y="1731635"/>
                  <a:pt x="5805996" y="1722268"/>
                </a:cubicBezTo>
                <a:cubicBezTo>
                  <a:pt x="5793322" y="1699032"/>
                  <a:pt x="5770485" y="1651247"/>
                  <a:pt x="5770485" y="1651247"/>
                </a:cubicBezTo>
                <a:cubicBezTo>
                  <a:pt x="5767526" y="1639410"/>
                  <a:pt x="5767065" y="1626649"/>
                  <a:pt x="5761608" y="1615736"/>
                </a:cubicBezTo>
                <a:cubicBezTo>
                  <a:pt x="5757865" y="1608250"/>
                  <a:pt x="5747595" y="1605467"/>
                  <a:pt x="5743852" y="1597981"/>
                </a:cubicBezTo>
                <a:cubicBezTo>
                  <a:pt x="5738395" y="1587068"/>
                  <a:pt x="5739781" y="1573685"/>
                  <a:pt x="5734975" y="1562470"/>
                </a:cubicBezTo>
                <a:cubicBezTo>
                  <a:pt x="5730772" y="1552663"/>
                  <a:pt x="5723138" y="1544715"/>
                  <a:pt x="5717219" y="1535837"/>
                </a:cubicBezTo>
                <a:cubicBezTo>
                  <a:pt x="5698883" y="1480826"/>
                  <a:pt x="5721052" y="1534101"/>
                  <a:pt x="5690586" y="1491449"/>
                </a:cubicBezTo>
                <a:cubicBezTo>
                  <a:pt x="5680557" y="1477408"/>
                  <a:pt x="5674306" y="1460864"/>
                  <a:pt x="5663953" y="1447060"/>
                </a:cubicBezTo>
                <a:cubicBezTo>
                  <a:pt x="5656420" y="1437016"/>
                  <a:pt x="5645357" y="1430072"/>
                  <a:pt x="5637320" y="1420427"/>
                </a:cubicBezTo>
                <a:cubicBezTo>
                  <a:pt x="5630490" y="1412230"/>
                  <a:pt x="5623898" y="1403544"/>
                  <a:pt x="5619565" y="1393794"/>
                </a:cubicBezTo>
                <a:cubicBezTo>
                  <a:pt x="5611964" y="1376691"/>
                  <a:pt x="5615044" y="1353762"/>
                  <a:pt x="5601810" y="1340528"/>
                </a:cubicBezTo>
                <a:lnTo>
                  <a:pt x="5530788" y="1269507"/>
                </a:lnTo>
                <a:cubicBezTo>
                  <a:pt x="5521910" y="1260629"/>
                  <a:pt x="5510614" y="1253640"/>
                  <a:pt x="5504155" y="1242874"/>
                </a:cubicBezTo>
                <a:cubicBezTo>
                  <a:pt x="5495277" y="1228078"/>
                  <a:pt x="5487093" y="1212843"/>
                  <a:pt x="5477522" y="1198486"/>
                </a:cubicBezTo>
                <a:cubicBezTo>
                  <a:pt x="5469315" y="1186175"/>
                  <a:pt x="5459489" y="1175015"/>
                  <a:pt x="5450889" y="1162975"/>
                </a:cubicBezTo>
                <a:cubicBezTo>
                  <a:pt x="5385982" y="1072105"/>
                  <a:pt x="5493542" y="1216887"/>
                  <a:pt x="5406501" y="1100831"/>
                </a:cubicBezTo>
                <a:cubicBezTo>
                  <a:pt x="5388848" y="1030223"/>
                  <a:pt x="5411233" y="1100235"/>
                  <a:pt x="5370990" y="1029810"/>
                </a:cubicBezTo>
                <a:cubicBezTo>
                  <a:pt x="5366347" y="1021685"/>
                  <a:pt x="5366928" y="1011201"/>
                  <a:pt x="5362113" y="1003177"/>
                </a:cubicBezTo>
                <a:cubicBezTo>
                  <a:pt x="5357807" y="996000"/>
                  <a:pt x="5348575" y="992651"/>
                  <a:pt x="5344357" y="985421"/>
                </a:cubicBezTo>
                <a:cubicBezTo>
                  <a:pt x="5327686" y="956843"/>
                  <a:pt x="5307993" y="928742"/>
                  <a:pt x="5299969" y="896645"/>
                </a:cubicBezTo>
                <a:cubicBezTo>
                  <a:pt x="5297010" y="884808"/>
                  <a:pt x="5296548" y="872047"/>
                  <a:pt x="5291091" y="861134"/>
                </a:cubicBezTo>
                <a:cubicBezTo>
                  <a:pt x="5241561" y="762073"/>
                  <a:pt x="5284316" y="894075"/>
                  <a:pt x="5246703" y="781235"/>
                </a:cubicBezTo>
                <a:cubicBezTo>
                  <a:pt x="5242845" y="769660"/>
                  <a:pt x="5241683" y="757299"/>
                  <a:pt x="5237825" y="745724"/>
                </a:cubicBezTo>
                <a:cubicBezTo>
                  <a:pt x="5232786" y="730606"/>
                  <a:pt x="5225665" y="716257"/>
                  <a:pt x="5220070" y="701336"/>
                </a:cubicBezTo>
                <a:cubicBezTo>
                  <a:pt x="5216784" y="692574"/>
                  <a:pt x="5214878" y="683304"/>
                  <a:pt x="5211192" y="674703"/>
                </a:cubicBezTo>
                <a:cubicBezTo>
                  <a:pt x="5198454" y="644981"/>
                  <a:pt x="5183644" y="622870"/>
                  <a:pt x="5166804" y="594804"/>
                </a:cubicBezTo>
                <a:cubicBezTo>
                  <a:pt x="5163961" y="583433"/>
                  <a:pt x="5155415" y="545392"/>
                  <a:pt x="5149049" y="532660"/>
                </a:cubicBezTo>
                <a:cubicBezTo>
                  <a:pt x="5144277" y="523117"/>
                  <a:pt x="5137212" y="514905"/>
                  <a:pt x="5131293" y="506027"/>
                </a:cubicBezTo>
                <a:cubicBezTo>
                  <a:pt x="5124048" y="484289"/>
                  <a:pt x="5118376" y="463085"/>
                  <a:pt x="5104660" y="443884"/>
                </a:cubicBezTo>
                <a:cubicBezTo>
                  <a:pt x="5097362" y="433668"/>
                  <a:pt x="5086905" y="426129"/>
                  <a:pt x="5078027" y="417251"/>
                </a:cubicBezTo>
                <a:cubicBezTo>
                  <a:pt x="5075068" y="408373"/>
                  <a:pt x="5073965" y="398642"/>
                  <a:pt x="5069150" y="390618"/>
                </a:cubicBezTo>
                <a:cubicBezTo>
                  <a:pt x="5064844" y="383441"/>
                  <a:pt x="5056753" y="379292"/>
                  <a:pt x="5051394" y="372862"/>
                </a:cubicBezTo>
                <a:cubicBezTo>
                  <a:pt x="5041922" y="361496"/>
                  <a:pt x="5034591" y="348411"/>
                  <a:pt x="5024761" y="337352"/>
                </a:cubicBezTo>
                <a:cubicBezTo>
                  <a:pt x="5010859" y="321712"/>
                  <a:pt x="4998117" y="304053"/>
                  <a:pt x="4980373" y="292963"/>
                </a:cubicBezTo>
                <a:cubicBezTo>
                  <a:pt x="4956699" y="278167"/>
                  <a:pt x="4929092" y="268315"/>
                  <a:pt x="4909352" y="248575"/>
                </a:cubicBezTo>
                <a:cubicBezTo>
                  <a:pt x="4882238" y="221461"/>
                  <a:pt x="4899083" y="234562"/>
                  <a:pt x="4856085" y="213064"/>
                </a:cubicBezTo>
                <a:cubicBezTo>
                  <a:pt x="4847207" y="204186"/>
                  <a:pt x="4840353" y="192660"/>
                  <a:pt x="4829452" y="186431"/>
                </a:cubicBezTo>
                <a:cubicBezTo>
                  <a:pt x="4818859" y="180378"/>
                  <a:pt x="4805366" y="181837"/>
                  <a:pt x="4793942" y="177553"/>
                </a:cubicBezTo>
                <a:cubicBezTo>
                  <a:pt x="4781551" y="172906"/>
                  <a:pt x="4770595" y="165011"/>
                  <a:pt x="4758431" y="159798"/>
                </a:cubicBezTo>
                <a:cubicBezTo>
                  <a:pt x="4749830" y="156112"/>
                  <a:pt x="4740317" y="154792"/>
                  <a:pt x="4731798" y="150920"/>
                </a:cubicBezTo>
                <a:cubicBezTo>
                  <a:pt x="4707703" y="139968"/>
                  <a:pt x="4682799" y="130092"/>
                  <a:pt x="4660777" y="115410"/>
                </a:cubicBezTo>
                <a:cubicBezTo>
                  <a:pt x="4651899" y="109491"/>
                  <a:pt x="4643951" y="101857"/>
                  <a:pt x="4634144" y="97654"/>
                </a:cubicBezTo>
                <a:cubicBezTo>
                  <a:pt x="4622929" y="92848"/>
                  <a:pt x="4610470" y="91736"/>
                  <a:pt x="4598633" y="88777"/>
                </a:cubicBezTo>
                <a:cubicBezTo>
                  <a:pt x="4586796" y="82858"/>
                  <a:pt x="4575286" y="76234"/>
                  <a:pt x="4563122" y="71021"/>
                </a:cubicBezTo>
                <a:cubicBezTo>
                  <a:pt x="4545298" y="63382"/>
                  <a:pt x="4518990" y="57769"/>
                  <a:pt x="4500979" y="53266"/>
                </a:cubicBezTo>
                <a:cubicBezTo>
                  <a:pt x="4495060" y="47348"/>
                  <a:pt x="4490709" y="39254"/>
                  <a:pt x="4483223" y="35511"/>
                </a:cubicBezTo>
                <a:cubicBezTo>
                  <a:pt x="4455085" y="21442"/>
                  <a:pt x="4424188" y="17375"/>
                  <a:pt x="4394447" y="8878"/>
                </a:cubicBezTo>
                <a:cubicBezTo>
                  <a:pt x="4385449" y="6307"/>
                  <a:pt x="4376692" y="2959"/>
                  <a:pt x="4367814" y="0"/>
                </a:cubicBezTo>
                <a:cubicBezTo>
                  <a:pt x="4242550" y="4818"/>
                  <a:pt x="4170511" y="-8212"/>
                  <a:pt x="4065973" y="26633"/>
                </a:cubicBezTo>
                <a:cubicBezTo>
                  <a:pt x="4025835" y="40012"/>
                  <a:pt x="4014759" y="45217"/>
                  <a:pt x="3977196" y="53266"/>
                </a:cubicBezTo>
                <a:cubicBezTo>
                  <a:pt x="3947688" y="59589"/>
                  <a:pt x="3888419" y="71021"/>
                  <a:pt x="3888419" y="71021"/>
                </a:cubicBezTo>
                <a:lnTo>
                  <a:pt x="3586579" y="62144"/>
                </a:lnTo>
                <a:cubicBezTo>
                  <a:pt x="3553925" y="60693"/>
                  <a:pt x="3521610" y="53266"/>
                  <a:pt x="3488924" y="53266"/>
                </a:cubicBezTo>
                <a:cubicBezTo>
                  <a:pt x="3426710" y="53266"/>
                  <a:pt x="3364637" y="59185"/>
                  <a:pt x="3302493" y="62144"/>
                </a:cubicBezTo>
                <a:cubicBezTo>
                  <a:pt x="3290656" y="68062"/>
                  <a:pt x="3279147" y="74686"/>
                  <a:pt x="3266983" y="79899"/>
                </a:cubicBezTo>
                <a:cubicBezTo>
                  <a:pt x="3258382" y="83585"/>
                  <a:pt x="3248720" y="84592"/>
                  <a:pt x="3240350" y="88777"/>
                </a:cubicBezTo>
                <a:cubicBezTo>
                  <a:pt x="3230807" y="93549"/>
                  <a:pt x="3223707" y="102786"/>
                  <a:pt x="3213717" y="106532"/>
                </a:cubicBezTo>
                <a:cubicBezTo>
                  <a:pt x="3199588" y="111830"/>
                  <a:pt x="3184124" y="112451"/>
                  <a:pt x="3169328" y="115410"/>
                </a:cubicBezTo>
                <a:cubicBezTo>
                  <a:pt x="3160450" y="121328"/>
                  <a:pt x="3152502" y="128962"/>
                  <a:pt x="3142695" y="133165"/>
                </a:cubicBezTo>
                <a:cubicBezTo>
                  <a:pt x="3131481" y="137971"/>
                  <a:pt x="3118917" y="138691"/>
                  <a:pt x="3107185" y="142043"/>
                </a:cubicBezTo>
                <a:cubicBezTo>
                  <a:pt x="3098187" y="144614"/>
                  <a:pt x="3089430" y="147961"/>
                  <a:pt x="3080552" y="150920"/>
                </a:cubicBezTo>
                <a:cubicBezTo>
                  <a:pt x="3048906" y="182566"/>
                  <a:pt x="3077449" y="157767"/>
                  <a:pt x="3027285" y="186431"/>
                </a:cubicBezTo>
                <a:cubicBezTo>
                  <a:pt x="3018021" y="191724"/>
                  <a:pt x="3010402" y="199853"/>
                  <a:pt x="3000652" y="204186"/>
                </a:cubicBezTo>
                <a:cubicBezTo>
                  <a:pt x="2983549" y="211787"/>
                  <a:pt x="2962959" y="211560"/>
                  <a:pt x="2947386" y="221942"/>
                </a:cubicBezTo>
                <a:cubicBezTo>
                  <a:pt x="2920643" y="239770"/>
                  <a:pt x="2916775" y="243939"/>
                  <a:pt x="2885243" y="257453"/>
                </a:cubicBezTo>
                <a:cubicBezTo>
                  <a:pt x="2855334" y="270271"/>
                  <a:pt x="2856867" y="263952"/>
                  <a:pt x="2823099" y="275208"/>
                </a:cubicBezTo>
                <a:cubicBezTo>
                  <a:pt x="2781719" y="289001"/>
                  <a:pt x="2747150" y="308744"/>
                  <a:pt x="2707689" y="328474"/>
                </a:cubicBezTo>
                <a:cubicBezTo>
                  <a:pt x="2695852" y="334392"/>
                  <a:pt x="2684734" y="342044"/>
                  <a:pt x="2672179" y="346229"/>
                </a:cubicBezTo>
                <a:cubicBezTo>
                  <a:pt x="2663301" y="349188"/>
                  <a:pt x="2653916" y="350922"/>
                  <a:pt x="2645546" y="355107"/>
                </a:cubicBezTo>
                <a:cubicBezTo>
                  <a:pt x="2636003" y="359879"/>
                  <a:pt x="2628663" y="368529"/>
                  <a:pt x="2618913" y="372862"/>
                </a:cubicBezTo>
                <a:cubicBezTo>
                  <a:pt x="2601810" y="380463"/>
                  <a:pt x="2565647" y="390618"/>
                  <a:pt x="2565647" y="390618"/>
                </a:cubicBezTo>
                <a:cubicBezTo>
                  <a:pt x="2488707" y="387659"/>
                  <a:pt x="2411641" y="387038"/>
                  <a:pt x="2334827" y="381740"/>
                </a:cubicBezTo>
                <a:cubicBezTo>
                  <a:pt x="2325491" y="381096"/>
                  <a:pt x="2317192" y="375433"/>
                  <a:pt x="2308194" y="372862"/>
                </a:cubicBezTo>
                <a:cubicBezTo>
                  <a:pt x="2296463" y="369510"/>
                  <a:pt x="2284370" y="367491"/>
                  <a:pt x="2272684" y="363985"/>
                </a:cubicBezTo>
                <a:cubicBezTo>
                  <a:pt x="2254757" y="358607"/>
                  <a:pt x="2234991" y="356611"/>
                  <a:pt x="2219418" y="346229"/>
                </a:cubicBezTo>
                <a:cubicBezTo>
                  <a:pt x="2210540" y="340311"/>
                  <a:pt x="2200886" y="335418"/>
                  <a:pt x="2192785" y="328474"/>
                </a:cubicBezTo>
                <a:cubicBezTo>
                  <a:pt x="2117438" y="263891"/>
                  <a:pt x="2191784" y="315969"/>
                  <a:pt x="2130641" y="275208"/>
                </a:cubicBezTo>
                <a:cubicBezTo>
                  <a:pt x="2075980" y="193220"/>
                  <a:pt x="2145737" y="294080"/>
                  <a:pt x="2095130" y="230819"/>
                </a:cubicBezTo>
                <a:cubicBezTo>
                  <a:pt x="2088465" y="222487"/>
                  <a:pt x="2083293" y="213064"/>
                  <a:pt x="2077375" y="204186"/>
                </a:cubicBezTo>
                <a:cubicBezTo>
                  <a:pt x="2074416" y="186431"/>
                  <a:pt x="2072269" y="168521"/>
                  <a:pt x="2068497" y="150920"/>
                </a:cubicBezTo>
                <a:cubicBezTo>
                  <a:pt x="2063384" y="127059"/>
                  <a:pt x="2050742" y="104301"/>
                  <a:pt x="2050742" y="79899"/>
                </a:cubicBezTo>
                <a:lnTo>
                  <a:pt x="2059619" y="17755"/>
                </a:lnTo>
                <a:close/>
              </a:path>
            </a:pathLst>
          </a:cu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447800" y="4352050"/>
            <a:ext cx="450764" cy="369332"/>
          </a:xfrm>
          <a:prstGeom prst="rect">
            <a:avLst/>
          </a:prstGeom>
          <a:noFill/>
        </p:spPr>
        <p:txBody>
          <a:bodyPr wrap="none" rtlCol="0">
            <a:spAutoFit/>
          </a:bodyPr>
          <a:lstStyle/>
          <a:p>
            <a:r>
              <a:rPr lang="en-US" dirty="0">
                <a:solidFill>
                  <a:srgbClr val="92D050"/>
                </a:solidFill>
              </a:rPr>
              <a:t>AA</a:t>
            </a:r>
          </a:p>
        </p:txBody>
      </p:sp>
      <p:sp>
        <p:nvSpPr>
          <p:cNvPr id="22" name="TextBox 21"/>
          <p:cNvSpPr txBox="1"/>
          <p:nvPr/>
        </p:nvSpPr>
        <p:spPr>
          <a:xfrm>
            <a:off x="2203342" y="4352050"/>
            <a:ext cx="296876" cy="369332"/>
          </a:xfrm>
          <a:prstGeom prst="rect">
            <a:avLst/>
          </a:prstGeom>
          <a:noFill/>
        </p:spPr>
        <p:txBody>
          <a:bodyPr wrap="none" rtlCol="0">
            <a:spAutoFit/>
          </a:bodyPr>
          <a:lstStyle/>
          <a:p>
            <a:r>
              <a:rPr lang="en-US" dirty="0">
                <a:solidFill>
                  <a:srgbClr val="92D050"/>
                </a:solidFill>
              </a:rPr>
              <a:t>T</a:t>
            </a:r>
          </a:p>
        </p:txBody>
      </p:sp>
      <p:sp>
        <p:nvSpPr>
          <p:cNvPr id="23" name="TextBox 22"/>
          <p:cNvSpPr txBox="1"/>
          <p:nvPr/>
        </p:nvSpPr>
        <p:spPr>
          <a:xfrm>
            <a:off x="1447800" y="4888468"/>
            <a:ext cx="292068" cy="369332"/>
          </a:xfrm>
          <a:prstGeom prst="rect">
            <a:avLst/>
          </a:prstGeom>
          <a:noFill/>
        </p:spPr>
        <p:txBody>
          <a:bodyPr wrap="none" rtlCol="0">
            <a:spAutoFit/>
          </a:bodyPr>
          <a:lstStyle/>
          <a:p>
            <a:r>
              <a:rPr lang="en-US" dirty="0">
                <a:solidFill>
                  <a:srgbClr val="92D050"/>
                </a:solidFill>
              </a:rPr>
              <a:t>Z</a:t>
            </a:r>
          </a:p>
        </p:txBody>
      </p:sp>
      <p:sp>
        <p:nvSpPr>
          <p:cNvPr id="24" name="TextBox 23"/>
          <p:cNvSpPr txBox="1"/>
          <p:nvPr/>
        </p:nvSpPr>
        <p:spPr>
          <a:xfrm>
            <a:off x="1447800" y="5442466"/>
            <a:ext cx="296876" cy="369332"/>
          </a:xfrm>
          <a:prstGeom prst="rect">
            <a:avLst/>
          </a:prstGeom>
          <a:noFill/>
        </p:spPr>
        <p:txBody>
          <a:bodyPr wrap="none" rtlCol="0">
            <a:spAutoFit/>
          </a:bodyPr>
          <a:lstStyle/>
          <a:p>
            <a:r>
              <a:rPr lang="en-US" dirty="0">
                <a:solidFill>
                  <a:srgbClr val="92D050"/>
                </a:solidFill>
              </a:rPr>
              <a:t>Y</a:t>
            </a:r>
          </a:p>
        </p:txBody>
      </p:sp>
      <p:sp>
        <p:nvSpPr>
          <p:cNvPr id="25" name="TextBox 24"/>
          <p:cNvSpPr txBox="1"/>
          <p:nvPr/>
        </p:nvSpPr>
        <p:spPr>
          <a:xfrm>
            <a:off x="1447800" y="6044382"/>
            <a:ext cx="304892" cy="369332"/>
          </a:xfrm>
          <a:prstGeom prst="rect">
            <a:avLst/>
          </a:prstGeom>
          <a:noFill/>
        </p:spPr>
        <p:txBody>
          <a:bodyPr wrap="none" rtlCol="0">
            <a:spAutoFit/>
          </a:bodyPr>
          <a:lstStyle/>
          <a:p>
            <a:r>
              <a:rPr lang="en-US" dirty="0">
                <a:solidFill>
                  <a:srgbClr val="92D050"/>
                </a:solidFill>
              </a:rPr>
              <a:t>X</a:t>
            </a:r>
          </a:p>
        </p:txBody>
      </p:sp>
      <p:sp>
        <p:nvSpPr>
          <p:cNvPr id="26" name="TextBox 25"/>
          <p:cNvSpPr txBox="1"/>
          <p:nvPr/>
        </p:nvSpPr>
        <p:spPr>
          <a:xfrm>
            <a:off x="2203342" y="4888468"/>
            <a:ext cx="332142" cy="369332"/>
          </a:xfrm>
          <a:prstGeom prst="rect">
            <a:avLst/>
          </a:prstGeom>
          <a:noFill/>
        </p:spPr>
        <p:txBody>
          <a:bodyPr wrap="none" rtlCol="0">
            <a:spAutoFit/>
          </a:bodyPr>
          <a:lstStyle/>
          <a:p>
            <a:r>
              <a:rPr lang="en-US" dirty="0">
                <a:solidFill>
                  <a:srgbClr val="92D050"/>
                </a:solidFill>
              </a:rPr>
              <a:t>U</a:t>
            </a:r>
          </a:p>
        </p:txBody>
      </p:sp>
      <p:sp>
        <p:nvSpPr>
          <p:cNvPr id="27" name="TextBox 26"/>
          <p:cNvSpPr txBox="1"/>
          <p:nvPr/>
        </p:nvSpPr>
        <p:spPr>
          <a:xfrm>
            <a:off x="2203342" y="5442466"/>
            <a:ext cx="317716" cy="369332"/>
          </a:xfrm>
          <a:prstGeom prst="rect">
            <a:avLst/>
          </a:prstGeom>
          <a:noFill/>
        </p:spPr>
        <p:txBody>
          <a:bodyPr wrap="none" rtlCol="0">
            <a:spAutoFit/>
          </a:bodyPr>
          <a:lstStyle/>
          <a:p>
            <a:r>
              <a:rPr lang="en-US" dirty="0">
                <a:solidFill>
                  <a:srgbClr val="92D050"/>
                </a:solidFill>
              </a:rPr>
              <a:t>V</a:t>
            </a:r>
          </a:p>
        </p:txBody>
      </p:sp>
      <p:sp>
        <p:nvSpPr>
          <p:cNvPr id="28" name="TextBox 27"/>
          <p:cNvSpPr txBox="1"/>
          <p:nvPr/>
        </p:nvSpPr>
        <p:spPr>
          <a:xfrm>
            <a:off x="2203342" y="6044382"/>
            <a:ext cx="389850" cy="369332"/>
          </a:xfrm>
          <a:prstGeom prst="rect">
            <a:avLst/>
          </a:prstGeom>
          <a:noFill/>
        </p:spPr>
        <p:txBody>
          <a:bodyPr wrap="none" rtlCol="0">
            <a:spAutoFit/>
          </a:bodyPr>
          <a:lstStyle/>
          <a:p>
            <a:r>
              <a:rPr lang="en-US" dirty="0">
                <a:solidFill>
                  <a:srgbClr val="92D050"/>
                </a:solidFill>
              </a:rPr>
              <a:t>W</a:t>
            </a:r>
          </a:p>
        </p:txBody>
      </p:sp>
      <p:sp>
        <p:nvSpPr>
          <p:cNvPr id="29" name="TextBox 28"/>
          <p:cNvSpPr txBox="1"/>
          <p:nvPr/>
        </p:nvSpPr>
        <p:spPr>
          <a:xfrm>
            <a:off x="3035084" y="4352050"/>
            <a:ext cx="290464" cy="369332"/>
          </a:xfrm>
          <a:prstGeom prst="rect">
            <a:avLst/>
          </a:prstGeom>
          <a:noFill/>
        </p:spPr>
        <p:txBody>
          <a:bodyPr wrap="none" rtlCol="0">
            <a:spAutoFit/>
          </a:bodyPr>
          <a:lstStyle/>
          <a:p>
            <a:r>
              <a:rPr lang="en-US" dirty="0">
                <a:solidFill>
                  <a:srgbClr val="92D050"/>
                </a:solidFill>
              </a:rPr>
              <a:t>S</a:t>
            </a:r>
          </a:p>
        </p:txBody>
      </p:sp>
      <p:sp>
        <p:nvSpPr>
          <p:cNvPr id="30" name="TextBox 29"/>
          <p:cNvSpPr txBox="1"/>
          <p:nvPr/>
        </p:nvSpPr>
        <p:spPr>
          <a:xfrm>
            <a:off x="3035084" y="4876800"/>
            <a:ext cx="330540" cy="369332"/>
          </a:xfrm>
          <a:prstGeom prst="rect">
            <a:avLst/>
          </a:prstGeom>
          <a:noFill/>
          <a:ln>
            <a:noFill/>
          </a:ln>
        </p:spPr>
        <p:txBody>
          <a:bodyPr wrap="none" rtlCol="0">
            <a:spAutoFit/>
          </a:bodyPr>
          <a:lstStyle/>
          <a:p>
            <a:r>
              <a:rPr lang="en-US" dirty="0">
                <a:solidFill>
                  <a:srgbClr val="92D050"/>
                </a:solidFill>
              </a:rPr>
              <a:t>G</a:t>
            </a:r>
          </a:p>
        </p:txBody>
      </p:sp>
      <p:sp>
        <p:nvSpPr>
          <p:cNvPr id="31" name="TextBox 30"/>
          <p:cNvSpPr txBox="1"/>
          <p:nvPr/>
        </p:nvSpPr>
        <p:spPr>
          <a:xfrm>
            <a:off x="3035084" y="5442466"/>
            <a:ext cx="328936" cy="369332"/>
          </a:xfrm>
          <a:prstGeom prst="rect">
            <a:avLst/>
          </a:prstGeom>
          <a:noFill/>
        </p:spPr>
        <p:txBody>
          <a:bodyPr wrap="none" rtlCol="0">
            <a:spAutoFit/>
          </a:bodyPr>
          <a:lstStyle/>
          <a:p>
            <a:r>
              <a:rPr lang="en-US" dirty="0">
                <a:solidFill>
                  <a:srgbClr val="92D050"/>
                </a:solidFill>
              </a:rPr>
              <a:t>H</a:t>
            </a:r>
          </a:p>
        </p:txBody>
      </p:sp>
      <p:sp>
        <p:nvSpPr>
          <p:cNvPr id="32" name="TextBox 31"/>
          <p:cNvSpPr txBox="1"/>
          <p:nvPr/>
        </p:nvSpPr>
        <p:spPr>
          <a:xfrm>
            <a:off x="3035084" y="6044382"/>
            <a:ext cx="242374" cy="369332"/>
          </a:xfrm>
          <a:prstGeom prst="rect">
            <a:avLst/>
          </a:prstGeom>
          <a:noFill/>
          <a:ln>
            <a:noFill/>
          </a:ln>
        </p:spPr>
        <p:txBody>
          <a:bodyPr wrap="none" rtlCol="0">
            <a:spAutoFit/>
          </a:bodyPr>
          <a:lstStyle/>
          <a:p>
            <a:r>
              <a:rPr lang="en-US" dirty="0">
                <a:solidFill>
                  <a:srgbClr val="92D050"/>
                </a:solidFill>
              </a:rPr>
              <a:t>I</a:t>
            </a:r>
          </a:p>
        </p:txBody>
      </p:sp>
      <p:sp>
        <p:nvSpPr>
          <p:cNvPr id="33" name="TextBox 32"/>
          <p:cNvSpPr txBox="1"/>
          <p:nvPr/>
        </p:nvSpPr>
        <p:spPr>
          <a:xfrm>
            <a:off x="3727851" y="4352050"/>
            <a:ext cx="317716" cy="369332"/>
          </a:xfrm>
          <a:prstGeom prst="rect">
            <a:avLst/>
          </a:prstGeom>
          <a:noFill/>
        </p:spPr>
        <p:txBody>
          <a:bodyPr wrap="none" rtlCol="0">
            <a:spAutoFit/>
          </a:bodyPr>
          <a:lstStyle/>
          <a:p>
            <a:r>
              <a:rPr lang="en-US" dirty="0">
                <a:solidFill>
                  <a:srgbClr val="92D050"/>
                </a:solidFill>
              </a:rPr>
              <a:t>R</a:t>
            </a:r>
          </a:p>
        </p:txBody>
      </p:sp>
      <p:sp>
        <p:nvSpPr>
          <p:cNvPr id="34" name="TextBox 33"/>
          <p:cNvSpPr txBox="1"/>
          <p:nvPr/>
        </p:nvSpPr>
        <p:spPr>
          <a:xfrm>
            <a:off x="4482884" y="4352050"/>
            <a:ext cx="340158" cy="369332"/>
          </a:xfrm>
          <a:prstGeom prst="rect">
            <a:avLst/>
          </a:prstGeom>
          <a:noFill/>
        </p:spPr>
        <p:txBody>
          <a:bodyPr wrap="none" rtlCol="0">
            <a:spAutoFit/>
          </a:bodyPr>
          <a:lstStyle/>
          <a:p>
            <a:r>
              <a:rPr lang="en-US" dirty="0">
                <a:solidFill>
                  <a:srgbClr val="92D050"/>
                </a:solidFill>
              </a:rPr>
              <a:t>Q</a:t>
            </a:r>
          </a:p>
        </p:txBody>
      </p:sp>
      <p:sp>
        <p:nvSpPr>
          <p:cNvPr id="35" name="TextBox 34"/>
          <p:cNvSpPr txBox="1"/>
          <p:nvPr/>
        </p:nvSpPr>
        <p:spPr>
          <a:xfrm>
            <a:off x="3727851" y="4866209"/>
            <a:ext cx="290464" cy="369332"/>
          </a:xfrm>
          <a:prstGeom prst="rect">
            <a:avLst/>
          </a:prstGeom>
          <a:noFill/>
        </p:spPr>
        <p:txBody>
          <a:bodyPr wrap="none" rtlCol="0">
            <a:spAutoFit/>
          </a:bodyPr>
          <a:lstStyle/>
          <a:p>
            <a:r>
              <a:rPr lang="en-US" dirty="0">
                <a:solidFill>
                  <a:srgbClr val="92D050"/>
                </a:solidFill>
              </a:rPr>
              <a:t>F</a:t>
            </a:r>
          </a:p>
        </p:txBody>
      </p:sp>
      <p:sp>
        <p:nvSpPr>
          <p:cNvPr id="36" name="TextBox 35"/>
          <p:cNvSpPr txBox="1"/>
          <p:nvPr/>
        </p:nvSpPr>
        <p:spPr>
          <a:xfrm>
            <a:off x="3727851" y="5442466"/>
            <a:ext cx="296876" cy="369332"/>
          </a:xfrm>
          <a:prstGeom prst="rect">
            <a:avLst/>
          </a:prstGeom>
          <a:noFill/>
        </p:spPr>
        <p:txBody>
          <a:bodyPr wrap="none" rtlCol="0">
            <a:spAutoFit/>
          </a:bodyPr>
          <a:lstStyle/>
          <a:p>
            <a:r>
              <a:rPr lang="en-US" dirty="0">
                <a:solidFill>
                  <a:srgbClr val="92D050"/>
                </a:solidFill>
              </a:rPr>
              <a:t>E</a:t>
            </a:r>
          </a:p>
        </p:txBody>
      </p:sp>
      <p:sp>
        <p:nvSpPr>
          <p:cNvPr id="37" name="TextBox 36"/>
          <p:cNvSpPr txBox="1"/>
          <p:nvPr/>
        </p:nvSpPr>
        <p:spPr>
          <a:xfrm>
            <a:off x="4482884" y="4882290"/>
            <a:ext cx="317716" cy="369332"/>
          </a:xfrm>
          <a:prstGeom prst="rect">
            <a:avLst/>
          </a:prstGeom>
          <a:noFill/>
        </p:spPr>
        <p:txBody>
          <a:bodyPr wrap="none" rtlCol="0">
            <a:spAutoFit/>
          </a:bodyPr>
          <a:lstStyle/>
          <a:p>
            <a:r>
              <a:rPr lang="en-US" dirty="0">
                <a:solidFill>
                  <a:srgbClr val="92D050"/>
                </a:solidFill>
              </a:rPr>
              <a:t>A</a:t>
            </a:r>
          </a:p>
        </p:txBody>
      </p:sp>
      <p:sp>
        <p:nvSpPr>
          <p:cNvPr id="38" name="TextBox 37"/>
          <p:cNvSpPr txBox="1"/>
          <p:nvPr/>
        </p:nvSpPr>
        <p:spPr>
          <a:xfrm>
            <a:off x="3727851" y="6044382"/>
            <a:ext cx="258404" cy="369332"/>
          </a:xfrm>
          <a:prstGeom prst="rect">
            <a:avLst/>
          </a:prstGeom>
          <a:noFill/>
        </p:spPr>
        <p:txBody>
          <a:bodyPr wrap="none" rtlCol="0">
            <a:spAutoFit/>
          </a:bodyPr>
          <a:lstStyle/>
          <a:p>
            <a:r>
              <a:rPr lang="en-US" dirty="0">
                <a:solidFill>
                  <a:srgbClr val="92D050"/>
                </a:solidFill>
              </a:rPr>
              <a:t>J</a:t>
            </a:r>
          </a:p>
        </p:txBody>
      </p:sp>
      <p:sp>
        <p:nvSpPr>
          <p:cNvPr id="39" name="TextBox 38"/>
          <p:cNvSpPr txBox="1"/>
          <p:nvPr/>
        </p:nvSpPr>
        <p:spPr>
          <a:xfrm>
            <a:off x="4482884" y="5442466"/>
            <a:ext cx="327334" cy="369332"/>
          </a:xfrm>
          <a:prstGeom prst="rect">
            <a:avLst/>
          </a:prstGeom>
          <a:noFill/>
        </p:spPr>
        <p:txBody>
          <a:bodyPr wrap="none" rtlCol="0">
            <a:spAutoFit/>
          </a:bodyPr>
          <a:lstStyle/>
          <a:p>
            <a:r>
              <a:rPr lang="en-US" dirty="0">
                <a:solidFill>
                  <a:srgbClr val="92D050"/>
                </a:solidFill>
              </a:rPr>
              <a:t>D</a:t>
            </a:r>
          </a:p>
        </p:txBody>
      </p:sp>
      <p:sp>
        <p:nvSpPr>
          <p:cNvPr id="40" name="TextBox 39"/>
          <p:cNvSpPr txBox="1"/>
          <p:nvPr/>
        </p:nvSpPr>
        <p:spPr>
          <a:xfrm>
            <a:off x="4482884" y="6044382"/>
            <a:ext cx="304892" cy="369332"/>
          </a:xfrm>
          <a:prstGeom prst="rect">
            <a:avLst/>
          </a:prstGeom>
          <a:noFill/>
        </p:spPr>
        <p:txBody>
          <a:bodyPr wrap="none" rtlCol="0">
            <a:spAutoFit/>
          </a:bodyPr>
          <a:lstStyle/>
          <a:p>
            <a:r>
              <a:rPr lang="en-US" dirty="0">
                <a:solidFill>
                  <a:srgbClr val="92D050"/>
                </a:solidFill>
              </a:rPr>
              <a:t>K</a:t>
            </a:r>
          </a:p>
        </p:txBody>
      </p:sp>
      <p:sp>
        <p:nvSpPr>
          <p:cNvPr id="41" name="TextBox 40"/>
          <p:cNvSpPr txBox="1"/>
          <p:nvPr/>
        </p:nvSpPr>
        <p:spPr>
          <a:xfrm>
            <a:off x="5263148" y="6044382"/>
            <a:ext cx="282450" cy="369332"/>
          </a:xfrm>
          <a:prstGeom prst="rect">
            <a:avLst/>
          </a:prstGeom>
          <a:noFill/>
        </p:spPr>
        <p:txBody>
          <a:bodyPr wrap="none" rtlCol="0">
            <a:spAutoFit/>
          </a:bodyPr>
          <a:lstStyle/>
          <a:p>
            <a:r>
              <a:rPr lang="en-US" dirty="0">
                <a:solidFill>
                  <a:srgbClr val="92D050"/>
                </a:solidFill>
              </a:rPr>
              <a:t>L</a:t>
            </a:r>
          </a:p>
        </p:txBody>
      </p:sp>
      <p:sp>
        <p:nvSpPr>
          <p:cNvPr id="42" name="TextBox 41"/>
          <p:cNvSpPr txBox="1"/>
          <p:nvPr/>
        </p:nvSpPr>
        <p:spPr>
          <a:xfrm>
            <a:off x="5263148" y="5442466"/>
            <a:ext cx="317716" cy="369332"/>
          </a:xfrm>
          <a:prstGeom prst="rect">
            <a:avLst/>
          </a:prstGeom>
          <a:noFill/>
        </p:spPr>
        <p:txBody>
          <a:bodyPr wrap="none" rtlCol="0">
            <a:spAutoFit/>
          </a:bodyPr>
          <a:lstStyle/>
          <a:p>
            <a:r>
              <a:rPr lang="en-US" dirty="0">
                <a:solidFill>
                  <a:srgbClr val="92D050"/>
                </a:solidFill>
              </a:rPr>
              <a:t>C</a:t>
            </a:r>
          </a:p>
        </p:txBody>
      </p:sp>
      <p:sp>
        <p:nvSpPr>
          <p:cNvPr id="43" name="TextBox 42"/>
          <p:cNvSpPr txBox="1"/>
          <p:nvPr/>
        </p:nvSpPr>
        <p:spPr>
          <a:xfrm>
            <a:off x="5263148" y="4882290"/>
            <a:ext cx="317716" cy="369332"/>
          </a:xfrm>
          <a:prstGeom prst="rect">
            <a:avLst/>
          </a:prstGeom>
          <a:noFill/>
        </p:spPr>
        <p:txBody>
          <a:bodyPr wrap="none" rtlCol="0">
            <a:spAutoFit/>
          </a:bodyPr>
          <a:lstStyle/>
          <a:p>
            <a:r>
              <a:rPr lang="en-US" dirty="0">
                <a:solidFill>
                  <a:srgbClr val="92D050"/>
                </a:solidFill>
              </a:rPr>
              <a:t>B</a:t>
            </a:r>
          </a:p>
        </p:txBody>
      </p:sp>
      <p:sp>
        <p:nvSpPr>
          <p:cNvPr id="44" name="TextBox 43"/>
          <p:cNvSpPr txBox="1"/>
          <p:nvPr/>
        </p:nvSpPr>
        <p:spPr>
          <a:xfrm>
            <a:off x="5263148" y="4352050"/>
            <a:ext cx="303288" cy="369332"/>
          </a:xfrm>
          <a:prstGeom prst="rect">
            <a:avLst/>
          </a:prstGeom>
          <a:noFill/>
        </p:spPr>
        <p:txBody>
          <a:bodyPr wrap="none" rtlCol="0">
            <a:spAutoFit/>
          </a:bodyPr>
          <a:lstStyle/>
          <a:p>
            <a:r>
              <a:rPr lang="en-US" dirty="0">
                <a:solidFill>
                  <a:srgbClr val="92D050"/>
                </a:solidFill>
              </a:rPr>
              <a:t>P</a:t>
            </a:r>
          </a:p>
        </p:txBody>
      </p:sp>
      <p:sp>
        <p:nvSpPr>
          <p:cNvPr id="45" name="TextBox 44"/>
          <p:cNvSpPr txBox="1"/>
          <p:nvPr/>
        </p:nvSpPr>
        <p:spPr>
          <a:xfrm>
            <a:off x="6101548" y="4352050"/>
            <a:ext cx="434734" cy="369332"/>
          </a:xfrm>
          <a:prstGeom prst="rect">
            <a:avLst/>
          </a:prstGeom>
          <a:noFill/>
        </p:spPr>
        <p:txBody>
          <a:bodyPr wrap="none" rtlCol="0">
            <a:spAutoFit/>
          </a:bodyPr>
          <a:lstStyle/>
          <a:p>
            <a:r>
              <a:rPr lang="en-US" dirty="0">
                <a:solidFill>
                  <a:srgbClr val="92D050"/>
                </a:solidFill>
              </a:rPr>
              <a:t>BB</a:t>
            </a:r>
          </a:p>
        </p:txBody>
      </p:sp>
      <p:sp>
        <p:nvSpPr>
          <p:cNvPr id="46" name="TextBox 45"/>
          <p:cNvSpPr txBox="1"/>
          <p:nvPr/>
        </p:nvSpPr>
        <p:spPr>
          <a:xfrm>
            <a:off x="6101548" y="4882290"/>
            <a:ext cx="336952" cy="369332"/>
          </a:xfrm>
          <a:prstGeom prst="rect">
            <a:avLst/>
          </a:prstGeom>
          <a:noFill/>
        </p:spPr>
        <p:txBody>
          <a:bodyPr wrap="none" rtlCol="0">
            <a:spAutoFit/>
          </a:bodyPr>
          <a:lstStyle/>
          <a:p>
            <a:r>
              <a:rPr lang="en-US" dirty="0">
                <a:solidFill>
                  <a:srgbClr val="92D050"/>
                </a:solidFill>
              </a:rPr>
              <a:t>O</a:t>
            </a:r>
          </a:p>
        </p:txBody>
      </p:sp>
      <p:sp>
        <p:nvSpPr>
          <p:cNvPr id="47" name="TextBox 46"/>
          <p:cNvSpPr txBox="1"/>
          <p:nvPr/>
        </p:nvSpPr>
        <p:spPr>
          <a:xfrm>
            <a:off x="6101548" y="5442466"/>
            <a:ext cx="333746" cy="369332"/>
          </a:xfrm>
          <a:prstGeom prst="rect">
            <a:avLst/>
          </a:prstGeom>
          <a:noFill/>
        </p:spPr>
        <p:txBody>
          <a:bodyPr wrap="none" rtlCol="0">
            <a:spAutoFit/>
          </a:bodyPr>
          <a:lstStyle/>
          <a:p>
            <a:r>
              <a:rPr lang="en-US" dirty="0">
                <a:solidFill>
                  <a:srgbClr val="92D050"/>
                </a:solidFill>
              </a:rPr>
              <a:t>N</a:t>
            </a:r>
          </a:p>
        </p:txBody>
      </p:sp>
      <p:sp>
        <p:nvSpPr>
          <p:cNvPr id="48" name="TextBox 47"/>
          <p:cNvSpPr txBox="1"/>
          <p:nvPr/>
        </p:nvSpPr>
        <p:spPr>
          <a:xfrm>
            <a:off x="6101548" y="6044382"/>
            <a:ext cx="381836" cy="369332"/>
          </a:xfrm>
          <a:prstGeom prst="rect">
            <a:avLst/>
          </a:prstGeom>
          <a:noFill/>
          <a:ln>
            <a:noFill/>
          </a:ln>
        </p:spPr>
        <p:txBody>
          <a:bodyPr wrap="none" rtlCol="0">
            <a:spAutoFit/>
          </a:bodyPr>
          <a:lstStyle/>
          <a:p>
            <a:r>
              <a:rPr lang="en-US" dirty="0">
                <a:solidFill>
                  <a:srgbClr val="92D050"/>
                </a:solidFill>
              </a:rPr>
              <a:t>M</a:t>
            </a:r>
          </a:p>
        </p:txBody>
      </p:sp>
      <p:sp>
        <p:nvSpPr>
          <p:cNvPr id="49" name="TextBox 48"/>
          <p:cNvSpPr txBox="1"/>
          <p:nvPr/>
        </p:nvSpPr>
        <p:spPr>
          <a:xfrm>
            <a:off x="6933969" y="6044382"/>
            <a:ext cx="396262" cy="369332"/>
          </a:xfrm>
          <a:prstGeom prst="rect">
            <a:avLst/>
          </a:prstGeom>
          <a:noFill/>
        </p:spPr>
        <p:txBody>
          <a:bodyPr wrap="none" rtlCol="0">
            <a:spAutoFit/>
          </a:bodyPr>
          <a:lstStyle/>
          <a:p>
            <a:r>
              <a:rPr lang="en-US" dirty="0">
                <a:solidFill>
                  <a:srgbClr val="92D050"/>
                </a:solidFill>
              </a:rPr>
              <a:t>FF</a:t>
            </a:r>
          </a:p>
        </p:txBody>
      </p:sp>
      <p:sp>
        <p:nvSpPr>
          <p:cNvPr id="50" name="TextBox 49"/>
          <p:cNvSpPr txBox="1"/>
          <p:nvPr/>
        </p:nvSpPr>
        <p:spPr>
          <a:xfrm>
            <a:off x="6933969" y="5442466"/>
            <a:ext cx="409086" cy="369332"/>
          </a:xfrm>
          <a:prstGeom prst="rect">
            <a:avLst/>
          </a:prstGeom>
          <a:noFill/>
        </p:spPr>
        <p:txBody>
          <a:bodyPr wrap="none" rtlCol="0">
            <a:spAutoFit/>
          </a:bodyPr>
          <a:lstStyle/>
          <a:p>
            <a:r>
              <a:rPr lang="en-US" dirty="0">
                <a:solidFill>
                  <a:srgbClr val="92D050"/>
                </a:solidFill>
              </a:rPr>
              <a:t>EE</a:t>
            </a:r>
          </a:p>
        </p:txBody>
      </p:sp>
      <p:sp>
        <p:nvSpPr>
          <p:cNvPr id="51" name="TextBox 50"/>
          <p:cNvSpPr txBox="1"/>
          <p:nvPr/>
        </p:nvSpPr>
        <p:spPr>
          <a:xfrm>
            <a:off x="6933969" y="4882290"/>
            <a:ext cx="470000" cy="369332"/>
          </a:xfrm>
          <a:prstGeom prst="rect">
            <a:avLst/>
          </a:prstGeom>
          <a:noFill/>
        </p:spPr>
        <p:txBody>
          <a:bodyPr wrap="none" rtlCol="0">
            <a:spAutoFit/>
          </a:bodyPr>
          <a:lstStyle/>
          <a:p>
            <a:r>
              <a:rPr lang="en-US" dirty="0">
                <a:solidFill>
                  <a:srgbClr val="92D050"/>
                </a:solidFill>
              </a:rPr>
              <a:t>DD</a:t>
            </a:r>
          </a:p>
        </p:txBody>
      </p:sp>
      <p:sp>
        <p:nvSpPr>
          <p:cNvPr id="52" name="TextBox 51"/>
          <p:cNvSpPr txBox="1"/>
          <p:nvPr/>
        </p:nvSpPr>
        <p:spPr>
          <a:xfrm>
            <a:off x="6933969" y="4352050"/>
            <a:ext cx="431528" cy="369332"/>
          </a:xfrm>
          <a:prstGeom prst="rect">
            <a:avLst/>
          </a:prstGeom>
          <a:noFill/>
        </p:spPr>
        <p:txBody>
          <a:bodyPr wrap="none" rtlCol="0">
            <a:spAutoFit/>
          </a:bodyPr>
          <a:lstStyle/>
          <a:p>
            <a:r>
              <a:rPr lang="en-US" dirty="0">
                <a:solidFill>
                  <a:srgbClr val="92D050"/>
                </a:solidFill>
              </a:rPr>
              <a:t>CC</a:t>
            </a:r>
          </a:p>
        </p:txBody>
      </p:sp>
      <p:sp>
        <p:nvSpPr>
          <p:cNvPr id="13" name="Freeform 12"/>
          <p:cNvSpPr/>
          <p:nvPr/>
        </p:nvSpPr>
        <p:spPr>
          <a:xfrm>
            <a:off x="4048217" y="4678532"/>
            <a:ext cx="1935333" cy="1437209"/>
          </a:xfrm>
          <a:custGeom>
            <a:avLst/>
            <a:gdLst>
              <a:gd name="connsiteX0" fmla="*/ 1180731 w 1935333"/>
              <a:gd name="connsiteY0" fmla="*/ 17755 h 1437209"/>
              <a:gd name="connsiteX1" fmla="*/ 1180731 w 1935333"/>
              <a:gd name="connsiteY1" fmla="*/ 17755 h 1437209"/>
              <a:gd name="connsiteX2" fmla="*/ 923278 w 1935333"/>
              <a:gd name="connsiteY2" fmla="*/ 26633 h 1437209"/>
              <a:gd name="connsiteX3" fmla="*/ 825624 w 1935333"/>
              <a:gd name="connsiteY3" fmla="*/ 44388 h 1437209"/>
              <a:gd name="connsiteX4" fmla="*/ 479395 w 1935333"/>
              <a:gd name="connsiteY4" fmla="*/ 53266 h 1437209"/>
              <a:gd name="connsiteX5" fmla="*/ 452762 w 1935333"/>
              <a:gd name="connsiteY5" fmla="*/ 62144 h 1437209"/>
              <a:gd name="connsiteX6" fmla="*/ 346230 w 1935333"/>
              <a:gd name="connsiteY6" fmla="*/ 79899 h 1437209"/>
              <a:gd name="connsiteX7" fmla="*/ 292964 w 1935333"/>
              <a:gd name="connsiteY7" fmla="*/ 97654 h 1437209"/>
              <a:gd name="connsiteX8" fmla="*/ 266331 w 1935333"/>
              <a:gd name="connsiteY8" fmla="*/ 106532 h 1437209"/>
              <a:gd name="connsiteX9" fmla="*/ 195309 w 1935333"/>
              <a:gd name="connsiteY9" fmla="*/ 159798 h 1437209"/>
              <a:gd name="connsiteX10" fmla="*/ 168676 w 1935333"/>
              <a:gd name="connsiteY10" fmla="*/ 177553 h 1437209"/>
              <a:gd name="connsiteX11" fmla="*/ 124288 w 1935333"/>
              <a:gd name="connsiteY11" fmla="*/ 213064 h 1437209"/>
              <a:gd name="connsiteX12" fmla="*/ 106533 w 1935333"/>
              <a:gd name="connsiteY12" fmla="*/ 239697 h 1437209"/>
              <a:gd name="connsiteX13" fmla="*/ 88777 w 1935333"/>
              <a:gd name="connsiteY13" fmla="*/ 257452 h 1437209"/>
              <a:gd name="connsiteX14" fmla="*/ 53266 w 1935333"/>
              <a:gd name="connsiteY14" fmla="*/ 346229 h 1437209"/>
              <a:gd name="connsiteX15" fmla="*/ 44389 w 1935333"/>
              <a:gd name="connsiteY15" fmla="*/ 372862 h 1437209"/>
              <a:gd name="connsiteX16" fmla="*/ 35511 w 1935333"/>
              <a:gd name="connsiteY16" fmla="*/ 408373 h 1437209"/>
              <a:gd name="connsiteX17" fmla="*/ 17756 w 1935333"/>
              <a:gd name="connsiteY17" fmla="*/ 443884 h 1437209"/>
              <a:gd name="connsiteX18" fmla="*/ 0 w 1935333"/>
              <a:gd name="connsiteY18" fmla="*/ 523783 h 1437209"/>
              <a:gd name="connsiteX19" fmla="*/ 8878 w 1935333"/>
              <a:gd name="connsiteY19" fmla="*/ 781235 h 1437209"/>
              <a:gd name="connsiteX20" fmla="*/ 26633 w 1935333"/>
              <a:gd name="connsiteY20" fmla="*/ 834501 h 1437209"/>
              <a:gd name="connsiteX21" fmla="*/ 44389 w 1935333"/>
              <a:gd name="connsiteY21" fmla="*/ 878889 h 1437209"/>
              <a:gd name="connsiteX22" fmla="*/ 53266 w 1935333"/>
              <a:gd name="connsiteY22" fmla="*/ 905522 h 1437209"/>
              <a:gd name="connsiteX23" fmla="*/ 71022 w 1935333"/>
              <a:gd name="connsiteY23" fmla="*/ 932155 h 1437209"/>
              <a:gd name="connsiteX24" fmla="*/ 106533 w 1935333"/>
              <a:gd name="connsiteY24" fmla="*/ 985421 h 1437209"/>
              <a:gd name="connsiteX25" fmla="*/ 133166 w 1935333"/>
              <a:gd name="connsiteY25" fmla="*/ 1038687 h 1437209"/>
              <a:gd name="connsiteX26" fmla="*/ 142043 w 1935333"/>
              <a:gd name="connsiteY26" fmla="*/ 1065320 h 1437209"/>
              <a:gd name="connsiteX27" fmla="*/ 159799 w 1935333"/>
              <a:gd name="connsiteY27" fmla="*/ 1083076 h 1437209"/>
              <a:gd name="connsiteX28" fmla="*/ 177554 w 1935333"/>
              <a:gd name="connsiteY28" fmla="*/ 1109709 h 1437209"/>
              <a:gd name="connsiteX29" fmla="*/ 204187 w 1935333"/>
              <a:gd name="connsiteY29" fmla="*/ 1136342 h 1437209"/>
              <a:gd name="connsiteX30" fmla="*/ 239698 w 1935333"/>
              <a:gd name="connsiteY30" fmla="*/ 1180730 h 1437209"/>
              <a:gd name="connsiteX31" fmla="*/ 284086 w 1935333"/>
              <a:gd name="connsiteY31" fmla="*/ 1242874 h 1437209"/>
              <a:gd name="connsiteX32" fmla="*/ 363985 w 1935333"/>
              <a:gd name="connsiteY32" fmla="*/ 1305018 h 1437209"/>
              <a:gd name="connsiteX33" fmla="*/ 399496 w 1935333"/>
              <a:gd name="connsiteY33" fmla="*/ 1313895 h 1437209"/>
              <a:gd name="connsiteX34" fmla="*/ 488272 w 1935333"/>
              <a:gd name="connsiteY34" fmla="*/ 1340528 h 1437209"/>
              <a:gd name="connsiteX35" fmla="*/ 541538 w 1935333"/>
              <a:gd name="connsiteY35" fmla="*/ 1358284 h 1437209"/>
              <a:gd name="connsiteX36" fmla="*/ 594804 w 1935333"/>
              <a:gd name="connsiteY36" fmla="*/ 1367161 h 1437209"/>
              <a:gd name="connsiteX37" fmla="*/ 710214 w 1935333"/>
              <a:gd name="connsiteY37" fmla="*/ 1393794 h 1437209"/>
              <a:gd name="connsiteX38" fmla="*/ 887767 w 1935333"/>
              <a:gd name="connsiteY38" fmla="*/ 1411550 h 1437209"/>
              <a:gd name="connsiteX39" fmla="*/ 1305018 w 1935333"/>
              <a:gd name="connsiteY39" fmla="*/ 1411550 h 1437209"/>
              <a:gd name="connsiteX40" fmla="*/ 1384917 w 1935333"/>
              <a:gd name="connsiteY40" fmla="*/ 1402672 h 1437209"/>
              <a:gd name="connsiteX41" fmla="*/ 1438183 w 1935333"/>
              <a:gd name="connsiteY41" fmla="*/ 1384917 h 1437209"/>
              <a:gd name="connsiteX42" fmla="*/ 1464816 w 1935333"/>
              <a:gd name="connsiteY42" fmla="*/ 1376039 h 1437209"/>
              <a:gd name="connsiteX43" fmla="*/ 1518082 w 1935333"/>
              <a:gd name="connsiteY43" fmla="*/ 1349406 h 1437209"/>
              <a:gd name="connsiteX44" fmla="*/ 1544715 w 1935333"/>
              <a:gd name="connsiteY44" fmla="*/ 1331651 h 1437209"/>
              <a:gd name="connsiteX45" fmla="*/ 1571348 w 1935333"/>
              <a:gd name="connsiteY45" fmla="*/ 1322773 h 1437209"/>
              <a:gd name="connsiteX46" fmla="*/ 1597981 w 1935333"/>
              <a:gd name="connsiteY46" fmla="*/ 1305018 h 1437209"/>
              <a:gd name="connsiteX47" fmla="*/ 1624614 w 1935333"/>
              <a:gd name="connsiteY47" fmla="*/ 1296140 h 1437209"/>
              <a:gd name="connsiteX48" fmla="*/ 1669002 w 1935333"/>
              <a:gd name="connsiteY48" fmla="*/ 1260629 h 1437209"/>
              <a:gd name="connsiteX49" fmla="*/ 1695635 w 1935333"/>
              <a:gd name="connsiteY49" fmla="*/ 1242874 h 1437209"/>
              <a:gd name="connsiteX50" fmla="*/ 1740024 w 1935333"/>
              <a:gd name="connsiteY50" fmla="*/ 1207363 h 1437209"/>
              <a:gd name="connsiteX51" fmla="*/ 1784412 w 1935333"/>
              <a:gd name="connsiteY51" fmla="*/ 1162975 h 1437209"/>
              <a:gd name="connsiteX52" fmla="*/ 1802167 w 1935333"/>
              <a:gd name="connsiteY52" fmla="*/ 1136342 h 1437209"/>
              <a:gd name="connsiteX53" fmla="*/ 1819923 w 1935333"/>
              <a:gd name="connsiteY53" fmla="*/ 1118586 h 1437209"/>
              <a:gd name="connsiteX54" fmla="*/ 1837678 w 1935333"/>
              <a:gd name="connsiteY54" fmla="*/ 1083076 h 1437209"/>
              <a:gd name="connsiteX55" fmla="*/ 1855433 w 1935333"/>
              <a:gd name="connsiteY55" fmla="*/ 1056443 h 1437209"/>
              <a:gd name="connsiteX56" fmla="*/ 1873189 w 1935333"/>
              <a:gd name="connsiteY56" fmla="*/ 1003177 h 1437209"/>
              <a:gd name="connsiteX57" fmla="*/ 1908700 w 1935333"/>
              <a:gd name="connsiteY57" fmla="*/ 923278 h 1437209"/>
              <a:gd name="connsiteX58" fmla="*/ 1935333 w 1935333"/>
              <a:gd name="connsiteY58" fmla="*/ 834501 h 1437209"/>
              <a:gd name="connsiteX59" fmla="*/ 1926455 w 1935333"/>
              <a:gd name="connsiteY59" fmla="*/ 328474 h 1437209"/>
              <a:gd name="connsiteX60" fmla="*/ 1908700 w 1935333"/>
              <a:gd name="connsiteY60" fmla="*/ 266330 h 1437209"/>
              <a:gd name="connsiteX61" fmla="*/ 1873189 w 1935333"/>
              <a:gd name="connsiteY61" fmla="*/ 230819 h 1437209"/>
              <a:gd name="connsiteX62" fmla="*/ 1828800 w 1935333"/>
              <a:gd name="connsiteY62" fmla="*/ 186431 h 1437209"/>
              <a:gd name="connsiteX63" fmla="*/ 1775534 w 1935333"/>
              <a:gd name="connsiteY63" fmla="*/ 133165 h 1437209"/>
              <a:gd name="connsiteX64" fmla="*/ 1748901 w 1935333"/>
              <a:gd name="connsiteY64" fmla="*/ 106532 h 1437209"/>
              <a:gd name="connsiteX65" fmla="*/ 1686758 w 1935333"/>
              <a:gd name="connsiteY65" fmla="*/ 88777 h 1437209"/>
              <a:gd name="connsiteX66" fmla="*/ 1606859 w 1935333"/>
              <a:gd name="connsiteY66" fmla="*/ 53266 h 1437209"/>
              <a:gd name="connsiteX67" fmla="*/ 1580226 w 1935333"/>
              <a:gd name="connsiteY67" fmla="*/ 44388 h 1437209"/>
              <a:gd name="connsiteX68" fmla="*/ 1544715 w 1935333"/>
              <a:gd name="connsiteY68" fmla="*/ 35511 h 1437209"/>
              <a:gd name="connsiteX69" fmla="*/ 1438183 w 1935333"/>
              <a:gd name="connsiteY69" fmla="*/ 17755 h 1437209"/>
              <a:gd name="connsiteX70" fmla="*/ 1251752 w 1935333"/>
              <a:gd name="connsiteY70" fmla="*/ 0 h 1437209"/>
              <a:gd name="connsiteX71" fmla="*/ 1216241 w 1935333"/>
              <a:gd name="connsiteY71" fmla="*/ 8878 h 1437209"/>
              <a:gd name="connsiteX72" fmla="*/ 1180731 w 1935333"/>
              <a:gd name="connsiteY72" fmla="*/ 17755 h 1437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35333" h="1437209">
                <a:moveTo>
                  <a:pt x="1180731" y="17755"/>
                </a:moveTo>
                <a:lnTo>
                  <a:pt x="1180731" y="17755"/>
                </a:lnTo>
                <a:cubicBezTo>
                  <a:pt x="1094913" y="20714"/>
                  <a:pt x="1008998" y="21590"/>
                  <a:pt x="923278" y="26633"/>
                </a:cubicBezTo>
                <a:cubicBezTo>
                  <a:pt x="737670" y="37552"/>
                  <a:pt x="1041184" y="34808"/>
                  <a:pt x="825624" y="44388"/>
                </a:cubicBezTo>
                <a:cubicBezTo>
                  <a:pt x="710290" y="49514"/>
                  <a:pt x="594805" y="50307"/>
                  <a:pt x="479395" y="53266"/>
                </a:cubicBezTo>
                <a:cubicBezTo>
                  <a:pt x="470517" y="56225"/>
                  <a:pt x="461938" y="60309"/>
                  <a:pt x="452762" y="62144"/>
                </a:cubicBezTo>
                <a:cubicBezTo>
                  <a:pt x="417461" y="69204"/>
                  <a:pt x="380383" y="68515"/>
                  <a:pt x="346230" y="79899"/>
                </a:cubicBezTo>
                <a:lnTo>
                  <a:pt x="292964" y="97654"/>
                </a:lnTo>
                <a:lnTo>
                  <a:pt x="266331" y="106532"/>
                </a:lnTo>
                <a:cubicBezTo>
                  <a:pt x="233486" y="139375"/>
                  <a:pt x="255538" y="119645"/>
                  <a:pt x="195309" y="159798"/>
                </a:cubicBezTo>
                <a:cubicBezTo>
                  <a:pt x="186431" y="165716"/>
                  <a:pt x="176220" y="170008"/>
                  <a:pt x="168676" y="177553"/>
                </a:cubicBezTo>
                <a:cubicBezTo>
                  <a:pt x="143377" y="202854"/>
                  <a:pt x="157885" y="190666"/>
                  <a:pt x="124288" y="213064"/>
                </a:cubicBezTo>
                <a:cubicBezTo>
                  <a:pt x="118370" y="221942"/>
                  <a:pt x="113198" y="231366"/>
                  <a:pt x="106533" y="239697"/>
                </a:cubicBezTo>
                <a:cubicBezTo>
                  <a:pt x="101304" y="246233"/>
                  <a:pt x="93420" y="250488"/>
                  <a:pt x="88777" y="257452"/>
                </a:cubicBezTo>
                <a:cubicBezTo>
                  <a:pt x="71363" y="283573"/>
                  <a:pt x="62889" y="317361"/>
                  <a:pt x="53266" y="346229"/>
                </a:cubicBezTo>
                <a:cubicBezTo>
                  <a:pt x="50307" y="355107"/>
                  <a:pt x="46659" y="363784"/>
                  <a:pt x="44389" y="372862"/>
                </a:cubicBezTo>
                <a:cubicBezTo>
                  <a:pt x="41430" y="384699"/>
                  <a:pt x="39795" y="396949"/>
                  <a:pt x="35511" y="408373"/>
                </a:cubicBezTo>
                <a:cubicBezTo>
                  <a:pt x="30864" y="420764"/>
                  <a:pt x="22403" y="431493"/>
                  <a:pt x="17756" y="443884"/>
                </a:cubicBezTo>
                <a:cubicBezTo>
                  <a:pt x="12382" y="458215"/>
                  <a:pt x="2411" y="511727"/>
                  <a:pt x="0" y="523783"/>
                </a:cubicBezTo>
                <a:cubicBezTo>
                  <a:pt x="2959" y="609600"/>
                  <a:pt x="1545" y="695680"/>
                  <a:pt x="8878" y="781235"/>
                </a:cubicBezTo>
                <a:cubicBezTo>
                  <a:pt x="10476" y="799882"/>
                  <a:pt x="19682" y="817124"/>
                  <a:pt x="26633" y="834501"/>
                </a:cubicBezTo>
                <a:cubicBezTo>
                  <a:pt x="32552" y="849297"/>
                  <a:pt x="38794" y="863968"/>
                  <a:pt x="44389" y="878889"/>
                </a:cubicBezTo>
                <a:cubicBezTo>
                  <a:pt x="47675" y="887651"/>
                  <a:pt x="49081" y="897152"/>
                  <a:pt x="53266" y="905522"/>
                </a:cubicBezTo>
                <a:cubicBezTo>
                  <a:pt x="58038" y="915065"/>
                  <a:pt x="65728" y="922891"/>
                  <a:pt x="71022" y="932155"/>
                </a:cubicBezTo>
                <a:cubicBezTo>
                  <a:pt x="99687" y="982319"/>
                  <a:pt x="74886" y="953776"/>
                  <a:pt x="106533" y="985421"/>
                </a:cubicBezTo>
                <a:cubicBezTo>
                  <a:pt x="128428" y="1073007"/>
                  <a:pt x="99245" y="982152"/>
                  <a:pt x="133166" y="1038687"/>
                </a:cubicBezTo>
                <a:cubicBezTo>
                  <a:pt x="137981" y="1046711"/>
                  <a:pt x="137228" y="1057296"/>
                  <a:pt x="142043" y="1065320"/>
                </a:cubicBezTo>
                <a:cubicBezTo>
                  <a:pt x="146349" y="1072497"/>
                  <a:pt x="154570" y="1076540"/>
                  <a:pt x="159799" y="1083076"/>
                </a:cubicBezTo>
                <a:cubicBezTo>
                  <a:pt x="166464" y="1091408"/>
                  <a:pt x="170724" y="1101512"/>
                  <a:pt x="177554" y="1109709"/>
                </a:cubicBezTo>
                <a:cubicBezTo>
                  <a:pt x="185591" y="1119354"/>
                  <a:pt x="196150" y="1126697"/>
                  <a:pt x="204187" y="1136342"/>
                </a:cubicBezTo>
                <a:cubicBezTo>
                  <a:pt x="260173" y="1203525"/>
                  <a:pt x="188048" y="1129083"/>
                  <a:pt x="239698" y="1180730"/>
                </a:cubicBezTo>
                <a:cubicBezTo>
                  <a:pt x="253868" y="1223244"/>
                  <a:pt x="241958" y="1200746"/>
                  <a:pt x="284086" y="1242874"/>
                </a:cubicBezTo>
                <a:cubicBezTo>
                  <a:pt x="304982" y="1263770"/>
                  <a:pt x="335670" y="1297940"/>
                  <a:pt x="363985" y="1305018"/>
                </a:cubicBezTo>
                <a:lnTo>
                  <a:pt x="399496" y="1313895"/>
                </a:lnTo>
                <a:cubicBezTo>
                  <a:pt x="467359" y="1347829"/>
                  <a:pt x="399845" y="1318421"/>
                  <a:pt x="488272" y="1340528"/>
                </a:cubicBezTo>
                <a:cubicBezTo>
                  <a:pt x="506429" y="1345067"/>
                  <a:pt x="523077" y="1355207"/>
                  <a:pt x="541538" y="1358284"/>
                </a:cubicBezTo>
                <a:cubicBezTo>
                  <a:pt x="559293" y="1361243"/>
                  <a:pt x="577203" y="1363389"/>
                  <a:pt x="594804" y="1367161"/>
                </a:cubicBezTo>
                <a:cubicBezTo>
                  <a:pt x="619189" y="1372386"/>
                  <a:pt x="679786" y="1390143"/>
                  <a:pt x="710214" y="1393794"/>
                </a:cubicBezTo>
                <a:cubicBezTo>
                  <a:pt x="769270" y="1400881"/>
                  <a:pt x="828583" y="1405631"/>
                  <a:pt x="887767" y="1411550"/>
                </a:cubicBezTo>
                <a:cubicBezTo>
                  <a:pt x="1036795" y="1461222"/>
                  <a:pt x="921224" y="1426032"/>
                  <a:pt x="1305018" y="1411550"/>
                </a:cubicBezTo>
                <a:cubicBezTo>
                  <a:pt x="1331796" y="1410540"/>
                  <a:pt x="1358284" y="1405631"/>
                  <a:pt x="1384917" y="1402672"/>
                </a:cubicBezTo>
                <a:lnTo>
                  <a:pt x="1438183" y="1384917"/>
                </a:lnTo>
                <a:cubicBezTo>
                  <a:pt x="1447061" y="1381958"/>
                  <a:pt x="1457030" y="1381230"/>
                  <a:pt x="1464816" y="1376039"/>
                </a:cubicBezTo>
                <a:cubicBezTo>
                  <a:pt x="1541142" y="1325156"/>
                  <a:pt x="1444572" y="1386161"/>
                  <a:pt x="1518082" y="1349406"/>
                </a:cubicBezTo>
                <a:cubicBezTo>
                  <a:pt x="1527625" y="1344634"/>
                  <a:pt x="1535172" y="1336423"/>
                  <a:pt x="1544715" y="1331651"/>
                </a:cubicBezTo>
                <a:cubicBezTo>
                  <a:pt x="1553085" y="1327466"/>
                  <a:pt x="1562978" y="1326958"/>
                  <a:pt x="1571348" y="1322773"/>
                </a:cubicBezTo>
                <a:cubicBezTo>
                  <a:pt x="1580891" y="1318001"/>
                  <a:pt x="1588438" y="1309790"/>
                  <a:pt x="1597981" y="1305018"/>
                </a:cubicBezTo>
                <a:cubicBezTo>
                  <a:pt x="1606351" y="1300833"/>
                  <a:pt x="1616244" y="1300325"/>
                  <a:pt x="1624614" y="1296140"/>
                </a:cubicBezTo>
                <a:cubicBezTo>
                  <a:pt x="1661052" y="1277921"/>
                  <a:pt x="1641474" y="1282652"/>
                  <a:pt x="1669002" y="1260629"/>
                </a:cubicBezTo>
                <a:cubicBezTo>
                  <a:pt x="1677333" y="1253964"/>
                  <a:pt x="1687303" y="1249539"/>
                  <a:pt x="1695635" y="1242874"/>
                </a:cubicBezTo>
                <a:cubicBezTo>
                  <a:pt x="1758885" y="1192274"/>
                  <a:pt x="1658052" y="1262010"/>
                  <a:pt x="1740024" y="1207363"/>
                </a:cubicBezTo>
                <a:cubicBezTo>
                  <a:pt x="1787371" y="1136342"/>
                  <a:pt x="1725228" y="1222159"/>
                  <a:pt x="1784412" y="1162975"/>
                </a:cubicBezTo>
                <a:cubicBezTo>
                  <a:pt x="1791957" y="1155430"/>
                  <a:pt x="1795502" y="1144674"/>
                  <a:pt x="1802167" y="1136342"/>
                </a:cubicBezTo>
                <a:cubicBezTo>
                  <a:pt x="1807396" y="1129806"/>
                  <a:pt x="1815280" y="1125550"/>
                  <a:pt x="1819923" y="1118586"/>
                </a:cubicBezTo>
                <a:cubicBezTo>
                  <a:pt x="1827264" y="1107575"/>
                  <a:pt x="1831112" y="1094566"/>
                  <a:pt x="1837678" y="1083076"/>
                </a:cubicBezTo>
                <a:cubicBezTo>
                  <a:pt x="1842972" y="1073812"/>
                  <a:pt x="1851100" y="1066193"/>
                  <a:pt x="1855433" y="1056443"/>
                </a:cubicBezTo>
                <a:cubicBezTo>
                  <a:pt x="1863034" y="1039340"/>
                  <a:pt x="1862807" y="1018750"/>
                  <a:pt x="1873189" y="1003177"/>
                </a:cubicBezTo>
                <a:cubicBezTo>
                  <a:pt x="1907346" y="951941"/>
                  <a:pt x="1877010" y="1002507"/>
                  <a:pt x="1908700" y="923278"/>
                </a:cubicBezTo>
                <a:cubicBezTo>
                  <a:pt x="1932059" y="864879"/>
                  <a:pt x="1923330" y="894516"/>
                  <a:pt x="1935333" y="834501"/>
                </a:cubicBezTo>
                <a:cubicBezTo>
                  <a:pt x="1932374" y="665825"/>
                  <a:pt x="1931983" y="497085"/>
                  <a:pt x="1926455" y="328474"/>
                </a:cubicBezTo>
                <a:cubicBezTo>
                  <a:pt x="1926372" y="325947"/>
                  <a:pt x="1912949" y="272279"/>
                  <a:pt x="1908700" y="266330"/>
                </a:cubicBezTo>
                <a:cubicBezTo>
                  <a:pt x="1898970" y="252708"/>
                  <a:pt x="1885026" y="242656"/>
                  <a:pt x="1873189" y="230819"/>
                </a:cubicBezTo>
                <a:lnTo>
                  <a:pt x="1828800" y="186431"/>
                </a:lnTo>
                <a:lnTo>
                  <a:pt x="1775534" y="133165"/>
                </a:lnTo>
                <a:cubicBezTo>
                  <a:pt x="1766656" y="124287"/>
                  <a:pt x="1760812" y="110502"/>
                  <a:pt x="1748901" y="106532"/>
                </a:cubicBezTo>
                <a:cubicBezTo>
                  <a:pt x="1710693" y="93796"/>
                  <a:pt x="1731347" y="99924"/>
                  <a:pt x="1686758" y="88777"/>
                </a:cubicBezTo>
                <a:cubicBezTo>
                  <a:pt x="1644552" y="60639"/>
                  <a:pt x="1670248" y="74396"/>
                  <a:pt x="1606859" y="53266"/>
                </a:cubicBezTo>
                <a:cubicBezTo>
                  <a:pt x="1597981" y="50307"/>
                  <a:pt x="1589305" y="46657"/>
                  <a:pt x="1580226" y="44388"/>
                </a:cubicBezTo>
                <a:cubicBezTo>
                  <a:pt x="1568389" y="41429"/>
                  <a:pt x="1556626" y="38158"/>
                  <a:pt x="1544715" y="35511"/>
                </a:cubicBezTo>
                <a:cubicBezTo>
                  <a:pt x="1509588" y="27705"/>
                  <a:pt x="1473967" y="21589"/>
                  <a:pt x="1438183" y="17755"/>
                </a:cubicBezTo>
                <a:cubicBezTo>
                  <a:pt x="1376113" y="11105"/>
                  <a:pt x="1251752" y="0"/>
                  <a:pt x="1251752" y="0"/>
                </a:cubicBezTo>
                <a:cubicBezTo>
                  <a:pt x="1239915" y="2959"/>
                  <a:pt x="1228246" y="6695"/>
                  <a:pt x="1216241" y="8878"/>
                </a:cubicBezTo>
                <a:cubicBezTo>
                  <a:pt x="1195654" y="12621"/>
                  <a:pt x="1186649" y="16276"/>
                  <a:pt x="1180731" y="17755"/>
                </a:cubicBezTo>
                <a:close/>
              </a:path>
            </a:pathLst>
          </a:cu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1F181EE6-BCB5-48D6-9A0C-7ACB016592BE}" type="slidenum">
              <a:rPr lang="en-US" smtClean="0"/>
              <a:pPr/>
              <a:t>29</a:t>
            </a:fld>
            <a:endParaRPr lang="en-US"/>
          </a:p>
        </p:txBody>
      </p:sp>
    </p:spTree>
    <p:extLst>
      <p:ext uri="{BB962C8B-B14F-4D97-AF65-F5344CB8AC3E}">
        <p14:creationId xmlns:p14="http://schemas.microsoft.com/office/powerpoint/2010/main" val="324413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7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8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8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80"/>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8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82"/>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8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8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8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90"/>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91"/>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animBg="1"/>
      <p:bldP spid="91" grpId="0" animBg="1"/>
      <p:bldP spid="92" grpId="0" animBg="1"/>
      <p:bldP spid="93" grpId="0" animBg="1"/>
      <p:bldP spid="85" grpId="0" animBg="1"/>
      <p:bldP spid="82" grpId="0" animBg="1"/>
      <p:bldP spid="65" grpId="0" animBg="1"/>
      <p:bldP spid="80" grpId="0" animBg="1"/>
      <p:bldP spid="83" grpId="0" animBg="1"/>
      <p:bldP spid="64" grpId="0" animBg="1"/>
      <p:bldP spid="81" grpId="0" animBg="1"/>
      <p:bldP spid="84" grpId="0" animBg="1"/>
      <p:bldP spid="54" grpId="0" animBg="1"/>
      <p:bldP spid="79" grpId="0" animBg="1"/>
      <p:bldP spid="78" grpId="0" animBg="1"/>
      <p:bldP spid="68" grpId="0" animBg="1"/>
      <p:bldP spid="77" grpId="0" animBg="1"/>
      <p:bldP spid="76" grpId="0" animBg="1"/>
      <p:bldP spid="71" grpId="0" animBg="1"/>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Population Health</a:t>
            </a:r>
          </a:p>
        </p:txBody>
      </p:sp>
      <p:sp>
        <p:nvSpPr>
          <p:cNvPr id="3" name="Content Placeholder 2"/>
          <p:cNvSpPr>
            <a:spLocks noGrp="1"/>
          </p:cNvSpPr>
          <p:nvPr>
            <p:ph idx="1"/>
          </p:nvPr>
        </p:nvSpPr>
        <p:spPr/>
        <p:txBody>
          <a:bodyPr>
            <a:normAutofit/>
          </a:bodyPr>
          <a:lstStyle/>
          <a:p>
            <a:r>
              <a:rPr lang="en-US" dirty="0"/>
              <a:t>In order to practice population health you must be able to </a:t>
            </a:r>
            <a:r>
              <a:rPr lang="en-US" b="1" dirty="0"/>
              <a:t>define</a:t>
            </a:r>
            <a:r>
              <a:rPr lang="en-US" dirty="0"/>
              <a:t> who your population is and </a:t>
            </a:r>
            <a:r>
              <a:rPr lang="en-US" b="1" dirty="0"/>
              <a:t>measure</a:t>
            </a:r>
            <a:r>
              <a:rPr lang="en-US" dirty="0"/>
              <a:t> “health” within that population</a:t>
            </a:r>
          </a:p>
          <a:p>
            <a:r>
              <a:rPr lang="en-US" dirty="0"/>
              <a:t>Easiest way to define population is your existing patient base</a:t>
            </a:r>
          </a:p>
          <a:p>
            <a:r>
              <a:rPr lang="en-US" dirty="0"/>
              <a:t>You could just stop there:</a:t>
            </a:r>
          </a:p>
          <a:p>
            <a:pPr lvl="1"/>
            <a:r>
              <a:rPr lang="en-US" dirty="0"/>
              <a:t>Defined population: my patient panel</a:t>
            </a:r>
          </a:p>
          <a:p>
            <a:pPr lvl="1"/>
            <a:r>
              <a:rPr lang="en-US" dirty="0"/>
              <a:t>Measurement: only those data points captured in clinical setting</a:t>
            </a:r>
          </a:p>
          <a:p>
            <a:pPr marL="0" indent="0">
              <a:buNone/>
            </a:pPr>
            <a:endParaRPr lang="en-US" dirty="0"/>
          </a:p>
        </p:txBody>
      </p:sp>
      <p:sp>
        <p:nvSpPr>
          <p:cNvPr id="4" name="Slide Number Placeholder 3"/>
          <p:cNvSpPr>
            <a:spLocks noGrp="1"/>
          </p:cNvSpPr>
          <p:nvPr>
            <p:ph type="sldNum" sz="quarter" idx="12"/>
          </p:nvPr>
        </p:nvSpPr>
        <p:spPr/>
        <p:txBody>
          <a:bodyPr/>
          <a:lstStyle/>
          <a:p>
            <a:fld id="{1F181EE6-BCB5-48D6-9A0C-7ACB016592BE}" type="slidenum">
              <a:rPr lang="en-US" smtClean="0"/>
              <a:pPr/>
              <a:t>3</a:t>
            </a:fld>
            <a:endParaRPr lang="en-US"/>
          </a:p>
        </p:txBody>
      </p:sp>
    </p:spTree>
    <p:extLst>
      <p:ext uri="{BB962C8B-B14F-4D97-AF65-F5344CB8AC3E}">
        <p14:creationId xmlns:p14="http://schemas.microsoft.com/office/powerpoint/2010/main" val="3677347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solidFill>
              </a:rPr>
              <a:t>Find SDOH Data to Better Understand Contextual Information about Patients </a:t>
            </a:r>
          </a:p>
        </p:txBody>
      </p:sp>
      <p:sp>
        <p:nvSpPr>
          <p:cNvPr id="3" name="Content Placeholder 2"/>
          <p:cNvSpPr>
            <a:spLocks noGrp="1"/>
          </p:cNvSpPr>
          <p:nvPr>
            <p:ph idx="1"/>
          </p:nvPr>
        </p:nvSpPr>
        <p:spPr/>
        <p:txBody>
          <a:bodyPr>
            <a:normAutofit/>
          </a:bodyPr>
          <a:lstStyle/>
          <a:p>
            <a:r>
              <a:rPr lang="en-US" dirty="0"/>
              <a:t>What is the income level in this neighborhood?  </a:t>
            </a:r>
          </a:p>
          <a:p>
            <a:r>
              <a:rPr lang="en-US" dirty="0"/>
              <a:t>Do most of the adults in this neighborhood have a high school diploma?  College education?</a:t>
            </a:r>
          </a:p>
          <a:p>
            <a:r>
              <a:rPr lang="en-US" dirty="0"/>
              <a:t>What is the walkability of this area?  Are there sidewalks?  Are the parks, if any, usable?</a:t>
            </a:r>
          </a:p>
          <a:p>
            <a:r>
              <a:rPr lang="en-US" dirty="0"/>
              <a:t>What is the prevalence of diabetes in the area?</a:t>
            </a:r>
          </a:p>
          <a:p>
            <a:r>
              <a:rPr lang="en-US" dirty="0"/>
              <a:t>Etc.</a:t>
            </a:r>
          </a:p>
        </p:txBody>
      </p:sp>
      <p:sp>
        <p:nvSpPr>
          <p:cNvPr id="5" name="Slide Number Placeholder 4"/>
          <p:cNvSpPr>
            <a:spLocks noGrp="1"/>
          </p:cNvSpPr>
          <p:nvPr>
            <p:ph type="sldNum" sz="quarter" idx="12"/>
          </p:nvPr>
        </p:nvSpPr>
        <p:spPr/>
        <p:txBody>
          <a:bodyPr/>
          <a:lstStyle/>
          <a:p>
            <a:fld id="{1F181EE6-BCB5-48D6-9A0C-7ACB016592BE}" type="slidenum">
              <a:rPr lang="en-US" smtClean="0"/>
              <a:pPr/>
              <a:t>30</a:t>
            </a:fld>
            <a:endParaRPr lang="en-US"/>
          </a:p>
        </p:txBody>
      </p:sp>
    </p:spTree>
    <p:extLst>
      <p:ext uri="{BB962C8B-B14F-4D97-AF65-F5344CB8AC3E}">
        <p14:creationId xmlns:p14="http://schemas.microsoft.com/office/powerpoint/2010/main" val="3400699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In the UDS Mapper by ZCTA</a:t>
            </a:r>
          </a:p>
        </p:txBody>
      </p:sp>
      <p:sp>
        <p:nvSpPr>
          <p:cNvPr id="3" name="Content Placeholder 2"/>
          <p:cNvSpPr>
            <a:spLocks noGrp="1"/>
          </p:cNvSpPr>
          <p:nvPr>
            <p:ph idx="1"/>
          </p:nvPr>
        </p:nvSpPr>
        <p:spPr/>
        <p:txBody>
          <a:bodyPr>
            <a:normAutofit/>
          </a:bodyPr>
          <a:lstStyle/>
          <a:p>
            <a:r>
              <a:rPr lang="en-US" dirty="0"/>
              <a:t>We have SDOH data from the Census Bureau/ American Community Survey</a:t>
            </a:r>
          </a:p>
          <a:p>
            <a:pPr lvl="1"/>
            <a:r>
              <a:rPr lang="en-US" dirty="0"/>
              <a:t>Poverty/ Low-Income</a:t>
            </a:r>
          </a:p>
          <a:p>
            <a:pPr lvl="1"/>
            <a:r>
              <a:rPr lang="en-US" dirty="0"/>
              <a:t>Race/ Ethnicity</a:t>
            </a:r>
          </a:p>
          <a:p>
            <a:pPr lvl="1"/>
            <a:r>
              <a:rPr lang="en-US" dirty="0"/>
              <a:t>Income level of the uninsured</a:t>
            </a:r>
          </a:p>
          <a:p>
            <a:pPr lvl="1"/>
            <a:r>
              <a:rPr lang="en-US" dirty="0"/>
              <a:t>Age</a:t>
            </a:r>
          </a:p>
          <a:p>
            <a:pPr lvl="1"/>
            <a:r>
              <a:rPr lang="en-US" dirty="0"/>
              <a:t>Non-employment</a:t>
            </a:r>
          </a:p>
          <a:p>
            <a:pPr lvl="1"/>
            <a:r>
              <a:rPr lang="en-US" dirty="0"/>
              <a:t>Less than HS education</a:t>
            </a:r>
          </a:p>
          <a:p>
            <a:pPr lvl="1"/>
            <a:r>
              <a:rPr lang="en-US" dirty="0"/>
              <a:t>Limited English proficiency</a:t>
            </a:r>
          </a:p>
          <a:p>
            <a:pPr lvl="1"/>
            <a:r>
              <a:rPr lang="en-US" dirty="0"/>
              <a:t>Estimated one- year insurance status</a:t>
            </a:r>
          </a:p>
        </p:txBody>
      </p:sp>
      <p:sp>
        <p:nvSpPr>
          <p:cNvPr id="5" name="Slide Number Placeholder 4"/>
          <p:cNvSpPr>
            <a:spLocks noGrp="1"/>
          </p:cNvSpPr>
          <p:nvPr>
            <p:ph type="sldNum" sz="quarter" idx="12"/>
          </p:nvPr>
        </p:nvSpPr>
        <p:spPr/>
        <p:txBody>
          <a:bodyPr/>
          <a:lstStyle/>
          <a:p>
            <a:fld id="{1F181EE6-BCB5-48D6-9A0C-7ACB016592BE}" type="slidenum">
              <a:rPr lang="en-US" smtClean="0"/>
              <a:pPr/>
              <a:t>31</a:t>
            </a:fld>
            <a:endParaRPr lang="en-US"/>
          </a:p>
        </p:txBody>
      </p:sp>
    </p:spTree>
    <p:extLst>
      <p:ext uri="{BB962C8B-B14F-4D97-AF65-F5344CB8AC3E}">
        <p14:creationId xmlns:p14="http://schemas.microsoft.com/office/powerpoint/2010/main" val="3908927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UDS Mapper- Low-Income</a:t>
            </a:r>
            <a:br>
              <a:rPr lang="en-US" dirty="0">
                <a:solidFill>
                  <a:schemeClr val="accent1"/>
                </a:solidFill>
              </a:rPr>
            </a:br>
            <a:r>
              <a:rPr lang="en-US" dirty="0">
                <a:solidFill>
                  <a:schemeClr val="accent1"/>
                </a:solidFill>
              </a:rPr>
              <a:t> (Main Maps Tool)</a:t>
            </a:r>
          </a:p>
        </p:txBody>
      </p:sp>
      <p:sp>
        <p:nvSpPr>
          <p:cNvPr id="5" name="Content Placeholder 4"/>
          <p:cNvSpPr>
            <a:spLocks noGrp="1"/>
          </p:cNvSpPr>
          <p:nvPr>
            <p:ph idx="1"/>
          </p:nvPr>
        </p:nvSpPr>
        <p:spPr/>
        <p:txBody>
          <a:bodyPr/>
          <a:lstStyle/>
          <a:p>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24" y="1676400"/>
            <a:ext cx="8302752" cy="4198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1F181EE6-BCB5-48D6-9A0C-7ACB016592BE}" type="slidenum">
              <a:rPr lang="en-US" smtClean="0"/>
              <a:pPr/>
              <a:t>32</a:t>
            </a:fld>
            <a:endParaRPr lang="en-US"/>
          </a:p>
        </p:txBody>
      </p:sp>
    </p:spTree>
    <p:extLst>
      <p:ext uri="{BB962C8B-B14F-4D97-AF65-F5344CB8AC3E}">
        <p14:creationId xmlns:p14="http://schemas.microsoft.com/office/powerpoint/2010/main" val="3191369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In the UDS Mapper by ZCTA</a:t>
            </a:r>
          </a:p>
        </p:txBody>
      </p:sp>
      <p:sp>
        <p:nvSpPr>
          <p:cNvPr id="3" name="Content Placeholder 2"/>
          <p:cNvSpPr>
            <a:spLocks noGrp="1"/>
          </p:cNvSpPr>
          <p:nvPr>
            <p:ph idx="1"/>
          </p:nvPr>
        </p:nvSpPr>
        <p:spPr/>
        <p:txBody>
          <a:bodyPr>
            <a:normAutofit/>
          </a:bodyPr>
          <a:lstStyle/>
          <a:p>
            <a:r>
              <a:rPr lang="en-US" dirty="0"/>
              <a:t>Estimates based on data the HRSA Area Resource File, CDC Wonder and CDC Behavioral Risk Factor Surveillance System (BRFSS)</a:t>
            </a:r>
          </a:p>
          <a:p>
            <a:pPr lvl="1"/>
            <a:r>
              <a:rPr lang="en-US" dirty="0"/>
              <a:t>Low birth weight rate</a:t>
            </a:r>
          </a:p>
          <a:p>
            <a:pPr lvl="1"/>
            <a:r>
              <a:rPr lang="en-US" dirty="0"/>
              <a:t>Age-adjusted mortality</a:t>
            </a:r>
          </a:p>
          <a:p>
            <a:pPr lvl="1"/>
            <a:r>
              <a:rPr lang="en-US" dirty="0"/>
              <a:t>Prevalence</a:t>
            </a:r>
          </a:p>
          <a:p>
            <a:pPr lvl="2"/>
            <a:r>
              <a:rPr lang="en-US" dirty="0"/>
              <a:t>Diabetes, obesity, high blood pressure, no dental visit in past year, delayed care due to cost, no usual source o care</a:t>
            </a:r>
          </a:p>
        </p:txBody>
      </p:sp>
      <p:sp>
        <p:nvSpPr>
          <p:cNvPr id="5" name="Slide Number Placeholder 4"/>
          <p:cNvSpPr>
            <a:spLocks noGrp="1"/>
          </p:cNvSpPr>
          <p:nvPr>
            <p:ph type="sldNum" sz="quarter" idx="12"/>
          </p:nvPr>
        </p:nvSpPr>
        <p:spPr/>
        <p:txBody>
          <a:bodyPr/>
          <a:lstStyle/>
          <a:p>
            <a:fld id="{1F181EE6-BCB5-48D6-9A0C-7ACB016592BE}" type="slidenum">
              <a:rPr lang="en-US" smtClean="0"/>
              <a:pPr/>
              <a:t>33</a:t>
            </a:fld>
            <a:endParaRPr lang="en-US"/>
          </a:p>
        </p:txBody>
      </p:sp>
    </p:spTree>
    <p:extLst>
      <p:ext uri="{BB962C8B-B14F-4D97-AF65-F5344CB8AC3E}">
        <p14:creationId xmlns:p14="http://schemas.microsoft.com/office/powerpoint/2010/main" val="4167793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UDS Mapper- Diabetes Prevalence (Population Indicators Tool)</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0624" y="1790779"/>
            <a:ext cx="8302752" cy="4181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1F181EE6-BCB5-48D6-9A0C-7ACB016592BE}" type="slidenum">
              <a:rPr lang="en-US" smtClean="0"/>
              <a:pPr/>
              <a:t>34</a:t>
            </a:fld>
            <a:endParaRPr lang="en-US"/>
          </a:p>
        </p:txBody>
      </p:sp>
    </p:spTree>
    <p:extLst>
      <p:ext uri="{BB962C8B-B14F-4D97-AF65-F5344CB8AC3E}">
        <p14:creationId xmlns:p14="http://schemas.microsoft.com/office/powerpoint/2010/main" val="2882451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Others</a:t>
            </a:r>
          </a:p>
        </p:txBody>
      </p:sp>
      <p:sp>
        <p:nvSpPr>
          <p:cNvPr id="3" name="Content Placeholder 2"/>
          <p:cNvSpPr>
            <a:spLocks noGrp="1"/>
          </p:cNvSpPr>
          <p:nvPr>
            <p:ph idx="1"/>
          </p:nvPr>
        </p:nvSpPr>
        <p:spPr/>
        <p:txBody>
          <a:bodyPr/>
          <a:lstStyle/>
          <a:p>
            <a:r>
              <a:rPr lang="en-US" dirty="0"/>
              <a:t>Population Health Mapper by County- </a:t>
            </a:r>
            <a:r>
              <a:rPr lang="en-US" sz="2400" dirty="0">
                <a:hlinkClick r:id="rId2"/>
              </a:rPr>
              <a:t>www.healthlandscape.org/map_PopulationHealth.cfm</a:t>
            </a:r>
            <a:r>
              <a:rPr lang="en-US" sz="2400" dirty="0"/>
              <a:t> </a:t>
            </a:r>
          </a:p>
          <a:p>
            <a:r>
              <a:rPr lang="en-US" dirty="0"/>
              <a:t>Social Determinants of Health Mapper by Census Tract- </a:t>
            </a:r>
            <a:r>
              <a:rPr lang="en-US" sz="2400" dirty="0">
                <a:hlinkClick r:id="rId3"/>
              </a:rPr>
              <a:t>www.healthlandscape.org/map_SDOH.cfm</a:t>
            </a:r>
            <a:r>
              <a:rPr lang="en-US" dirty="0"/>
              <a:t> </a:t>
            </a:r>
          </a:p>
          <a:p>
            <a:r>
              <a:rPr lang="en-US" dirty="0"/>
              <a:t>500 Cities Project Mapping Tool by Census Tract- </a:t>
            </a:r>
            <a:r>
              <a:rPr lang="en-US" sz="2400" dirty="0">
                <a:hlinkClick r:id="rId4"/>
              </a:rPr>
              <a:t>www.healthlandscape.org/map_Project500Cities.cfm</a:t>
            </a:r>
            <a:r>
              <a:rPr lang="en-US" sz="2400" dirty="0"/>
              <a:t> </a:t>
            </a:r>
          </a:p>
          <a:p>
            <a:r>
              <a:rPr lang="en-US" dirty="0"/>
              <a:t>Community Health View by State/ County- </a:t>
            </a:r>
            <a:r>
              <a:rPr lang="en-US" sz="2400" dirty="0">
                <a:hlinkClick r:id="rId5"/>
              </a:rPr>
              <a:t>www.healthlandscape.org</a:t>
            </a:r>
            <a:r>
              <a:rPr lang="en-US" sz="2400" dirty="0"/>
              <a:t> or </a:t>
            </a:r>
            <a:r>
              <a:rPr lang="en-US" sz="2400" dirty="0">
                <a:hlinkClick r:id="rId6"/>
              </a:rPr>
              <a:t>www.udsmapper.org</a:t>
            </a:r>
            <a:r>
              <a:rPr lang="en-US" sz="2400" dirty="0"/>
              <a:t> </a:t>
            </a:r>
          </a:p>
        </p:txBody>
      </p:sp>
      <p:sp>
        <p:nvSpPr>
          <p:cNvPr id="4" name="Slide Number Placeholder 3"/>
          <p:cNvSpPr>
            <a:spLocks noGrp="1"/>
          </p:cNvSpPr>
          <p:nvPr>
            <p:ph type="sldNum" sz="quarter" idx="12"/>
          </p:nvPr>
        </p:nvSpPr>
        <p:spPr/>
        <p:txBody>
          <a:bodyPr/>
          <a:lstStyle/>
          <a:p>
            <a:fld id="{1F181EE6-BCB5-48D6-9A0C-7ACB016592BE}" type="slidenum">
              <a:rPr lang="en-US" smtClean="0"/>
              <a:pPr/>
              <a:t>35</a:t>
            </a:fld>
            <a:endParaRPr lang="en-US"/>
          </a:p>
        </p:txBody>
      </p:sp>
    </p:spTree>
    <p:extLst>
      <p:ext uri="{BB962C8B-B14F-4D97-AF65-F5344CB8AC3E}">
        <p14:creationId xmlns:p14="http://schemas.microsoft.com/office/powerpoint/2010/main" val="1547158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Module 2 Learning Objectives</a:t>
            </a:r>
          </a:p>
        </p:txBody>
      </p:sp>
      <p:sp>
        <p:nvSpPr>
          <p:cNvPr id="5" name="Content Placeholder 4"/>
          <p:cNvSpPr>
            <a:spLocks noGrp="1"/>
          </p:cNvSpPr>
          <p:nvPr>
            <p:ph idx="1"/>
          </p:nvPr>
        </p:nvSpPr>
        <p:spPr/>
        <p:txBody>
          <a:bodyPr/>
          <a:lstStyle/>
          <a:p>
            <a:r>
              <a:rPr lang="en-US" dirty="0"/>
              <a:t>Describe how geography interacts with population health</a:t>
            </a:r>
          </a:p>
          <a:p>
            <a:r>
              <a:rPr lang="en-US" dirty="0"/>
              <a:t>Explain geographic terms like thematic mapping and geocoding</a:t>
            </a:r>
          </a:p>
          <a:p>
            <a:r>
              <a:rPr lang="en-US" dirty="0"/>
              <a:t>Demonstrate how to use online population health tools</a:t>
            </a:r>
          </a:p>
        </p:txBody>
      </p:sp>
      <p:sp>
        <p:nvSpPr>
          <p:cNvPr id="2" name="Slide Number Placeholder 1"/>
          <p:cNvSpPr>
            <a:spLocks noGrp="1"/>
          </p:cNvSpPr>
          <p:nvPr>
            <p:ph type="sldNum" sz="quarter" idx="12"/>
          </p:nvPr>
        </p:nvSpPr>
        <p:spPr/>
        <p:txBody>
          <a:bodyPr/>
          <a:lstStyle/>
          <a:p>
            <a:fld id="{1F181EE6-BCB5-48D6-9A0C-7ACB016592BE}" type="slidenum">
              <a:rPr lang="en-US" smtClean="0"/>
              <a:pPr/>
              <a:t>36</a:t>
            </a:fld>
            <a:endParaRPr lang="en-US"/>
          </a:p>
        </p:txBody>
      </p:sp>
    </p:spTree>
    <p:extLst>
      <p:ext uri="{BB962C8B-B14F-4D97-AF65-F5344CB8AC3E}">
        <p14:creationId xmlns:p14="http://schemas.microsoft.com/office/powerpoint/2010/main" val="1890241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365126"/>
            <a:ext cx="7886700" cy="1325563"/>
          </a:xfrm>
        </p:spPr>
        <p:txBody>
          <a:bodyPr/>
          <a:lstStyle/>
          <a:p>
            <a:r>
              <a:rPr lang="en-US" dirty="0">
                <a:solidFill>
                  <a:schemeClr val="accent1"/>
                </a:solidFill>
              </a:rPr>
              <a:t>Relevant family medicine milestones</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0"/>
            <a:ext cx="891493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8565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solidFill>
                  <a:schemeClr val="accent1"/>
                </a:solidFill>
              </a:rPr>
              <a:t>Relevant nurse practitioner competencies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13" y="2289366"/>
            <a:ext cx="9055387" cy="254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42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630683007"/>
              </p:ext>
            </p:extLst>
          </p:nvPr>
        </p:nvGraphicFramePr>
        <p:xfrm>
          <a:off x="1752600" y="1752600"/>
          <a:ext cx="5252102"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2050" name="Rectangle 1"/>
          <p:cNvSpPr>
            <a:spLocks noGrp="1" noChangeArrowheads="1"/>
          </p:cNvSpPr>
          <p:nvPr>
            <p:ph type="title"/>
          </p:nvPr>
        </p:nvSpPr>
        <p:spPr>
          <a:xfrm>
            <a:off x="424801" y="419084"/>
            <a:ext cx="8228160" cy="724396"/>
          </a:xfrm>
        </p:spPr>
        <p:txBody>
          <a:bodyPr tIns="12801">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a:solidFill>
                  <a:schemeClr val="accent1"/>
                </a:solidFill>
              </a:rPr>
              <a:t>Determinants of Health</a:t>
            </a:r>
          </a:p>
        </p:txBody>
      </p:sp>
      <p:pic>
        <p:nvPicPr>
          <p:cNvPr id="2052" name="Picture 3"/>
          <p:cNvPicPr>
            <a:picLocks noChangeAspect="1" noChangeArrowheads="1"/>
          </p:cNvPicPr>
          <p:nvPr/>
        </p:nvPicPr>
        <p:blipFill>
          <a:blip r:embed="rId4" cstate="print"/>
          <a:srcRect/>
          <a:stretch>
            <a:fillRect/>
          </a:stretch>
        </p:blipFill>
        <p:spPr bwMode="auto">
          <a:xfrm>
            <a:off x="0" y="0"/>
            <a:ext cx="0" cy="0"/>
          </a:xfrm>
          <a:prstGeom prst="rect">
            <a:avLst/>
          </a:prstGeom>
          <a:noFill/>
          <a:ln w="9525">
            <a:noFill/>
            <a:round/>
            <a:headEnd/>
            <a:tailEnd/>
          </a:ln>
        </p:spPr>
      </p:pic>
      <p:sp>
        <p:nvSpPr>
          <p:cNvPr id="2053" name="Text Box 4"/>
          <p:cNvSpPr txBox="1">
            <a:spLocks noChangeArrowheads="1"/>
          </p:cNvSpPr>
          <p:nvPr/>
        </p:nvSpPr>
        <p:spPr bwMode="auto">
          <a:xfrm>
            <a:off x="1752600" y="5852352"/>
            <a:ext cx="6252480" cy="505493"/>
          </a:xfrm>
          <a:prstGeom prst="rect">
            <a:avLst/>
          </a:prstGeom>
          <a:noFill/>
          <a:ln w="9525">
            <a:noFill/>
            <a:round/>
            <a:headEnd/>
            <a:tailEnd/>
          </a:ln>
        </p:spPr>
        <p:txBody>
          <a:bodyPr lIns="81639" tIns="49620" rIns="81639" bIns="40820"/>
          <a:lstStyle/>
          <a:p>
            <a:pPr>
              <a:tabLst>
                <a:tab pos="656650" algn="l"/>
                <a:tab pos="1313299" algn="l"/>
                <a:tab pos="1969949" algn="l"/>
                <a:tab pos="2626599" algn="l"/>
                <a:tab pos="3283248" algn="l"/>
                <a:tab pos="3939898" algn="l"/>
                <a:tab pos="4596548" algn="l"/>
                <a:tab pos="5253198" algn="l"/>
                <a:tab pos="5909847" algn="l"/>
              </a:tabLst>
            </a:pPr>
            <a:r>
              <a:rPr lang="en-GB" sz="1200" dirty="0">
                <a:solidFill>
                  <a:srgbClr val="000000"/>
                </a:solidFill>
              </a:rPr>
              <a:t>Annals of the New York Academy of Sciences</a:t>
            </a:r>
            <a:br>
              <a:rPr lang="en-GB" sz="1200" dirty="0">
                <a:solidFill>
                  <a:srgbClr val="000000"/>
                </a:solidFill>
              </a:rPr>
            </a:br>
            <a:r>
              <a:rPr lang="en-GB" sz="1200" dirty="0">
                <a:solidFill>
                  <a:srgbClr val="000000"/>
                </a:solidFill>
                <a:hlinkClick r:id="rId5"/>
              </a:rPr>
              <a:t>Volume 896, Issue 1, </a:t>
            </a:r>
            <a:r>
              <a:rPr lang="en-GB" sz="1200" dirty="0">
                <a:solidFill>
                  <a:srgbClr val="000000"/>
                </a:solidFill>
              </a:rPr>
              <a:t>pages 281-293, 6 FEB 2006 DOI: 10.1111/j.1749-6632.1999.tb08123.x</a:t>
            </a:r>
            <a:br>
              <a:rPr lang="en-GB" sz="1200" dirty="0">
                <a:solidFill>
                  <a:srgbClr val="000000"/>
                </a:solidFill>
              </a:rPr>
            </a:br>
            <a:r>
              <a:rPr lang="en-GB" sz="1200" dirty="0">
                <a:solidFill>
                  <a:srgbClr val="000000"/>
                </a:solidFill>
                <a:hlinkClick r:id="rId6"/>
              </a:rPr>
              <a:t>http://onlinelibrary.wiley.com/doi/10.1111/j.1749-6632.1999.tb08123.x/full#f1</a:t>
            </a:r>
          </a:p>
        </p:txBody>
      </p:sp>
      <p:sp>
        <p:nvSpPr>
          <p:cNvPr id="3" name="Slide Number Placeholder 2"/>
          <p:cNvSpPr>
            <a:spLocks noGrp="1"/>
          </p:cNvSpPr>
          <p:nvPr>
            <p:ph type="sldNum" idx="12"/>
          </p:nvPr>
        </p:nvSpPr>
        <p:spPr/>
        <p:txBody>
          <a:bodyPr/>
          <a:lstStyle/>
          <a:p>
            <a:fld id="{D165E9B0-7DA8-466E-963D-86F25D5E43BA}" type="slidenum">
              <a:rPr lang="en-GB" smtClean="0"/>
              <a:pPr/>
              <a:t>4</a:t>
            </a:fld>
            <a:endParaRPr lang="en-GB"/>
          </a:p>
        </p:txBody>
      </p:sp>
    </p:spTree>
    <p:extLst>
      <p:ext uri="{BB962C8B-B14F-4D97-AF65-F5344CB8AC3E}">
        <p14:creationId xmlns:p14="http://schemas.microsoft.com/office/powerpoint/2010/main" val="31157471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nap.edu/images/cover.php?id=187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8" y="1606550"/>
            <a:ext cx="2728912" cy="4093368"/>
          </a:xfrm>
          <a:prstGeom prst="rect">
            <a:avLst/>
          </a:prstGeom>
          <a:noFill/>
          <a:extLst>
            <a:ext uri="{909E8E84-426E-40DD-AFC4-6F175D3DCCD1}">
              <a14:hiddenFill xmlns:a14="http://schemas.microsoft.com/office/drawing/2010/main">
                <a:solidFill>
                  <a:srgbClr val="FFFFFF"/>
                </a:solidFill>
              </a14:hiddenFill>
            </a:ext>
          </a:extLst>
        </p:spPr>
      </p:pic>
      <p:sp>
        <p:nvSpPr>
          <p:cNvPr id="2050" name="TextBox 4"/>
          <p:cNvSpPr txBox="1">
            <a:spLocks noChangeArrowheads="1"/>
          </p:cNvSpPr>
          <p:nvPr/>
        </p:nvSpPr>
        <p:spPr bwMode="auto">
          <a:xfrm>
            <a:off x="533400" y="312738"/>
            <a:ext cx="8137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dirty="0">
                <a:solidFill>
                  <a:schemeClr val="accent1"/>
                </a:solidFill>
                <a:latin typeface="+mj-lt"/>
              </a:rPr>
              <a:t>Capturing Social and Behavioral Domains and Measures in Electronic Health Records</a:t>
            </a:r>
          </a:p>
        </p:txBody>
      </p:sp>
      <p:sp>
        <p:nvSpPr>
          <p:cNvPr id="2051" name="TextBox 5"/>
          <p:cNvSpPr txBox="1">
            <a:spLocks noChangeArrowheads="1"/>
          </p:cNvSpPr>
          <p:nvPr/>
        </p:nvSpPr>
        <p:spPr bwMode="auto">
          <a:xfrm>
            <a:off x="533400" y="5907088"/>
            <a:ext cx="5029200" cy="830997"/>
          </a:xfrm>
          <a:prstGeom prst="rect">
            <a:avLst/>
          </a:prstGeom>
          <a:solidFill>
            <a:schemeClr val="bg1"/>
          </a:solidFill>
          <a:ln>
            <a:noFill/>
          </a:ln>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r>
              <a:rPr lang="en-US" altLang="en-US" sz="1200" b="1" dirty="0">
                <a:latin typeface="Arial" charset="0"/>
              </a:rPr>
              <a:t>Suggested citation: </a:t>
            </a:r>
            <a:r>
              <a:rPr lang="en-US" altLang="en-US" sz="1200" dirty="0">
                <a:latin typeface="Arial" charset="0"/>
              </a:rPr>
              <a:t>IOM (Institute of Medicine). 2014. </a:t>
            </a:r>
            <a:r>
              <a:rPr lang="en-US" altLang="en-US" sz="1200" i="1" dirty="0">
                <a:latin typeface="Arial" charset="0"/>
              </a:rPr>
              <a:t>Capturing Social and Behavioral Domains and Measures in Electronic Health Records: Phase 1 or Phase 2. </a:t>
            </a:r>
            <a:r>
              <a:rPr lang="en-US" altLang="en-US" sz="1200" dirty="0">
                <a:latin typeface="Arial" charset="0"/>
              </a:rPr>
              <a:t>Washington, DC: The National Academies Press.</a:t>
            </a:r>
          </a:p>
        </p:txBody>
      </p:sp>
      <p:pic>
        <p:nvPicPr>
          <p:cNvPr id="2052" name="Picture 6" descr="IOM 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5943600"/>
            <a:ext cx="26511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606550"/>
            <a:ext cx="2728912"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1F181EE6-BCB5-48D6-9A0C-7ACB016592BE}" type="slidenum">
              <a:rPr lang="en-US" smtClean="0"/>
              <a:pPr/>
              <a:t>5</a:t>
            </a:fld>
            <a:endParaRPr lang="en-US"/>
          </a:p>
        </p:txBody>
      </p:sp>
    </p:spTree>
    <p:extLst>
      <p:ext uri="{BB962C8B-B14F-4D97-AF65-F5344CB8AC3E}">
        <p14:creationId xmlns:p14="http://schemas.microsoft.com/office/powerpoint/2010/main" val="2430629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4"/>
          <p:cNvSpPr txBox="1">
            <a:spLocks noChangeArrowheads="1"/>
          </p:cNvSpPr>
          <p:nvPr/>
        </p:nvSpPr>
        <p:spPr bwMode="auto">
          <a:xfrm>
            <a:off x="533400" y="312738"/>
            <a:ext cx="8137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dirty="0">
                <a:solidFill>
                  <a:schemeClr val="accent1"/>
                </a:solidFill>
                <a:latin typeface="+mj-lt"/>
              </a:rPr>
              <a:t>Capturing Social and Behavioral Domains and Measures in Electronic Health Records</a:t>
            </a:r>
          </a:p>
        </p:txBody>
      </p:sp>
      <p:sp>
        <p:nvSpPr>
          <p:cNvPr id="2" name="TextBox 1"/>
          <p:cNvSpPr txBox="1"/>
          <p:nvPr/>
        </p:nvSpPr>
        <p:spPr>
          <a:xfrm>
            <a:off x="685800" y="1828800"/>
            <a:ext cx="7848600" cy="3657600"/>
          </a:xfrm>
          <a:prstGeom prst="rect">
            <a:avLst/>
          </a:prstGeom>
          <a:noFill/>
        </p:spPr>
        <p:txBody>
          <a:bodyPr wrap="square" numCol="2" rtlCol="0">
            <a:spAutoFit/>
          </a:bodyPr>
          <a:lstStyle/>
          <a:p>
            <a:r>
              <a:rPr lang="en-US" sz="2000" b="1" dirty="0"/>
              <a:t>Domains include:</a:t>
            </a:r>
          </a:p>
          <a:p>
            <a:pPr marL="285750" indent="-285750">
              <a:buFont typeface="Arial" panose="020B0604020202020204" pitchFamily="34" charset="0"/>
              <a:buChar char="•"/>
            </a:pPr>
            <a:r>
              <a:rPr lang="en-US" dirty="0"/>
              <a:t>Sexual Orientation</a:t>
            </a:r>
          </a:p>
          <a:p>
            <a:pPr marL="285750" indent="-285750">
              <a:buFont typeface="Arial" panose="020B0604020202020204" pitchFamily="34" charset="0"/>
              <a:buChar char="•"/>
            </a:pPr>
            <a:r>
              <a:rPr lang="en-US" dirty="0"/>
              <a:t>Race/ Ethnicity</a:t>
            </a:r>
          </a:p>
          <a:p>
            <a:pPr marL="285750" indent="-285750">
              <a:buFont typeface="Arial" panose="020B0604020202020204" pitchFamily="34" charset="0"/>
              <a:buChar char="•"/>
            </a:pPr>
            <a:r>
              <a:rPr lang="en-US" dirty="0"/>
              <a:t>Country of Origin</a:t>
            </a:r>
          </a:p>
          <a:p>
            <a:pPr marL="285750" indent="-285750">
              <a:buFont typeface="Arial" panose="020B0604020202020204" pitchFamily="34" charset="0"/>
              <a:buChar char="•"/>
            </a:pPr>
            <a:r>
              <a:rPr lang="en-US" dirty="0"/>
              <a:t>Education</a:t>
            </a:r>
          </a:p>
          <a:p>
            <a:pPr marL="285750" indent="-285750">
              <a:buFont typeface="Arial" panose="020B0604020202020204" pitchFamily="34" charset="0"/>
              <a:buChar char="•"/>
            </a:pPr>
            <a:r>
              <a:rPr lang="en-US" dirty="0"/>
              <a:t>Employment</a:t>
            </a:r>
          </a:p>
          <a:p>
            <a:pPr marL="285750" indent="-285750">
              <a:buFont typeface="Arial" panose="020B0604020202020204" pitchFamily="34" charset="0"/>
              <a:buChar char="•"/>
            </a:pPr>
            <a:r>
              <a:rPr lang="en-US" dirty="0"/>
              <a:t>Financial Resource Strain (Food and Housing Insecurity)</a:t>
            </a:r>
          </a:p>
          <a:p>
            <a:pPr marL="285750" indent="-285750">
              <a:buFont typeface="Arial" panose="020B0604020202020204" pitchFamily="34" charset="0"/>
              <a:buChar char="•"/>
            </a:pPr>
            <a:r>
              <a:rPr lang="en-US" dirty="0"/>
              <a:t>Health Literacy</a:t>
            </a:r>
          </a:p>
          <a:p>
            <a:pPr marL="285750" indent="-285750">
              <a:buFont typeface="Arial" panose="020B0604020202020204" pitchFamily="34" charset="0"/>
              <a:buChar char="•"/>
            </a:pPr>
            <a:r>
              <a:rPr lang="en-US" dirty="0"/>
              <a:t>Stress</a:t>
            </a:r>
          </a:p>
          <a:p>
            <a:pPr marL="285750" indent="-285750">
              <a:buFont typeface="Arial" panose="020B0604020202020204" pitchFamily="34" charset="0"/>
              <a:buChar char="•"/>
            </a:pPr>
            <a:r>
              <a:rPr lang="en-US" dirty="0"/>
              <a:t>Negative Mood and Affect (Depression and Anxiety)</a:t>
            </a:r>
            <a:br>
              <a:rPr lang="en-US" dirty="0"/>
            </a:br>
            <a:endParaRPr lang="en-US" dirty="0"/>
          </a:p>
          <a:p>
            <a:pPr marL="285750" indent="-285750">
              <a:buFont typeface="Arial" panose="020B0604020202020204" pitchFamily="34" charset="0"/>
              <a:buChar char="•"/>
            </a:pPr>
            <a:r>
              <a:rPr lang="en-US" dirty="0"/>
              <a:t>Psychological Assets</a:t>
            </a:r>
          </a:p>
          <a:p>
            <a:pPr marL="285750" indent="-285750">
              <a:buFont typeface="Arial" panose="020B0604020202020204" pitchFamily="34" charset="0"/>
              <a:buChar char="•"/>
            </a:pPr>
            <a:r>
              <a:rPr lang="en-US" dirty="0"/>
              <a:t>Dietary Patterns</a:t>
            </a:r>
          </a:p>
          <a:p>
            <a:pPr marL="285750" indent="-285750">
              <a:buFont typeface="Arial" panose="020B0604020202020204" pitchFamily="34" charset="0"/>
              <a:buChar char="•"/>
            </a:pPr>
            <a:r>
              <a:rPr lang="en-US" dirty="0"/>
              <a:t>Physical Activity</a:t>
            </a:r>
          </a:p>
          <a:p>
            <a:pPr marL="285750" indent="-285750">
              <a:buFont typeface="Arial" panose="020B0604020202020204" pitchFamily="34" charset="0"/>
              <a:buChar char="•"/>
            </a:pPr>
            <a:r>
              <a:rPr lang="en-US" dirty="0"/>
              <a:t>Tobacco Use and Exposure</a:t>
            </a:r>
          </a:p>
          <a:p>
            <a:pPr marL="285750" indent="-285750">
              <a:buFont typeface="Arial" panose="020B0604020202020204" pitchFamily="34" charset="0"/>
              <a:buChar char="•"/>
            </a:pPr>
            <a:r>
              <a:rPr lang="en-US" dirty="0"/>
              <a:t>Alcohol Use</a:t>
            </a:r>
          </a:p>
          <a:p>
            <a:pPr marL="285750" indent="-285750">
              <a:buFont typeface="Arial" panose="020B0604020202020204" pitchFamily="34" charset="0"/>
              <a:buChar char="•"/>
            </a:pPr>
            <a:r>
              <a:rPr lang="en-US" dirty="0"/>
              <a:t>Social Connections and Social Isolation</a:t>
            </a:r>
          </a:p>
          <a:p>
            <a:pPr marL="285750" indent="-285750">
              <a:buFont typeface="Arial" panose="020B0604020202020204" pitchFamily="34" charset="0"/>
              <a:buChar char="•"/>
            </a:pPr>
            <a:r>
              <a:rPr lang="en-US" dirty="0"/>
              <a:t>Exposure to Violence</a:t>
            </a:r>
          </a:p>
          <a:p>
            <a:pPr marL="285750" indent="-285750">
              <a:buFont typeface="Arial" panose="020B0604020202020204" pitchFamily="34" charset="0"/>
              <a:buChar char="•"/>
            </a:pPr>
            <a:r>
              <a:rPr lang="en-US" dirty="0"/>
              <a:t>Neighborhoods/ Community Compositional Characteristics</a:t>
            </a:r>
          </a:p>
        </p:txBody>
      </p:sp>
      <p:sp>
        <p:nvSpPr>
          <p:cNvPr id="4" name="Slide Number Placeholder 3"/>
          <p:cNvSpPr>
            <a:spLocks noGrp="1"/>
          </p:cNvSpPr>
          <p:nvPr>
            <p:ph type="sldNum" sz="quarter" idx="12"/>
          </p:nvPr>
        </p:nvSpPr>
        <p:spPr/>
        <p:txBody>
          <a:bodyPr/>
          <a:lstStyle/>
          <a:p>
            <a:fld id="{1F181EE6-BCB5-48D6-9A0C-7ACB016592BE}" type="slidenum">
              <a:rPr lang="en-US" smtClean="0"/>
              <a:pPr/>
              <a:t>6</a:t>
            </a:fld>
            <a:endParaRPr lang="en-US"/>
          </a:p>
        </p:txBody>
      </p:sp>
    </p:spTree>
    <p:extLst>
      <p:ext uri="{BB962C8B-B14F-4D97-AF65-F5344CB8AC3E}">
        <p14:creationId xmlns:p14="http://schemas.microsoft.com/office/powerpoint/2010/main" val="376433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2">
                                            <p:txEl>
                                              <p:pRg st="17" end="17"/>
                                            </p:txEl>
                                          </p:spTgt>
                                        </p:tgtEl>
                                        <p:attrNameLst>
                                          <p:attrName>style.color</p:attrName>
                                        </p:attrNameLst>
                                      </p:cBhvr>
                                      <p:by>
                                        <p:hsl h="0" s="-12549" l="-25098"/>
                                      </p:by>
                                    </p:animClr>
                                    <p:animClr clrSpc="hsl" dir="cw">
                                      <p:cBhvr>
                                        <p:cTn id="7" dur="500" fill="hold"/>
                                        <p:tgtEl>
                                          <p:spTgt spid="2">
                                            <p:txEl>
                                              <p:pRg st="17" end="17"/>
                                            </p:txEl>
                                          </p:spTgt>
                                        </p:tgtEl>
                                        <p:attrNameLst>
                                          <p:attrName>fillcolor</p:attrName>
                                        </p:attrNameLst>
                                      </p:cBhvr>
                                      <p:by>
                                        <p:hsl h="0" s="-12549" l="-25098"/>
                                      </p:by>
                                    </p:animClr>
                                    <p:animClr clrSpc="hsl" dir="cw">
                                      <p:cBhvr>
                                        <p:cTn id="8" dur="500" fill="hold"/>
                                        <p:tgtEl>
                                          <p:spTgt spid="2">
                                            <p:txEl>
                                              <p:pRg st="17" end="17"/>
                                            </p:txEl>
                                          </p:spTgt>
                                        </p:tgtEl>
                                        <p:attrNameLst>
                                          <p:attrName>stroke.color</p:attrName>
                                        </p:attrNameLst>
                                      </p:cBhvr>
                                      <p:by>
                                        <p:hsl h="0" s="-12549" l="-25098"/>
                                      </p:by>
                                    </p:animClr>
                                    <p:set>
                                      <p:cBhvr>
                                        <p:cTn id="9" dur="500" fill="hold"/>
                                        <p:tgtEl>
                                          <p:spTgt spid="2">
                                            <p:txEl>
                                              <p:pRg st="17" end="17"/>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nodeType="clickEffect">
                                  <p:stCondLst>
                                    <p:cond delay="0"/>
                                  </p:stCondLst>
                                  <p:childTnLst>
                                    <p:animClr clrSpc="hsl" dir="cw">
                                      <p:cBhvr override="childStyle">
                                        <p:cTn id="13" dur="500" fill="hold"/>
                                        <p:tgtEl>
                                          <p:spTgt spid="2">
                                            <p:txEl>
                                              <p:pRg st="2" end="2"/>
                                            </p:txEl>
                                          </p:spTgt>
                                        </p:tgtEl>
                                        <p:attrNameLst>
                                          <p:attrName>style.color</p:attrName>
                                        </p:attrNameLst>
                                      </p:cBhvr>
                                      <p:by>
                                        <p:hsl h="0" s="-12549" l="-25098"/>
                                      </p:by>
                                    </p:animClr>
                                    <p:animClr clrSpc="hsl" dir="cw">
                                      <p:cBhvr>
                                        <p:cTn id="14" dur="500" fill="hold"/>
                                        <p:tgtEl>
                                          <p:spTgt spid="2">
                                            <p:txEl>
                                              <p:pRg st="2" end="2"/>
                                            </p:txEl>
                                          </p:spTgt>
                                        </p:tgtEl>
                                        <p:attrNameLst>
                                          <p:attrName>fillcolor</p:attrName>
                                        </p:attrNameLst>
                                      </p:cBhvr>
                                      <p:by>
                                        <p:hsl h="0" s="-12549" l="-25098"/>
                                      </p:by>
                                    </p:animClr>
                                    <p:animClr clrSpc="hsl" dir="cw">
                                      <p:cBhvr>
                                        <p:cTn id="15" dur="500" fill="hold"/>
                                        <p:tgtEl>
                                          <p:spTgt spid="2">
                                            <p:txEl>
                                              <p:pRg st="2" end="2"/>
                                            </p:txEl>
                                          </p:spTgt>
                                        </p:tgtEl>
                                        <p:attrNameLst>
                                          <p:attrName>stroke.color</p:attrName>
                                        </p:attrNameLst>
                                      </p:cBhvr>
                                      <p:by>
                                        <p:hsl h="0" s="-12549" l="-25098"/>
                                      </p:by>
                                    </p:animClr>
                                    <p:set>
                                      <p:cBhvr>
                                        <p:cTn id="16" dur="500" fill="hold"/>
                                        <p:tgtEl>
                                          <p:spTgt spid="2">
                                            <p:txEl>
                                              <p:pRg st="2" end="2"/>
                                            </p:txEl>
                                          </p:spTgt>
                                        </p:tgtEl>
                                        <p:attrNameLst>
                                          <p:attrName>fill.type</p:attrName>
                                        </p:attrNameLst>
                                      </p:cBhvr>
                                      <p:to>
                                        <p:strVal val="solid"/>
                                      </p:to>
                                    </p:set>
                                  </p:childTnLst>
                                </p:cTn>
                              </p:par>
                              <p:par>
                                <p:cTn id="17" presetID="24" presetClass="emph" presetSubtype="0" fill="hold" nodeType="withEffect">
                                  <p:stCondLst>
                                    <p:cond delay="0"/>
                                  </p:stCondLst>
                                  <p:childTnLst>
                                    <p:animClr clrSpc="hsl" dir="cw">
                                      <p:cBhvr override="childStyle">
                                        <p:cTn id="18" dur="500" fill="hold"/>
                                        <p:tgtEl>
                                          <p:spTgt spid="2">
                                            <p:txEl>
                                              <p:pRg st="3" end="3"/>
                                            </p:txEl>
                                          </p:spTgt>
                                        </p:tgtEl>
                                        <p:attrNameLst>
                                          <p:attrName>style.color</p:attrName>
                                        </p:attrNameLst>
                                      </p:cBhvr>
                                      <p:by>
                                        <p:hsl h="0" s="-12549" l="-25098"/>
                                      </p:by>
                                    </p:animClr>
                                    <p:animClr clrSpc="hsl" dir="cw">
                                      <p:cBhvr>
                                        <p:cTn id="19" dur="500" fill="hold"/>
                                        <p:tgtEl>
                                          <p:spTgt spid="2">
                                            <p:txEl>
                                              <p:pRg st="3" end="3"/>
                                            </p:txEl>
                                          </p:spTgt>
                                        </p:tgtEl>
                                        <p:attrNameLst>
                                          <p:attrName>fillcolor</p:attrName>
                                        </p:attrNameLst>
                                      </p:cBhvr>
                                      <p:by>
                                        <p:hsl h="0" s="-12549" l="-25098"/>
                                      </p:by>
                                    </p:animClr>
                                    <p:animClr clrSpc="hsl" dir="cw">
                                      <p:cBhvr>
                                        <p:cTn id="20" dur="500" fill="hold"/>
                                        <p:tgtEl>
                                          <p:spTgt spid="2">
                                            <p:txEl>
                                              <p:pRg st="3" end="3"/>
                                            </p:txEl>
                                          </p:spTgt>
                                        </p:tgtEl>
                                        <p:attrNameLst>
                                          <p:attrName>stroke.color</p:attrName>
                                        </p:attrNameLst>
                                      </p:cBhvr>
                                      <p:by>
                                        <p:hsl h="0" s="-12549" l="-25098"/>
                                      </p:by>
                                    </p:animClr>
                                    <p:set>
                                      <p:cBhvr>
                                        <p:cTn id="21" dur="500" fill="hold"/>
                                        <p:tgtEl>
                                          <p:spTgt spid="2">
                                            <p:txEl>
                                              <p:pRg st="3" end="3"/>
                                            </p:txEl>
                                          </p:spTgt>
                                        </p:tgtEl>
                                        <p:attrNameLst>
                                          <p:attrName>fill.type</p:attrName>
                                        </p:attrNameLst>
                                      </p:cBhvr>
                                      <p:to>
                                        <p:strVal val="solid"/>
                                      </p:to>
                                    </p:set>
                                  </p:childTnLst>
                                </p:cTn>
                              </p:par>
                              <p:par>
                                <p:cTn id="22" presetID="24" presetClass="emph" presetSubtype="0" fill="hold" nodeType="withEffect">
                                  <p:stCondLst>
                                    <p:cond delay="0"/>
                                  </p:stCondLst>
                                  <p:childTnLst>
                                    <p:animClr clrSpc="hsl" dir="cw">
                                      <p:cBhvr override="childStyle">
                                        <p:cTn id="23" dur="500" fill="hold"/>
                                        <p:tgtEl>
                                          <p:spTgt spid="2">
                                            <p:txEl>
                                              <p:pRg st="4" end="4"/>
                                            </p:txEl>
                                          </p:spTgt>
                                        </p:tgtEl>
                                        <p:attrNameLst>
                                          <p:attrName>style.color</p:attrName>
                                        </p:attrNameLst>
                                      </p:cBhvr>
                                      <p:by>
                                        <p:hsl h="0" s="-12549" l="-25098"/>
                                      </p:by>
                                    </p:animClr>
                                    <p:animClr clrSpc="hsl" dir="cw">
                                      <p:cBhvr>
                                        <p:cTn id="24" dur="500" fill="hold"/>
                                        <p:tgtEl>
                                          <p:spTgt spid="2">
                                            <p:txEl>
                                              <p:pRg st="4" end="4"/>
                                            </p:txEl>
                                          </p:spTgt>
                                        </p:tgtEl>
                                        <p:attrNameLst>
                                          <p:attrName>fillcolor</p:attrName>
                                        </p:attrNameLst>
                                      </p:cBhvr>
                                      <p:by>
                                        <p:hsl h="0" s="-12549" l="-25098"/>
                                      </p:by>
                                    </p:animClr>
                                    <p:animClr clrSpc="hsl" dir="cw">
                                      <p:cBhvr>
                                        <p:cTn id="25" dur="500" fill="hold"/>
                                        <p:tgtEl>
                                          <p:spTgt spid="2">
                                            <p:txEl>
                                              <p:pRg st="4" end="4"/>
                                            </p:txEl>
                                          </p:spTgt>
                                        </p:tgtEl>
                                        <p:attrNameLst>
                                          <p:attrName>stroke.color</p:attrName>
                                        </p:attrNameLst>
                                      </p:cBhvr>
                                      <p:by>
                                        <p:hsl h="0" s="-12549" l="-25098"/>
                                      </p:by>
                                    </p:animClr>
                                    <p:set>
                                      <p:cBhvr>
                                        <p:cTn id="26" dur="500" fill="hold"/>
                                        <p:tgtEl>
                                          <p:spTgt spid="2">
                                            <p:txEl>
                                              <p:pRg st="4" end="4"/>
                                            </p:txEl>
                                          </p:spTgt>
                                        </p:tgtEl>
                                        <p:attrNameLst>
                                          <p:attrName>fill.type</p:attrName>
                                        </p:attrNameLst>
                                      </p:cBhvr>
                                      <p:to>
                                        <p:strVal val="solid"/>
                                      </p:to>
                                    </p:set>
                                  </p:childTnLst>
                                </p:cTn>
                              </p:par>
                              <p:par>
                                <p:cTn id="27" presetID="24" presetClass="emph" presetSubtype="0" fill="hold" nodeType="withEffect">
                                  <p:stCondLst>
                                    <p:cond delay="0"/>
                                  </p:stCondLst>
                                  <p:childTnLst>
                                    <p:animClr clrSpc="hsl" dir="cw">
                                      <p:cBhvr override="childStyle">
                                        <p:cTn id="28" dur="500" fill="hold"/>
                                        <p:tgtEl>
                                          <p:spTgt spid="2">
                                            <p:txEl>
                                              <p:pRg st="5" end="5"/>
                                            </p:txEl>
                                          </p:spTgt>
                                        </p:tgtEl>
                                        <p:attrNameLst>
                                          <p:attrName>style.color</p:attrName>
                                        </p:attrNameLst>
                                      </p:cBhvr>
                                      <p:by>
                                        <p:hsl h="0" s="-12549" l="-25098"/>
                                      </p:by>
                                    </p:animClr>
                                    <p:animClr clrSpc="hsl" dir="cw">
                                      <p:cBhvr>
                                        <p:cTn id="29" dur="500" fill="hold"/>
                                        <p:tgtEl>
                                          <p:spTgt spid="2">
                                            <p:txEl>
                                              <p:pRg st="5" end="5"/>
                                            </p:txEl>
                                          </p:spTgt>
                                        </p:tgtEl>
                                        <p:attrNameLst>
                                          <p:attrName>fillcolor</p:attrName>
                                        </p:attrNameLst>
                                      </p:cBhvr>
                                      <p:by>
                                        <p:hsl h="0" s="-12549" l="-25098"/>
                                      </p:by>
                                    </p:animClr>
                                    <p:animClr clrSpc="hsl" dir="cw">
                                      <p:cBhvr>
                                        <p:cTn id="30" dur="500" fill="hold"/>
                                        <p:tgtEl>
                                          <p:spTgt spid="2">
                                            <p:txEl>
                                              <p:pRg st="5" end="5"/>
                                            </p:txEl>
                                          </p:spTgt>
                                        </p:tgtEl>
                                        <p:attrNameLst>
                                          <p:attrName>stroke.color</p:attrName>
                                        </p:attrNameLst>
                                      </p:cBhvr>
                                      <p:by>
                                        <p:hsl h="0" s="-12549" l="-25098"/>
                                      </p:by>
                                    </p:animClr>
                                    <p:set>
                                      <p:cBhvr>
                                        <p:cTn id="31" dur="500" fill="hold"/>
                                        <p:tgtEl>
                                          <p:spTgt spid="2">
                                            <p:txEl>
                                              <p:pRg st="5" end="5"/>
                                            </p:txEl>
                                          </p:spTgt>
                                        </p:tgtEl>
                                        <p:attrNameLst>
                                          <p:attrName>fill.type</p:attrName>
                                        </p:attrNameLst>
                                      </p:cBhvr>
                                      <p:to>
                                        <p:strVal val="solid"/>
                                      </p:to>
                                    </p:set>
                                  </p:childTnLst>
                                </p:cTn>
                              </p:par>
                              <p:par>
                                <p:cTn id="32" presetID="24" presetClass="emph" presetSubtype="0" fill="hold" nodeType="withEffect">
                                  <p:stCondLst>
                                    <p:cond delay="0"/>
                                  </p:stCondLst>
                                  <p:childTnLst>
                                    <p:animClr clrSpc="hsl" dir="cw">
                                      <p:cBhvr override="childStyle">
                                        <p:cTn id="33" dur="500" fill="hold"/>
                                        <p:tgtEl>
                                          <p:spTgt spid="2">
                                            <p:txEl>
                                              <p:pRg st="6" end="6"/>
                                            </p:txEl>
                                          </p:spTgt>
                                        </p:tgtEl>
                                        <p:attrNameLst>
                                          <p:attrName>style.color</p:attrName>
                                        </p:attrNameLst>
                                      </p:cBhvr>
                                      <p:by>
                                        <p:hsl h="0" s="-12549" l="-25098"/>
                                      </p:by>
                                    </p:animClr>
                                    <p:animClr clrSpc="hsl" dir="cw">
                                      <p:cBhvr>
                                        <p:cTn id="34" dur="500" fill="hold"/>
                                        <p:tgtEl>
                                          <p:spTgt spid="2">
                                            <p:txEl>
                                              <p:pRg st="6" end="6"/>
                                            </p:txEl>
                                          </p:spTgt>
                                        </p:tgtEl>
                                        <p:attrNameLst>
                                          <p:attrName>fillcolor</p:attrName>
                                        </p:attrNameLst>
                                      </p:cBhvr>
                                      <p:by>
                                        <p:hsl h="0" s="-12549" l="-25098"/>
                                      </p:by>
                                    </p:animClr>
                                    <p:animClr clrSpc="hsl" dir="cw">
                                      <p:cBhvr>
                                        <p:cTn id="35" dur="500" fill="hold"/>
                                        <p:tgtEl>
                                          <p:spTgt spid="2">
                                            <p:txEl>
                                              <p:pRg st="6" end="6"/>
                                            </p:txEl>
                                          </p:spTgt>
                                        </p:tgtEl>
                                        <p:attrNameLst>
                                          <p:attrName>stroke.color</p:attrName>
                                        </p:attrNameLst>
                                      </p:cBhvr>
                                      <p:by>
                                        <p:hsl h="0" s="-12549" l="-25098"/>
                                      </p:by>
                                    </p:animClr>
                                    <p:set>
                                      <p:cBhvr>
                                        <p:cTn id="36" dur="500" fill="hold"/>
                                        <p:tgtEl>
                                          <p:spTgt spid="2">
                                            <p:txEl>
                                              <p:pRg st="6" end="6"/>
                                            </p:txEl>
                                          </p:spTgt>
                                        </p:tgtEl>
                                        <p:attrNameLst>
                                          <p:attrName>fill.type</p:attrName>
                                        </p:attrNameLst>
                                      </p:cBhvr>
                                      <p:to>
                                        <p:strVal val="solid"/>
                                      </p:to>
                                    </p:set>
                                  </p:childTnLst>
                                </p:cTn>
                              </p:par>
                              <p:par>
                                <p:cTn id="37" presetID="24" presetClass="emph" presetSubtype="0" fill="hold" nodeType="withEffect">
                                  <p:stCondLst>
                                    <p:cond delay="0"/>
                                  </p:stCondLst>
                                  <p:childTnLst>
                                    <p:animClr clrSpc="hsl" dir="cw">
                                      <p:cBhvr override="childStyle">
                                        <p:cTn id="38" dur="500" fill="hold"/>
                                        <p:tgtEl>
                                          <p:spTgt spid="2">
                                            <p:txEl>
                                              <p:pRg st="7" end="7"/>
                                            </p:txEl>
                                          </p:spTgt>
                                        </p:tgtEl>
                                        <p:attrNameLst>
                                          <p:attrName>style.color</p:attrName>
                                        </p:attrNameLst>
                                      </p:cBhvr>
                                      <p:by>
                                        <p:hsl h="0" s="-12549" l="-25098"/>
                                      </p:by>
                                    </p:animClr>
                                    <p:animClr clrSpc="hsl" dir="cw">
                                      <p:cBhvr>
                                        <p:cTn id="39" dur="500" fill="hold"/>
                                        <p:tgtEl>
                                          <p:spTgt spid="2">
                                            <p:txEl>
                                              <p:pRg st="7" end="7"/>
                                            </p:txEl>
                                          </p:spTgt>
                                        </p:tgtEl>
                                        <p:attrNameLst>
                                          <p:attrName>fillcolor</p:attrName>
                                        </p:attrNameLst>
                                      </p:cBhvr>
                                      <p:by>
                                        <p:hsl h="0" s="-12549" l="-25098"/>
                                      </p:by>
                                    </p:animClr>
                                    <p:animClr clrSpc="hsl" dir="cw">
                                      <p:cBhvr>
                                        <p:cTn id="40" dur="500" fill="hold"/>
                                        <p:tgtEl>
                                          <p:spTgt spid="2">
                                            <p:txEl>
                                              <p:pRg st="7" end="7"/>
                                            </p:txEl>
                                          </p:spTgt>
                                        </p:tgtEl>
                                        <p:attrNameLst>
                                          <p:attrName>stroke.color</p:attrName>
                                        </p:attrNameLst>
                                      </p:cBhvr>
                                      <p:by>
                                        <p:hsl h="0" s="-12549" l="-25098"/>
                                      </p:by>
                                    </p:animClr>
                                    <p:set>
                                      <p:cBhvr>
                                        <p:cTn id="41" dur="500" fill="hold"/>
                                        <p:tgtEl>
                                          <p:spTgt spid="2">
                                            <p:txEl>
                                              <p:pRg st="7" end="7"/>
                                            </p:txEl>
                                          </p:spTgt>
                                        </p:tgtEl>
                                        <p:attrNameLst>
                                          <p:attrName>fill.type</p:attrName>
                                        </p:attrNameLst>
                                      </p:cBhvr>
                                      <p:to>
                                        <p:strVal val="solid"/>
                                      </p:to>
                                    </p:set>
                                  </p:childTnLst>
                                </p:cTn>
                              </p:par>
                              <p:par>
                                <p:cTn id="42" presetID="24" presetClass="emph" presetSubtype="0" fill="hold" nodeType="withEffect">
                                  <p:stCondLst>
                                    <p:cond delay="0"/>
                                  </p:stCondLst>
                                  <p:childTnLst>
                                    <p:animClr clrSpc="hsl" dir="cw">
                                      <p:cBhvr override="childStyle">
                                        <p:cTn id="43" dur="500" fill="hold"/>
                                        <p:tgtEl>
                                          <p:spTgt spid="2">
                                            <p:txEl>
                                              <p:pRg st="8" end="8"/>
                                            </p:txEl>
                                          </p:spTgt>
                                        </p:tgtEl>
                                        <p:attrNameLst>
                                          <p:attrName>style.color</p:attrName>
                                        </p:attrNameLst>
                                      </p:cBhvr>
                                      <p:by>
                                        <p:hsl h="0" s="-12549" l="-25098"/>
                                      </p:by>
                                    </p:animClr>
                                    <p:animClr clrSpc="hsl" dir="cw">
                                      <p:cBhvr>
                                        <p:cTn id="44" dur="500" fill="hold"/>
                                        <p:tgtEl>
                                          <p:spTgt spid="2">
                                            <p:txEl>
                                              <p:pRg st="8" end="8"/>
                                            </p:txEl>
                                          </p:spTgt>
                                        </p:tgtEl>
                                        <p:attrNameLst>
                                          <p:attrName>fillcolor</p:attrName>
                                        </p:attrNameLst>
                                      </p:cBhvr>
                                      <p:by>
                                        <p:hsl h="0" s="-12549" l="-25098"/>
                                      </p:by>
                                    </p:animClr>
                                    <p:animClr clrSpc="hsl" dir="cw">
                                      <p:cBhvr>
                                        <p:cTn id="45" dur="500" fill="hold"/>
                                        <p:tgtEl>
                                          <p:spTgt spid="2">
                                            <p:txEl>
                                              <p:pRg st="8" end="8"/>
                                            </p:txEl>
                                          </p:spTgt>
                                        </p:tgtEl>
                                        <p:attrNameLst>
                                          <p:attrName>stroke.color</p:attrName>
                                        </p:attrNameLst>
                                      </p:cBhvr>
                                      <p:by>
                                        <p:hsl h="0" s="-12549" l="-25098"/>
                                      </p:by>
                                    </p:animClr>
                                    <p:set>
                                      <p:cBhvr>
                                        <p:cTn id="46" dur="500" fill="hold"/>
                                        <p:tgtEl>
                                          <p:spTgt spid="2">
                                            <p:txEl>
                                              <p:pRg st="8" end="8"/>
                                            </p:txEl>
                                          </p:spTgt>
                                        </p:tgtEl>
                                        <p:attrNameLst>
                                          <p:attrName>fill.type</p:attrName>
                                        </p:attrNameLst>
                                      </p:cBhvr>
                                      <p:to>
                                        <p:strVal val="solid"/>
                                      </p:to>
                                    </p:set>
                                  </p:childTnLst>
                                </p:cTn>
                              </p:par>
                              <p:par>
                                <p:cTn id="47" presetID="24" presetClass="emph" presetSubtype="0" fill="hold" nodeType="withEffect">
                                  <p:stCondLst>
                                    <p:cond delay="0"/>
                                  </p:stCondLst>
                                  <p:childTnLst>
                                    <p:animClr clrSpc="hsl" dir="cw">
                                      <p:cBhvr override="childStyle">
                                        <p:cTn id="48" dur="500" fill="hold"/>
                                        <p:tgtEl>
                                          <p:spTgt spid="2">
                                            <p:txEl>
                                              <p:pRg st="9" end="9"/>
                                            </p:txEl>
                                          </p:spTgt>
                                        </p:tgtEl>
                                        <p:attrNameLst>
                                          <p:attrName>style.color</p:attrName>
                                        </p:attrNameLst>
                                      </p:cBhvr>
                                      <p:by>
                                        <p:hsl h="0" s="-12549" l="-25098"/>
                                      </p:by>
                                    </p:animClr>
                                    <p:animClr clrSpc="hsl" dir="cw">
                                      <p:cBhvr>
                                        <p:cTn id="49" dur="500" fill="hold"/>
                                        <p:tgtEl>
                                          <p:spTgt spid="2">
                                            <p:txEl>
                                              <p:pRg st="9" end="9"/>
                                            </p:txEl>
                                          </p:spTgt>
                                        </p:tgtEl>
                                        <p:attrNameLst>
                                          <p:attrName>fillcolor</p:attrName>
                                        </p:attrNameLst>
                                      </p:cBhvr>
                                      <p:by>
                                        <p:hsl h="0" s="-12549" l="-25098"/>
                                      </p:by>
                                    </p:animClr>
                                    <p:animClr clrSpc="hsl" dir="cw">
                                      <p:cBhvr>
                                        <p:cTn id="50" dur="500" fill="hold"/>
                                        <p:tgtEl>
                                          <p:spTgt spid="2">
                                            <p:txEl>
                                              <p:pRg st="9" end="9"/>
                                            </p:txEl>
                                          </p:spTgt>
                                        </p:tgtEl>
                                        <p:attrNameLst>
                                          <p:attrName>stroke.color</p:attrName>
                                        </p:attrNameLst>
                                      </p:cBhvr>
                                      <p:by>
                                        <p:hsl h="0" s="-12549" l="-25098"/>
                                      </p:by>
                                    </p:animClr>
                                    <p:set>
                                      <p:cBhvr>
                                        <p:cTn id="51" dur="500" fill="hold"/>
                                        <p:tgtEl>
                                          <p:spTgt spid="2">
                                            <p:txEl>
                                              <p:pRg st="9" end="9"/>
                                            </p:txEl>
                                          </p:spTgt>
                                        </p:tgtEl>
                                        <p:attrNameLst>
                                          <p:attrName>fill.type</p:attrName>
                                        </p:attrNameLst>
                                      </p:cBhvr>
                                      <p:to>
                                        <p:strVal val="solid"/>
                                      </p:to>
                                    </p:set>
                                  </p:childTnLst>
                                </p:cTn>
                              </p:par>
                              <p:par>
                                <p:cTn id="52" presetID="24" presetClass="emph" presetSubtype="0" fill="hold" nodeType="withEffect">
                                  <p:stCondLst>
                                    <p:cond delay="0"/>
                                  </p:stCondLst>
                                  <p:childTnLst>
                                    <p:animClr clrSpc="hsl" dir="cw">
                                      <p:cBhvr override="childStyle">
                                        <p:cTn id="53" dur="500" fill="hold"/>
                                        <p:tgtEl>
                                          <p:spTgt spid="2">
                                            <p:txEl>
                                              <p:pRg st="11" end="11"/>
                                            </p:txEl>
                                          </p:spTgt>
                                        </p:tgtEl>
                                        <p:attrNameLst>
                                          <p:attrName>style.color</p:attrName>
                                        </p:attrNameLst>
                                      </p:cBhvr>
                                      <p:by>
                                        <p:hsl h="0" s="-12549" l="-25098"/>
                                      </p:by>
                                    </p:animClr>
                                    <p:animClr clrSpc="hsl" dir="cw">
                                      <p:cBhvr>
                                        <p:cTn id="54" dur="500" fill="hold"/>
                                        <p:tgtEl>
                                          <p:spTgt spid="2">
                                            <p:txEl>
                                              <p:pRg st="11" end="11"/>
                                            </p:txEl>
                                          </p:spTgt>
                                        </p:tgtEl>
                                        <p:attrNameLst>
                                          <p:attrName>fillcolor</p:attrName>
                                        </p:attrNameLst>
                                      </p:cBhvr>
                                      <p:by>
                                        <p:hsl h="0" s="-12549" l="-25098"/>
                                      </p:by>
                                    </p:animClr>
                                    <p:animClr clrSpc="hsl" dir="cw">
                                      <p:cBhvr>
                                        <p:cTn id="55" dur="500" fill="hold"/>
                                        <p:tgtEl>
                                          <p:spTgt spid="2">
                                            <p:txEl>
                                              <p:pRg st="11" end="11"/>
                                            </p:txEl>
                                          </p:spTgt>
                                        </p:tgtEl>
                                        <p:attrNameLst>
                                          <p:attrName>stroke.color</p:attrName>
                                        </p:attrNameLst>
                                      </p:cBhvr>
                                      <p:by>
                                        <p:hsl h="0" s="-12549" l="-25098"/>
                                      </p:by>
                                    </p:animClr>
                                    <p:set>
                                      <p:cBhvr>
                                        <p:cTn id="56" dur="500" fill="hold"/>
                                        <p:tgtEl>
                                          <p:spTgt spid="2">
                                            <p:txEl>
                                              <p:pRg st="11" end="11"/>
                                            </p:txEl>
                                          </p:spTgt>
                                        </p:tgtEl>
                                        <p:attrNameLst>
                                          <p:attrName>fill.type</p:attrName>
                                        </p:attrNameLst>
                                      </p:cBhvr>
                                      <p:to>
                                        <p:strVal val="solid"/>
                                      </p:to>
                                    </p:set>
                                  </p:childTnLst>
                                </p:cTn>
                              </p:par>
                              <p:par>
                                <p:cTn id="57" presetID="24" presetClass="emph" presetSubtype="0" fill="hold" nodeType="withEffect">
                                  <p:stCondLst>
                                    <p:cond delay="0"/>
                                  </p:stCondLst>
                                  <p:childTnLst>
                                    <p:animClr clrSpc="hsl" dir="cw">
                                      <p:cBhvr override="childStyle">
                                        <p:cTn id="58" dur="500" fill="hold"/>
                                        <p:tgtEl>
                                          <p:spTgt spid="2">
                                            <p:txEl>
                                              <p:pRg st="12" end="12"/>
                                            </p:txEl>
                                          </p:spTgt>
                                        </p:tgtEl>
                                        <p:attrNameLst>
                                          <p:attrName>style.color</p:attrName>
                                        </p:attrNameLst>
                                      </p:cBhvr>
                                      <p:by>
                                        <p:hsl h="0" s="-12549" l="-25098"/>
                                      </p:by>
                                    </p:animClr>
                                    <p:animClr clrSpc="hsl" dir="cw">
                                      <p:cBhvr>
                                        <p:cTn id="59" dur="500" fill="hold"/>
                                        <p:tgtEl>
                                          <p:spTgt spid="2">
                                            <p:txEl>
                                              <p:pRg st="12" end="12"/>
                                            </p:txEl>
                                          </p:spTgt>
                                        </p:tgtEl>
                                        <p:attrNameLst>
                                          <p:attrName>fillcolor</p:attrName>
                                        </p:attrNameLst>
                                      </p:cBhvr>
                                      <p:by>
                                        <p:hsl h="0" s="-12549" l="-25098"/>
                                      </p:by>
                                    </p:animClr>
                                    <p:animClr clrSpc="hsl" dir="cw">
                                      <p:cBhvr>
                                        <p:cTn id="60" dur="500" fill="hold"/>
                                        <p:tgtEl>
                                          <p:spTgt spid="2">
                                            <p:txEl>
                                              <p:pRg st="12" end="12"/>
                                            </p:txEl>
                                          </p:spTgt>
                                        </p:tgtEl>
                                        <p:attrNameLst>
                                          <p:attrName>stroke.color</p:attrName>
                                        </p:attrNameLst>
                                      </p:cBhvr>
                                      <p:by>
                                        <p:hsl h="0" s="-12549" l="-25098"/>
                                      </p:by>
                                    </p:animClr>
                                    <p:set>
                                      <p:cBhvr>
                                        <p:cTn id="61" dur="500" fill="hold"/>
                                        <p:tgtEl>
                                          <p:spTgt spid="2">
                                            <p:txEl>
                                              <p:pRg st="12" end="12"/>
                                            </p:txEl>
                                          </p:spTgt>
                                        </p:tgtEl>
                                        <p:attrNameLst>
                                          <p:attrName>fill.type</p:attrName>
                                        </p:attrNameLst>
                                      </p:cBhvr>
                                      <p:to>
                                        <p:strVal val="solid"/>
                                      </p:to>
                                    </p:set>
                                  </p:childTnLst>
                                </p:cTn>
                              </p:par>
                              <p:par>
                                <p:cTn id="62" presetID="24" presetClass="emph" presetSubtype="0" fill="hold" nodeType="withEffect">
                                  <p:stCondLst>
                                    <p:cond delay="0"/>
                                  </p:stCondLst>
                                  <p:childTnLst>
                                    <p:animClr clrSpc="hsl" dir="cw">
                                      <p:cBhvr override="childStyle">
                                        <p:cTn id="63" dur="500" fill="hold"/>
                                        <p:tgtEl>
                                          <p:spTgt spid="2">
                                            <p:txEl>
                                              <p:pRg st="13" end="13"/>
                                            </p:txEl>
                                          </p:spTgt>
                                        </p:tgtEl>
                                        <p:attrNameLst>
                                          <p:attrName>style.color</p:attrName>
                                        </p:attrNameLst>
                                      </p:cBhvr>
                                      <p:by>
                                        <p:hsl h="0" s="-12549" l="-25098"/>
                                      </p:by>
                                    </p:animClr>
                                    <p:animClr clrSpc="hsl" dir="cw">
                                      <p:cBhvr>
                                        <p:cTn id="64" dur="500" fill="hold"/>
                                        <p:tgtEl>
                                          <p:spTgt spid="2">
                                            <p:txEl>
                                              <p:pRg st="13" end="13"/>
                                            </p:txEl>
                                          </p:spTgt>
                                        </p:tgtEl>
                                        <p:attrNameLst>
                                          <p:attrName>fillcolor</p:attrName>
                                        </p:attrNameLst>
                                      </p:cBhvr>
                                      <p:by>
                                        <p:hsl h="0" s="-12549" l="-25098"/>
                                      </p:by>
                                    </p:animClr>
                                    <p:animClr clrSpc="hsl" dir="cw">
                                      <p:cBhvr>
                                        <p:cTn id="65" dur="500" fill="hold"/>
                                        <p:tgtEl>
                                          <p:spTgt spid="2">
                                            <p:txEl>
                                              <p:pRg st="13" end="13"/>
                                            </p:txEl>
                                          </p:spTgt>
                                        </p:tgtEl>
                                        <p:attrNameLst>
                                          <p:attrName>stroke.color</p:attrName>
                                        </p:attrNameLst>
                                      </p:cBhvr>
                                      <p:by>
                                        <p:hsl h="0" s="-12549" l="-25098"/>
                                      </p:by>
                                    </p:animClr>
                                    <p:set>
                                      <p:cBhvr>
                                        <p:cTn id="66" dur="500" fill="hold"/>
                                        <p:tgtEl>
                                          <p:spTgt spid="2">
                                            <p:txEl>
                                              <p:pRg st="13" end="13"/>
                                            </p:txEl>
                                          </p:spTgt>
                                        </p:tgtEl>
                                        <p:attrNameLst>
                                          <p:attrName>fill.type</p:attrName>
                                        </p:attrNameLst>
                                      </p:cBhvr>
                                      <p:to>
                                        <p:strVal val="solid"/>
                                      </p:to>
                                    </p:set>
                                  </p:childTnLst>
                                </p:cTn>
                              </p:par>
                              <p:par>
                                <p:cTn id="67" presetID="24" presetClass="emph" presetSubtype="0" fill="hold" nodeType="withEffect">
                                  <p:stCondLst>
                                    <p:cond delay="0"/>
                                  </p:stCondLst>
                                  <p:childTnLst>
                                    <p:animClr clrSpc="hsl" dir="cw">
                                      <p:cBhvr override="childStyle">
                                        <p:cTn id="68" dur="500" fill="hold"/>
                                        <p:tgtEl>
                                          <p:spTgt spid="2">
                                            <p:txEl>
                                              <p:pRg st="14" end="14"/>
                                            </p:txEl>
                                          </p:spTgt>
                                        </p:tgtEl>
                                        <p:attrNameLst>
                                          <p:attrName>style.color</p:attrName>
                                        </p:attrNameLst>
                                      </p:cBhvr>
                                      <p:by>
                                        <p:hsl h="0" s="-12549" l="-25098"/>
                                      </p:by>
                                    </p:animClr>
                                    <p:animClr clrSpc="hsl" dir="cw">
                                      <p:cBhvr>
                                        <p:cTn id="69" dur="500" fill="hold"/>
                                        <p:tgtEl>
                                          <p:spTgt spid="2">
                                            <p:txEl>
                                              <p:pRg st="14" end="14"/>
                                            </p:txEl>
                                          </p:spTgt>
                                        </p:tgtEl>
                                        <p:attrNameLst>
                                          <p:attrName>fillcolor</p:attrName>
                                        </p:attrNameLst>
                                      </p:cBhvr>
                                      <p:by>
                                        <p:hsl h="0" s="-12549" l="-25098"/>
                                      </p:by>
                                    </p:animClr>
                                    <p:animClr clrSpc="hsl" dir="cw">
                                      <p:cBhvr>
                                        <p:cTn id="70" dur="500" fill="hold"/>
                                        <p:tgtEl>
                                          <p:spTgt spid="2">
                                            <p:txEl>
                                              <p:pRg st="14" end="14"/>
                                            </p:txEl>
                                          </p:spTgt>
                                        </p:tgtEl>
                                        <p:attrNameLst>
                                          <p:attrName>stroke.color</p:attrName>
                                        </p:attrNameLst>
                                      </p:cBhvr>
                                      <p:by>
                                        <p:hsl h="0" s="-12549" l="-25098"/>
                                      </p:by>
                                    </p:animClr>
                                    <p:set>
                                      <p:cBhvr>
                                        <p:cTn id="71" dur="500" fill="hold"/>
                                        <p:tgtEl>
                                          <p:spTgt spid="2">
                                            <p:txEl>
                                              <p:pRg st="14" end="14"/>
                                            </p:txEl>
                                          </p:spTgt>
                                        </p:tgtEl>
                                        <p:attrNameLst>
                                          <p:attrName>fill.type</p:attrName>
                                        </p:attrNameLst>
                                      </p:cBhvr>
                                      <p:to>
                                        <p:strVal val="solid"/>
                                      </p:to>
                                    </p:set>
                                  </p:childTnLst>
                                </p:cTn>
                              </p:par>
                              <p:par>
                                <p:cTn id="72" presetID="24" presetClass="emph" presetSubtype="0" fill="hold" nodeType="withEffect">
                                  <p:stCondLst>
                                    <p:cond delay="0"/>
                                  </p:stCondLst>
                                  <p:childTnLst>
                                    <p:animClr clrSpc="hsl" dir="cw">
                                      <p:cBhvr override="childStyle">
                                        <p:cTn id="73" dur="500" fill="hold"/>
                                        <p:tgtEl>
                                          <p:spTgt spid="2">
                                            <p:txEl>
                                              <p:pRg st="16" end="16"/>
                                            </p:txEl>
                                          </p:spTgt>
                                        </p:tgtEl>
                                        <p:attrNameLst>
                                          <p:attrName>style.color</p:attrName>
                                        </p:attrNameLst>
                                      </p:cBhvr>
                                      <p:by>
                                        <p:hsl h="0" s="-12549" l="-25098"/>
                                      </p:by>
                                    </p:animClr>
                                    <p:animClr clrSpc="hsl" dir="cw">
                                      <p:cBhvr>
                                        <p:cTn id="74" dur="500" fill="hold"/>
                                        <p:tgtEl>
                                          <p:spTgt spid="2">
                                            <p:txEl>
                                              <p:pRg st="16" end="16"/>
                                            </p:txEl>
                                          </p:spTgt>
                                        </p:tgtEl>
                                        <p:attrNameLst>
                                          <p:attrName>fillcolor</p:attrName>
                                        </p:attrNameLst>
                                      </p:cBhvr>
                                      <p:by>
                                        <p:hsl h="0" s="-12549" l="-25098"/>
                                      </p:by>
                                    </p:animClr>
                                    <p:animClr clrSpc="hsl" dir="cw">
                                      <p:cBhvr>
                                        <p:cTn id="75" dur="500" fill="hold"/>
                                        <p:tgtEl>
                                          <p:spTgt spid="2">
                                            <p:txEl>
                                              <p:pRg st="16" end="16"/>
                                            </p:txEl>
                                          </p:spTgt>
                                        </p:tgtEl>
                                        <p:attrNameLst>
                                          <p:attrName>stroke.color</p:attrName>
                                        </p:attrNameLst>
                                      </p:cBhvr>
                                      <p:by>
                                        <p:hsl h="0" s="-12549" l="-25098"/>
                                      </p:by>
                                    </p:animClr>
                                    <p:set>
                                      <p:cBhvr>
                                        <p:cTn id="76" dur="500" fill="hold"/>
                                        <p:tgtEl>
                                          <p:spTgt spid="2">
                                            <p:txEl>
                                              <p:pRg st="16" end="1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Thinking about Patient Panels in a </a:t>
            </a:r>
            <a:br>
              <a:rPr lang="en-US" dirty="0">
                <a:solidFill>
                  <a:schemeClr val="accent1"/>
                </a:solidFill>
              </a:rPr>
            </a:br>
            <a:r>
              <a:rPr lang="en-US" dirty="0">
                <a:solidFill>
                  <a:schemeClr val="accent1"/>
                </a:solidFill>
              </a:rPr>
              <a:t>Non-Clinical Context</a:t>
            </a:r>
          </a:p>
        </p:txBody>
      </p:sp>
      <p:sp>
        <p:nvSpPr>
          <p:cNvPr id="3" name="Content Placeholder 2"/>
          <p:cNvSpPr>
            <a:spLocks noGrp="1"/>
          </p:cNvSpPr>
          <p:nvPr>
            <p:ph idx="1"/>
          </p:nvPr>
        </p:nvSpPr>
        <p:spPr/>
        <p:txBody>
          <a:bodyPr/>
          <a:lstStyle/>
          <a:p>
            <a:r>
              <a:rPr lang="en-US" dirty="0"/>
              <a:t>Service area = Where patients who come to see me live</a:t>
            </a:r>
          </a:p>
          <a:p>
            <a:pPr lvl="1"/>
            <a:r>
              <a:rPr lang="en-US" dirty="0"/>
              <a:t>Generic = neighborhood, city, county or state name</a:t>
            </a:r>
          </a:p>
          <a:p>
            <a:pPr lvl="1"/>
            <a:r>
              <a:rPr lang="en-US" dirty="0"/>
              <a:t>Examples:</a:t>
            </a:r>
          </a:p>
        </p:txBody>
      </p:sp>
      <p:sp>
        <p:nvSpPr>
          <p:cNvPr id="4" name="Rectangle 3"/>
          <p:cNvSpPr/>
          <p:nvPr/>
        </p:nvSpPr>
        <p:spPr>
          <a:xfrm>
            <a:off x="1219200" y="4267200"/>
            <a:ext cx="6324600" cy="22860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988598" y="3870664"/>
            <a:ext cx="5948227" cy="2902998"/>
          </a:xfrm>
          <a:custGeom>
            <a:avLst/>
            <a:gdLst>
              <a:gd name="connsiteX0" fmla="*/ 2059619 w 5948227"/>
              <a:gd name="connsiteY0" fmla="*/ 17755 h 2902998"/>
              <a:gd name="connsiteX1" fmla="*/ 2059619 w 5948227"/>
              <a:gd name="connsiteY1" fmla="*/ 17755 h 2902998"/>
              <a:gd name="connsiteX2" fmla="*/ 1988598 w 5948227"/>
              <a:gd name="connsiteY2" fmla="*/ 62144 h 2902998"/>
              <a:gd name="connsiteX3" fmla="*/ 1926454 w 5948227"/>
              <a:gd name="connsiteY3" fmla="*/ 71021 h 2902998"/>
              <a:gd name="connsiteX4" fmla="*/ 1864311 w 5948227"/>
              <a:gd name="connsiteY4" fmla="*/ 88777 h 2902998"/>
              <a:gd name="connsiteX5" fmla="*/ 1793289 w 5948227"/>
              <a:gd name="connsiteY5" fmla="*/ 106532 h 2902998"/>
              <a:gd name="connsiteX6" fmla="*/ 1757779 w 5948227"/>
              <a:gd name="connsiteY6" fmla="*/ 124287 h 2902998"/>
              <a:gd name="connsiteX7" fmla="*/ 1686757 w 5948227"/>
              <a:gd name="connsiteY7" fmla="*/ 142043 h 2902998"/>
              <a:gd name="connsiteX8" fmla="*/ 1615736 w 5948227"/>
              <a:gd name="connsiteY8" fmla="*/ 177553 h 2902998"/>
              <a:gd name="connsiteX9" fmla="*/ 1589103 w 5948227"/>
              <a:gd name="connsiteY9" fmla="*/ 195309 h 2902998"/>
              <a:gd name="connsiteX10" fmla="*/ 1562470 w 5948227"/>
              <a:gd name="connsiteY10" fmla="*/ 204186 h 2902998"/>
              <a:gd name="connsiteX11" fmla="*/ 1500326 w 5948227"/>
              <a:gd name="connsiteY11" fmla="*/ 248575 h 2902998"/>
              <a:gd name="connsiteX12" fmla="*/ 1464816 w 5948227"/>
              <a:gd name="connsiteY12" fmla="*/ 284086 h 2902998"/>
              <a:gd name="connsiteX13" fmla="*/ 1429305 w 5948227"/>
              <a:gd name="connsiteY13" fmla="*/ 292963 h 2902998"/>
              <a:gd name="connsiteX14" fmla="*/ 1367161 w 5948227"/>
              <a:gd name="connsiteY14" fmla="*/ 363985 h 2902998"/>
              <a:gd name="connsiteX15" fmla="*/ 1331651 w 5948227"/>
              <a:gd name="connsiteY15" fmla="*/ 399495 h 2902998"/>
              <a:gd name="connsiteX16" fmla="*/ 1296140 w 5948227"/>
              <a:gd name="connsiteY16" fmla="*/ 417251 h 2902998"/>
              <a:gd name="connsiteX17" fmla="*/ 1207363 w 5948227"/>
              <a:gd name="connsiteY17" fmla="*/ 514905 h 2902998"/>
              <a:gd name="connsiteX18" fmla="*/ 1171852 w 5948227"/>
              <a:gd name="connsiteY18" fmla="*/ 550416 h 2902998"/>
              <a:gd name="connsiteX19" fmla="*/ 1127464 w 5948227"/>
              <a:gd name="connsiteY19" fmla="*/ 585926 h 2902998"/>
              <a:gd name="connsiteX20" fmla="*/ 1091953 w 5948227"/>
              <a:gd name="connsiteY20" fmla="*/ 621437 h 2902998"/>
              <a:gd name="connsiteX21" fmla="*/ 1038687 w 5948227"/>
              <a:gd name="connsiteY21" fmla="*/ 656948 h 2902998"/>
              <a:gd name="connsiteX22" fmla="*/ 1012054 w 5948227"/>
              <a:gd name="connsiteY22" fmla="*/ 710214 h 2902998"/>
              <a:gd name="connsiteX23" fmla="*/ 985421 w 5948227"/>
              <a:gd name="connsiteY23" fmla="*/ 736847 h 2902998"/>
              <a:gd name="connsiteX24" fmla="*/ 958788 w 5948227"/>
              <a:gd name="connsiteY24" fmla="*/ 772357 h 2902998"/>
              <a:gd name="connsiteX25" fmla="*/ 932155 w 5948227"/>
              <a:gd name="connsiteY25" fmla="*/ 816746 h 2902998"/>
              <a:gd name="connsiteX26" fmla="*/ 923278 w 5948227"/>
              <a:gd name="connsiteY26" fmla="*/ 843379 h 2902998"/>
              <a:gd name="connsiteX27" fmla="*/ 905522 w 5948227"/>
              <a:gd name="connsiteY27" fmla="*/ 870012 h 2902998"/>
              <a:gd name="connsiteX28" fmla="*/ 878889 w 5948227"/>
              <a:gd name="connsiteY28" fmla="*/ 932155 h 2902998"/>
              <a:gd name="connsiteX29" fmla="*/ 852256 w 5948227"/>
              <a:gd name="connsiteY29" fmla="*/ 985421 h 2902998"/>
              <a:gd name="connsiteX30" fmla="*/ 807868 w 5948227"/>
              <a:gd name="connsiteY30" fmla="*/ 1029810 h 2902998"/>
              <a:gd name="connsiteX31" fmla="*/ 772357 w 5948227"/>
              <a:gd name="connsiteY31" fmla="*/ 1065320 h 2902998"/>
              <a:gd name="connsiteX32" fmla="*/ 754602 w 5948227"/>
              <a:gd name="connsiteY32" fmla="*/ 1083076 h 2902998"/>
              <a:gd name="connsiteX33" fmla="*/ 701336 w 5948227"/>
              <a:gd name="connsiteY33" fmla="*/ 1118586 h 2902998"/>
              <a:gd name="connsiteX34" fmla="*/ 674703 w 5948227"/>
              <a:gd name="connsiteY34" fmla="*/ 1145219 h 2902998"/>
              <a:gd name="connsiteX35" fmla="*/ 612559 w 5948227"/>
              <a:gd name="connsiteY35" fmla="*/ 1189608 h 2902998"/>
              <a:gd name="connsiteX36" fmla="*/ 585926 w 5948227"/>
              <a:gd name="connsiteY36" fmla="*/ 1225119 h 2902998"/>
              <a:gd name="connsiteX37" fmla="*/ 559293 w 5948227"/>
              <a:gd name="connsiteY37" fmla="*/ 1233996 h 2902998"/>
              <a:gd name="connsiteX38" fmla="*/ 488272 w 5948227"/>
              <a:gd name="connsiteY38" fmla="*/ 1313895 h 2902998"/>
              <a:gd name="connsiteX39" fmla="*/ 443884 w 5948227"/>
              <a:gd name="connsiteY39" fmla="*/ 1358284 h 2902998"/>
              <a:gd name="connsiteX40" fmla="*/ 426128 w 5948227"/>
              <a:gd name="connsiteY40" fmla="*/ 1376039 h 2902998"/>
              <a:gd name="connsiteX41" fmla="*/ 399495 w 5948227"/>
              <a:gd name="connsiteY41" fmla="*/ 1420427 h 2902998"/>
              <a:gd name="connsiteX42" fmla="*/ 372862 w 5948227"/>
              <a:gd name="connsiteY42" fmla="*/ 1464816 h 2902998"/>
              <a:gd name="connsiteX43" fmla="*/ 337352 w 5948227"/>
              <a:gd name="connsiteY43" fmla="*/ 1589103 h 2902998"/>
              <a:gd name="connsiteX44" fmla="*/ 319596 w 5948227"/>
              <a:gd name="connsiteY44" fmla="*/ 1624614 h 2902998"/>
              <a:gd name="connsiteX45" fmla="*/ 301841 w 5948227"/>
              <a:gd name="connsiteY45" fmla="*/ 1695635 h 2902998"/>
              <a:gd name="connsiteX46" fmla="*/ 284085 w 5948227"/>
              <a:gd name="connsiteY46" fmla="*/ 1748901 h 2902998"/>
              <a:gd name="connsiteX47" fmla="*/ 275208 w 5948227"/>
              <a:gd name="connsiteY47" fmla="*/ 1784412 h 2902998"/>
              <a:gd name="connsiteX48" fmla="*/ 248575 w 5948227"/>
              <a:gd name="connsiteY48" fmla="*/ 1828800 h 2902998"/>
              <a:gd name="connsiteX49" fmla="*/ 204186 w 5948227"/>
              <a:gd name="connsiteY49" fmla="*/ 1882066 h 2902998"/>
              <a:gd name="connsiteX50" fmla="*/ 133165 w 5948227"/>
              <a:gd name="connsiteY50" fmla="*/ 1935332 h 2902998"/>
              <a:gd name="connsiteX51" fmla="*/ 97654 w 5948227"/>
              <a:gd name="connsiteY51" fmla="*/ 1979720 h 2902998"/>
              <a:gd name="connsiteX52" fmla="*/ 62144 w 5948227"/>
              <a:gd name="connsiteY52" fmla="*/ 2032986 h 2902998"/>
              <a:gd name="connsiteX53" fmla="*/ 26633 w 5948227"/>
              <a:gd name="connsiteY53" fmla="*/ 2077375 h 2902998"/>
              <a:gd name="connsiteX54" fmla="*/ 0 w 5948227"/>
              <a:gd name="connsiteY54" fmla="*/ 2130641 h 2902998"/>
              <a:gd name="connsiteX55" fmla="*/ 8878 w 5948227"/>
              <a:gd name="connsiteY55" fmla="*/ 2263806 h 2902998"/>
              <a:gd name="connsiteX56" fmla="*/ 26633 w 5948227"/>
              <a:gd name="connsiteY56" fmla="*/ 2290439 h 2902998"/>
              <a:gd name="connsiteX57" fmla="*/ 53266 w 5948227"/>
              <a:gd name="connsiteY57" fmla="*/ 2343705 h 2902998"/>
              <a:gd name="connsiteX58" fmla="*/ 79899 w 5948227"/>
              <a:gd name="connsiteY58" fmla="*/ 2707689 h 2902998"/>
              <a:gd name="connsiteX59" fmla="*/ 106532 w 5948227"/>
              <a:gd name="connsiteY59" fmla="*/ 2716567 h 2902998"/>
              <a:gd name="connsiteX60" fmla="*/ 195309 w 5948227"/>
              <a:gd name="connsiteY60" fmla="*/ 2743200 h 2902998"/>
              <a:gd name="connsiteX61" fmla="*/ 523783 w 5948227"/>
              <a:gd name="connsiteY61" fmla="*/ 2752078 h 2902998"/>
              <a:gd name="connsiteX62" fmla="*/ 630315 w 5948227"/>
              <a:gd name="connsiteY62" fmla="*/ 2769833 h 2902998"/>
              <a:gd name="connsiteX63" fmla="*/ 683581 w 5948227"/>
              <a:gd name="connsiteY63" fmla="*/ 2778711 h 2902998"/>
              <a:gd name="connsiteX64" fmla="*/ 941033 w 5948227"/>
              <a:gd name="connsiteY64" fmla="*/ 2796466 h 2902998"/>
              <a:gd name="connsiteX65" fmla="*/ 1136342 w 5948227"/>
              <a:gd name="connsiteY65" fmla="*/ 2805344 h 2902998"/>
              <a:gd name="connsiteX66" fmla="*/ 1411550 w 5948227"/>
              <a:gd name="connsiteY66" fmla="*/ 2823099 h 2902998"/>
              <a:gd name="connsiteX67" fmla="*/ 2565647 w 5948227"/>
              <a:gd name="connsiteY67" fmla="*/ 2831977 h 2902998"/>
              <a:gd name="connsiteX68" fmla="*/ 2654423 w 5948227"/>
              <a:gd name="connsiteY68" fmla="*/ 2858610 h 2902998"/>
              <a:gd name="connsiteX69" fmla="*/ 2716567 w 5948227"/>
              <a:gd name="connsiteY69" fmla="*/ 2867487 h 2902998"/>
              <a:gd name="connsiteX70" fmla="*/ 2760955 w 5948227"/>
              <a:gd name="connsiteY70" fmla="*/ 2876365 h 2902998"/>
              <a:gd name="connsiteX71" fmla="*/ 2831977 w 5948227"/>
              <a:gd name="connsiteY71" fmla="*/ 2885243 h 2902998"/>
              <a:gd name="connsiteX72" fmla="*/ 2867487 w 5948227"/>
              <a:gd name="connsiteY72" fmla="*/ 2894120 h 2902998"/>
              <a:gd name="connsiteX73" fmla="*/ 2929631 w 5948227"/>
              <a:gd name="connsiteY73" fmla="*/ 2902998 h 2902998"/>
              <a:gd name="connsiteX74" fmla="*/ 3391270 w 5948227"/>
              <a:gd name="connsiteY74" fmla="*/ 2894120 h 2902998"/>
              <a:gd name="connsiteX75" fmla="*/ 3480047 w 5948227"/>
              <a:gd name="connsiteY75" fmla="*/ 2885243 h 2902998"/>
              <a:gd name="connsiteX76" fmla="*/ 3551068 w 5948227"/>
              <a:gd name="connsiteY76" fmla="*/ 2867487 h 2902998"/>
              <a:gd name="connsiteX77" fmla="*/ 3577701 w 5948227"/>
              <a:gd name="connsiteY77" fmla="*/ 2858610 h 2902998"/>
              <a:gd name="connsiteX78" fmla="*/ 3737499 w 5948227"/>
              <a:gd name="connsiteY78" fmla="*/ 2849732 h 2902998"/>
              <a:gd name="connsiteX79" fmla="*/ 3879542 w 5948227"/>
              <a:gd name="connsiteY79" fmla="*/ 2831977 h 2902998"/>
              <a:gd name="connsiteX80" fmla="*/ 3950563 w 5948227"/>
              <a:gd name="connsiteY80" fmla="*/ 2823099 h 2902998"/>
              <a:gd name="connsiteX81" fmla="*/ 4669654 w 5948227"/>
              <a:gd name="connsiteY81" fmla="*/ 2831977 h 2902998"/>
              <a:gd name="connsiteX82" fmla="*/ 4705165 w 5948227"/>
              <a:gd name="connsiteY82" fmla="*/ 2840854 h 2902998"/>
              <a:gd name="connsiteX83" fmla="*/ 4776186 w 5948227"/>
              <a:gd name="connsiteY83" fmla="*/ 2849732 h 2902998"/>
              <a:gd name="connsiteX84" fmla="*/ 5495278 w 5948227"/>
              <a:gd name="connsiteY84" fmla="*/ 2823099 h 2902998"/>
              <a:gd name="connsiteX85" fmla="*/ 5548544 w 5948227"/>
              <a:gd name="connsiteY85" fmla="*/ 2814221 h 2902998"/>
              <a:gd name="connsiteX86" fmla="*/ 5610687 w 5948227"/>
              <a:gd name="connsiteY86" fmla="*/ 2778711 h 2902998"/>
              <a:gd name="connsiteX87" fmla="*/ 5663953 w 5948227"/>
              <a:gd name="connsiteY87" fmla="*/ 2760955 h 2902998"/>
              <a:gd name="connsiteX88" fmla="*/ 5690586 w 5948227"/>
              <a:gd name="connsiteY88" fmla="*/ 2752078 h 2902998"/>
              <a:gd name="connsiteX89" fmla="*/ 5770485 w 5948227"/>
              <a:gd name="connsiteY89" fmla="*/ 2707689 h 2902998"/>
              <a:gd name="connsiteX90" fmla="*/ 5823752 w 5948227"/>
              <a:gd name="connsiteY90" fmla="*/ 2672179 h 2902998"/>
              <a:gd name="connsiteX91" fmla="*/ 5877018 w 5948227"/>
              <a:gd name="connsiteY91" fmla="*/ 2645546 h 2902998"/>
              <a:gd name="connsiteX92" fmla="*/ 5912528 w 5948227"/>
              <a:gd name="connsiteY92" fmla="*/ 2583402 h 2902998"/>
              <a:gd name="connsiteX93" fmla="*/ 5921406 w 5948227"/>
              <a:gd name="connsiteY93" fmla="*/ 2547891 h 2902998"/>
              <a:gd name="connsiteX94" fmla="*/ 5930284 w 5948227"/>
              <a:gd name="connsiteY94" fmla="*/ 2521258 h 2902998"/>
              <a:gd name="connsiteX95" fmla="*/ 5948039 w 5948227"/>
              <a:gd name="connsiteY95" fmla="*/ 2414726 h 2902998"/>
              <a:gd name="connsiteX96" fmla="*/ 5930284 w 5948227"/>
              <a:gd name="connsiteY96" fmla="*/ 2130641 h 2902998"/>
              <a:gd name="connsiteX97" fmla="*/ 5912528 w 5948227"/>
              <a:gd name="connsiteY97" fmla="*/ 2068497 h 2902998"/>
              <a:gd name="connsiteX98" fmla="*/ 5894773 w 5948227"/>
              <a:gd name="connsiteY98" fmla="*/ 2024109 h 2902998"/>
              <a:gd name="connsiteX99" fmla="*/ 5885895 w 5948227"/>
              <a:gd name="connsiteY99" fmla="*/ 1979720 h 2902998"/>
              <a:gd name="connsiteX100" fmla="*/ 5868140 w 5948227"/>
              <a:gd name="connsiteY100" fmla="*/ 1926454 h 2902998"/>
              <a:gd name="connsiteX101" fmla="*/ 5859262 w 5948227"/>
              <a:gd name="connsiteY101" fmla="*/ 1873188 h 2902998"/>
              <a:gd name="connsiteX102" fmla="*/ 5850385 w 5948227"/>
              <a:gd name="connsiteY102" fmla="*/ 1846555 h 2902998"/>
              <a:gd name="connsiteX103" fmla="*/ 5841507 w 5948227"/>
              <a:gd name="connsiteY103" fmla="*/ 1811045 h 2902998"/>
              <a:gd name="connsiteX104" fmla="*/ 5832629 w 5948227"/>
              <a:gd name="connsiteY104" fmla="*/ 1784412 h 2902998"/>
              <a:gd name="connsiteX105" fmla="*/ 5823752 w 5948227"/>
              <a:gd name="connsiteY105" fmla="*/ 1748901 h 2902998"/>
              <a:gd name="connsiteX106" fmla="*/ 5805996 w 5948227"/>
              <a:gd name="connsiteY106" fmla="*/ 1722268 h 2902998"/>
              <a:gd name="connsiteX107" fmla="*/ 5770485 w 5948227"/>
              <a:gd name="connsiteY107" fmla="*/ 1651247 h 2902998"/>
              <a:gd name="connsiteX108" fmla="*/ 5761608 w 5948227"/>
              <a:gd name="connsiteY108" fmla="*/ 1615736 h 2902998"/>
              <a:gd name="connsiteX109" fmla="*/ 5743852 w 5948227"/>
              <a:gd name="connsiteY109" fmla="*/ 1597981 h 2902998"/>
              <a:gd name="connsiteX110" fmla="*/ 5734975 w 5948227"/>
              <a:gd name="connsiteY110" fmla="*/ 1562470 h 2902998"/>
              <a:gd name="connsiteX111" fmla="*/ 5717219 w 5948227"/>
              <a:gd name="connsiteY111" fmla="*/ 1535837 h 2902998"/>
              <a:gd name="connsiteX112" fmla="*/ 5690586 w 5948227"/>
              <a:gd name="connsiteY112" fmla="*/ 1491449 h 2902998"/>
              <a:gd name="connsiteX113" fmla="*/ 5663953 w 5948227"/>
              <a:gd name="connsiteY113" fmla="*/ 1447060 h 2902998"/>
              <a:gd name="connsiteX114" fmla="*/ 5637320 w 5948227"/>
              <a:gd name="connsiteY114" fmla="*/ 1420427 h 2902998"/>
              <a:gd name="connsiteX115" fmla="*/ 5619565 w 5948227"/>
              <a:gd name="connsiteY115" fmla="*/ 1393794 h 2902998"/>
              <a:gd name="connsiteX116" fmla="*/ 5601810 w 5948227"/>
              <a:gd name="connsiteY116" fmla="*/ 1340528 h 2902998"/>
              <a:gd name="connsiteX117" fmla="*/ 5530788 w 5948227"/>
              <a:gd name="connsiteY117" fmla="*/ 1269507 h 2902998"/>
              <a:gd name="connsiteX118" fmla="*/ 5504155 w 5948227"/>
              <a:gd name="connsiteY118" fmla="*/ 1242874 h 2902998"/>
              <a:gd name="connsiteX119" fmla="*/ 5477522 w 5948227"/>
              <a:gd name="connsiteY119" fmla="*/ 1198486 h 2902998"/>
              <a:gd name="connsiteX120" fmla="*/ 5450889 w 5948227"/>
              <a:gd name="connsiteY120" fmla="*/ 1162975 h 2902998"/>
              <a:gd name="connsiteX121" fmla="*/ 5406501 w 5948227"/>
              <a:gd name="connsiteY121" fmla="*/ 1100831 h 2902998"/>
              <a:gd name="connsiteX122" fmla="*/ 5370990 w 5948227"/>
              <a:gd name="connsiteY122" fmla="*/ 1029810 h 2902998"/>
              <a:gd name="connsiteX123" fmla="*/ 5362113 w 5948227"/>
              <a:gd name="connsiteY123" fmla="*/ 1003177 h 2902998"/>
              <a:gd name="connsiteX124" fmla="*/ 5344357 w 5948227"/>
              <a:gd name="connsiteY124" fmla="*/ 985421 h 2902998"/>
              <a:gd name="connsiteX125" fmla="*/ 5299969 w 5948227"/>
              <a:gd name="connsiteY125" fmla="*/ 896645 h 2902998"/>
              <a:gd name="connsiteX126" fmla="*/ 5291091 w 5948227"/>
              <a:gd name="connsiteY126" fmla="*/ 861134 h 2902998"/>
              <a:gd name="connsiteX127" fmla="*/ 5246703 w 5948227"/>
              <a:gd name="connsiteY127" fmla="*/ 781235 h 2902998"/>
              <a:gd name="connsiteX128" fmla="*/ 5237825 w 5948227"/>
              <a:gd name="connsiteY128" fmla="*/ 745724 h 2902998"/>
              <a:gd name="connsiteX129" fmla="*/ 5220070 w 5948227"/>
              <a:gd name="connsiteY129" fmla="*/ 701336 h 2902998"/>
              <a:gd name="connsiteX130" fmla="*/ 5211192 w 5948227"/>
              <a:gd name="connsiteY130" fmla="*/ 674703 h 2902998"/>
              <a:gd name="connsiteX131" fmla="*/ 5166804 w 5948227"/>
              <a:gd name="connsiteY131" fmla="*/ 594804 h 2902998"/>
              <a:gd name="connsiteX132" fmla="*/ 5149049 w 5948227"/>
              <a:gd name="connsiteY132" fmla="*/ 532660 h 2902998"/>
              <a:gd name="connsiteX133" fmla="*/ 5131293 w 5948227"/>
              <a:gd name="connsiteY133" fmla="*/ 506027 h 2902998"/>
              <a:gd name="connsiteX134" fmla="*/ 5104660 w 5948227"/>
              <a:gd name="connsiteY134" fmla="*/ 443884 h 2902998"/>
              <a:gd name="connsiteX135" fmla="*/ 5078027 w 5948227"/>
              <a:gd name="connsiteY135" fmla="*/ 417251 h 2902998"/>
              <a:gd name="connsiteX136" fmla="*/ 5069150 w 5948227"/>
              <a:gd name="connsiteY136" fmla="*/ 390618 h 2902998"/>
              <a:gd name="connsiteX137" fmla="*/ 5051394 w 5948227"/>
              <a:gd name="connsiteY137" fmla="*/ 372862 h 2902998"/>
              <a:gd name="connsiteX138" fmla="*/ 5024761 w 5948227"/>
              <a:gd name="connsiteY138" fmla="*/ 337352 h 2902998"/>
              <a:gd name="connsiteX139" fmla="*/ 4980373 w 5948227"/>
              <a:gd name="connsiteY139" fmla="*/ 292963 h 2902998"/>
              <a:gd name="connsiteX140" fmla="*/ 4909352 w 5948227"/>
              <a:gd name="connsiteY140" fmla="*/ 248575 h 2902998"/>
              <a:gd name="connsiteX141" fmla="*/ 4856085 w 5948227"/>
              <a:gd name="connsiteY141" fmla="*/ 213064 h 2902998"/>
              <a:gd name="connsiteX142" fmla="*/ 4829452 w 5948227"/>
              <a:gd name="connsiteY142" fmla="*/ 186431 h 2902998"/>
              <a:gd name="connsiteX143" fmla="*/ 4793942 w 5948227"/>
              <a:gd name="connsiteY143" fmla="*/ 177553 h 2902998"/>
              <a:gd name="connsiteX144" fmla="*/ 4758431 w 5948227"/>
              <a:gd name="connsiteY144" fmla="*/ 159798 h 2902998"/>
              <a:gd name="connsiteX145" fmla="*/ 4731798 w 5948227"/>
              <a:gd name="connsiteY145" fmla="*/ 150920 h 2902998"/>
              <a:gd name="connsiteX146" fmla="*/ 4660777 w 5948227"/>
              <a:gd name="connsiteY146" fmla="*/ 115410 h 2902998"/>
              <a:gd name="connsiteX147" fmla="*/ 4634144 w 5948227"/>
              <a:gd name="connsiteY147" fmla="*/ 97654 h 2902998"/>
              <a:gd name="connsiteX148" fmla="*/ 4598633 w 5948227"/>
              <a:gd name="connsiteY148" fmla="*/ 88777 h 2902998"/>
              <a:gd name="connsiteX149" fmla="*/ 4563122 w 5948227"/>
              <a:gd name="connsiteY149" fmla="*/ 71021 h 2902998"/>
              <a:gd name="connsiteX150" fmla="*/ 4500979 w 5948227"/>
              <a:gd name="connsiteY150" fmla="*/ 53266 h 2902998"/>
              <a:gd name="connsiteX151" fmla="*/ 4483223 w 5948227"/>
              <a:gd name="connsiteY151" fmla="*/ 35511 h 2902998"/>
              <a:gd name="connsiteX152" fmla="*/ 4394447 w 5948227"/>
              <a:gd name="connsiteY152" fmla="*/ 8878 h 2902998"/>
              <a:gd name="connsiteX153" fmla="*/ 4367814 w 5948227"/>
              <a:gd name="connsiteY153" fmla="*/ 0 h 2902998"/>
              <a:gd name="connsiteX154" fmla="*/ 4065973 w 5948227"/>
              <a:gd name="connsiteY154" fmla="*/ 26633 h 2902998"/>
              <a:gd name="connsiteX155" fmla="*/ 3977196 w 5948227"/>
              <a:gd name="connsiteY155" fmla="*/ 53266 h 2902998"/>
              <a:gd name="connsiteX156" fmla="*/ 3888419 w 5948227"/>
              <a:gd name="connsiteY156" fmla="*/ 71021 h 2902998"/>
              <a:gd name="connsiteX157" fmla="*/ 3586579 w 5948227"/>
              <a:gd name="connsiteY157" fmla="*/ 62144 h 2902998"/>
              <a:gd name="connsiteX158" fmla="*/ 3488924 w 5948227"/>
              <a:gd name="connsiteY158" fmla="*/ 53266 h 2902998"/>
              <a:gd name="connsiteX159" fmla="*/ 3302493 w 5948227"/>
              <a:gd name="connsiteY159" fmla="*/ 62144 h 2902998"/>
              <a:gd name="connsiteX160" fmla="*/ 3266983 w 5948227"/>
              <a:gd name="connsiteY160" fmla="*/ 79899 h 2902998"/>
              <a:gd name="connsiteX161" fmla="*/ 3240350 w 5948227"/>
              <a:gd name="connsiteY161" fmla="*/ 88777 h 2902998"/>
              <a:gd name="connsiteX162" fmla="*/ 3213717 w 5948227"/>
              <a:gd name="connsiteY162" fmla="*/ 106532 h 2902998"/>
              <a:gd name="connsiteX163" fmla="*/ 3169328 w 5948227"/>
              <a:gd name="connsiteY163" fmla="*/ 115410 h 2902998"/>
              <a:gd name="connsiteX164" fmla="*/ 3142695 w 5948227"/>
              <a:gd name="connsiteY164" fmla="*/ 133165 h 2902998"/>
              <a:gd name="connsiteX165" fmla="*/ 3107185 w 5948227"/>
              <a:gd name="connsiteY165" fmla="*/ 142043 h 2902998"/>
              <a:gd name="connsiteX166" fmla="*/ 3080552 w 5948227"/>
              <a:gd name="connsiteY166" fmla="*/ 150920 h 2902998"/>
              <a:gd name="connsiteX167" fmla="*/ 3027285 w 5948227"/>
              <a:gd name="connsiteY167" fmla="*/ 186431 h 2902998"/>
              <a:gd name="connsiteX168" fmla="*/ 3000652 w 5948227"/>
              <a:gd name="connsiteY168" fmla="*/ 204186 h 2902998"/>
              <a:gd name="connsiteX169" fmla="*/ 2947386 w 5948227"/>
              <a:gd name="connsiteY169" fmla="*/ 221942 h 2902998"/>
              <a:gd name="connsiteX170" fmla="*/ 2885243 w 5948227"/>
              <a:gd name="connsiteY170" fmla="*/ 257453 h 2902998"/>
              <a:gd name="connsiteX171" fmla="*/ 2823099 w 5948227"/>
              <a:gd name="connsiteY171" fmla="*/ 275208 h 2902998"/>
              <a:gd name="connsiteX172" fmla="*/ 2707689 w 5948227"/>
              <a:gd name="connsiteY172" fmla="*/ 328474 h 2902998"/>
              <a:gd name="connsiteX173" fmla="*/ 2672179 w 5948227"/>
              <a:gd name="connsiteY173" fmla="*/ 346229 h 2902998"/>
              <a:gd name="connsiteX174" fmla="*/ 2645546 w 5948227"/>
              <a:gd name="connsiteY174" fmla="*/ 355107 h 2902998"/>
              <a:gd name="connsiteX175" fmla="*/ 2618913 w 5948227"/>
              <a:gd name="connsiteY175" fmla="*/ 372862 h 2902998"/>
              <a:gd name="connsiteX176" fmla="*/ 2565647 w 5948227"/>
              <a:gd name="connsiteY176" fmla="*/ 390618 h 2902998"/>
              <a:gd name="connsiteX177" fmla="*/ 2334827 w 5948227"/>
              <a:gd name="connsiteY177" fmla="*/ 381740 h 2902998"/>
              <a:gd name="connsiteX178" fmla="*/ 2308194 w 5948227"/>
              <a:gd name="connsiteY178" fmla="*/ 372862 h 2902998"/>
              <a:gd name="connsiteX179" fmla="*/ 2272684 w 5948227"/>
              <a:gd name="connsiteY179" fmla="*/ 363985 h 2902998"/>
              <a:gd name="connsiteX180" fmla="*/ 2219418 w 5948227"/>
              <a:gd name="connsiteY180" fmla="*/ 346229 h 2902998"/>
              <a:gd name="connsiteX181" fmla="*/ 2192785 w 5948227"/>
              <a:gd name="connsiteY181" fmla="*/ 328474 h 2902998"/>
              <a:gd name="connsiteX182" fmla="*/ 2130641 w 5948227"/>
              <a:gd name="connsiteY182" fmla="*/ 275208 h 2902998"/>
              <a:gd name="connsiteX183" fmla="*/ 2095130 w 5948227"/>
              <a:gd name="connsiteY183" fmla="*/ 230819 h 2902998"/>
              <a:gd name="connsiteX184" fmla="*/ 2077375 w 5948227"/>
              <a:gd name="connsiteY184" fmla="*/ 204186 h 2902998"/>
              <a:gd name="connsiteX185" fmla="*/ 2068497 w 5948227"/>
              <a:gd name="connsiteY185" fmla="*/ 150920 h 2902998"/>
              <a:gd name="connsiteX186" fmla="*/ 2050742 w 5948227"/>
              <a:gd name="connsiteY186" fmla="*/ 79899 h 2902998"/>
              <a:gd name="connsiteX187" fmla="*/ 2059619 w 5948227"/>
              <a:gd name="connsiteY187" fmla="*/ 17755 h 290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948227" h="2902998">
                <a:moveTo>
                  <a:pt x="2059619" y="17755"/>
                </a:moveTo>
                <a:lnTo>
                  <a:pt x="2059619" y="17755"/>
                </a:lnTo>
                <a:cubicBezTo>
                  <a:pt x="2035945" y="32551"/>
                  <a:pt x="2014519" y="51776"/>
                  <a:pt x="1988598" y="62144"/>
                </a:cubicBezTo>
                <a:cubicBezTo>
                  <a:pt x="1969170" y="69915"/>
                  <a:pt x="1947041" y="67278"/>
                  <a:pt x="1926454" y="71021"/>
                </a:cubicBezTo>
                <a:cubicBezTo>
                  <a:pt x="1882097" y="79086"/>
                  <a:pt x="1902342" y="78405"/>
                  <a:pt x="1864311" y="88777"/>
                </a:cubicBezTo>
                <a:cubicBezTo>
                  <a:pt x="1840768" y="95198"/>
                  <a:pt x="1815115" y="95619"/>
                  <a:pt x="1793289" y="106532"/>
                </a:cubicBezTo>
                <a:cubicBezTo>
                  <a:pt x="1781452" y="112450"/>
                  <a:pt x="1769943" y="119074"/>
                  <a:pt x="1757779" y="124287"/>
                </a:cubicBezTo>
                <a:cubicBezTo>
                  <a:pt x="1733891" y="134525"/>
                  <a:pt x="1712813" y="136832"/>
                  <a:pt x="1686757" y="142043"/>
                </a:cubicBezTo>
                <a:cubicBezTo>
                  <a:pt x="1607890" y="201194"/>
                  <a:pt x="1693306" y="144309"/>
                  <a:pt x="1615736" y="177553"/>
                </a:cubicBezTo>
                <a:cubicBezTo>
                  <a:pt x="1605929" y="181756"/>
                  <a:pt x="1598646" y="190537"/>
                  <a:pt x="1589103" y="195309"/>
                </a:cubicBezTo>
                <a:cubicBezTo>
                  <a:pt x="1580733" y="199494"/>
                  <a:pt x="1571348" y="201227"/>
                  <a:pt x="1562470" y="204186"/>
                </a:cubicBezTo>
                <a:cubicBezTo>
                  <a:pt x="1542588" y="217441"/>
                  <a:pt x="1517939" y="233163"/>
                  <a:pt x="1500326" y="248575"/>
                </a:cubicBezTo>
                <a:cubicBezTo>
                  <a:pt x="1487728" y="259598"/>
                  <a:pt x="1479011" y="275214"/>
                  <a:pt x="1464816" y="284086"/>
                </a:cubicBezTo>
                <a:cubicBezTo>
                  <a:pt x="1454469" y="290553"/>
                  <a:pt x="1441142" y="290004"/>
                  <a:pt x="1429305" y="292963"/>
                </a:cubicBezTo>
                <a:cubicBezTo>
                  <a:pt x="1399943" y="337007"/>
                  <a:pt x="1419095" y="312051"/>
                  <a:pt x="1367161" y="363985"/>
                </a:cubicBezTo>
                <a:cubicBezTo>
                  <a:pt x="1355324" y="375822"/>
                  <a:pt x="1346623" y="392009"/>
                  <a:pt x="1331651" y="399495"/>
                </a:cubicBezTo>
                <a:cubicBezTo>
                  <a:pt x="1319814" y="405414"/>
                  <a:pt x="1306586" y="409126"/>
                  <a:pt x="1296140" y="417251"/>
                </a:cubicBezTo>
                <a:cubicBezTo>
                  <a:pt x="1261947" y="443845"/>
                  <a:pt x="1235835" y="483270"/>
                  <a:pt x="1207363" y="514905"/>
                </a:cubicBezTo>
                <a:cubicBezTo>
                  <a:pt x="1196164" y="527348"/>
                  <a:pt x="1184364" y="539295"/>
                  <a:pt x="1171852" y="550416"/>
                </a:cubicBezTo>
                <a:cubicBezTo>
                  <a:pt x="1157690" y="563004"/>
                  <a:pt x="1141626" y="573338"/>
                  <a:pt x="1127464" y="585926"/>
                </a:cubicBezTo>
                <a:cubicBezTo>
                  <a:pt x="1114952" y="597047"/>
                  <a:pt x="1106926" y="613951"/>
                  <a:pt x="1091953" y="621437"/>
                </a:cubicBezTo>
                <a:cubicBezTo>
                  <a:pt x="1063246" y="635790"/>
                  <a:pt x="1056763" y="634353"/>
                  <a:pt x="1038687" y="656948"/>
                </a:cubicBezTo>
                <a:cubicBezTo>
                  <a:pt x="954873" y="761717"/>
                  <a:pt x="1077692" y="611758"/>
                  <a:pt x="1012054" y="710214"/>
                </a:cubicBezTo>
                <a:cubicBezTo>
                  <a:pt x="1005090" y="720660"/>
                  <a:pt x="993592" y="727315"/>
                  <a:pt x="985421" y="736847"/>
                </a:cubicBezTo>
                <a:cubicBezTo>
                  <a:pt x="975792" y="748081"/>
                  <a:pt x="967666" y="760520"/>
                  <a:pt x="958788" y="772357"/>
                </a:cubicBezTo>
                <a:cubicBezTo>
                  <a:pt x="933642" y="847802"/>
                  <a:pt x="968713" y="755815"/>
                  <a:pt x="932155" y="816746"/>
                </a:cubicBezTo>
                <a:cubicBezTo>
                  <a:pt x="927340" y="824770"/>
                  <a:pt x="927463" y="835009"/>
                  <a:pt x="923278" y="843379"/>
                </a:cubicBezTo>
                <a:cubicBezTo>
                  <a:pt x="918506" y="852922"/>
                  <a:pt x="911441" y="861134"/>
                  <a:pt x="905522" y="870012"/>
                </a:cubicBezTo>
                <a:cubicBezTo>
                  <a:pt x="887047" y="943918"/>
                  <a:pt x="909544" y="870845"/>
                  <a:pt x="878889" y="932155"/>
                </a:cubicBezTo>
                <a:cubicBezTo>
                  <a:pt x="860726" y="968480"/>
                  <a:pt x="881943" y="951492"/>
                  <a:pt x="852256" y="985421"/>
                </a:cubicBezTo>
                <a:cubicBezTo>
                  <a:pt x="838477" y="1001169"/>
                  <a:pt x="822664" y="1015014"/>
                  <a:pt x="807868" y="1029810"/>
                </a:cubicBezTo>
                <a:lnTo>
                  <a:pt x="772357" y="1065320"/>
                </a:lnTo>
                <a:cubicBezTo>
                  <a:pt x="766438" y="1071239"/>
                  <a:pt x="761566" y="1078433"/>
                  <a:pt x="754602" y="1083076"/>
                </a:cubicBezTo>
                <a:cubicBezTo>
                  <a:pt x="736847" y="1094913"/>
                  <a:pt x="716425" y="1103497"/>
                  <a:pt x="701336" y="1118586"/>
                </a:cubicBezTo>
                <a:cubicBezTo>
                  <a:pt x="692458" y="1127464"/>
                  <a:pt x="684235" y="1137048"/>
                  <a:pt x="674703" y="1145219"/>
                </a:cubicBezTo>
                <a:cubicBezTo>
                  <a:pt x="655427" y="1161741"/>
                  <a:pt x="633641" y="1175553"/>
                  <a:pt x="612559" y="1189608"/>
                </a:cubicBezTo>
                <a:cubicBezTo>
                  <a:pt x="603681" y="1201445"/>
                  <a:pt x="597293" y="1215647"/>
                  <a:pt x="585926" y="1225119"/>
                </a:cubicBezTo>
                <a:cubicBezTo>
                  <a:pt x="578737" y="1231110"/>
                  <a:pt x="566779" y="1228381"/>
                  <a:pt x="559293" y="1233996"/>
                </a:cubicBezTo>
                <a:cubicBezTo>
                  <a:pt x="510227" y="1270795"/>
                  <a:pt x="523370" y="1274410"/>
                  <a:pt x="488272" y="1313895"/>
                </a:cubicBezTo>
                <a:cubicBezTo>
                  <a:pt x="474370" y="1329535"/>
                  <a:pt x="458680" y="1343488"/>
                  <a:pt x="443884" y="1358284"/>
                </a:cubicBezTo>
                <a:lnTo>
                  <a:pt x="426128" y="1376039"/>
                </a:lnTo>
                <a:cubicBezTo>
                  <a:pt x="400981" y="1451485"/>
                  <a:pt x="436053" y="1359497"/>
                  <a:pt x="399495" y="1420427"/>
                </a:cubicBezTo>
                <a:cubicBezTo>
                  <a:pt x="364919" y="1478053"/>
                  <a:pt x="417854" y="1419824"/>
                  <a:pt x="372862" y="1464816"/>
                </a:cubicBezTo>
                <a:cubicBezTo>
                  <a:pt x="367174" y="1487568"/>
                  <a:pt x="350087" y="1563634"/>
                  <a:pt x="337352" y="1589103"/>
                </a:cubicBezTo>
                <a:lnTo>
                  <a:pt x="319596" y="1624614"/>
                </a:lnTo>
                <a:cubicBezTo>
                  <a:pt x="313678" y="1648288"/>
                  <a:pt x="309558" y="1672485"/>
                  <a:pt x="301841" y="1695635"/>
                </a:cubicBezTo>
                <a:cubicBezTo>
                  <a:pt x="295922" y="1713390"/>
                  <a:pt x="288624" y="1730744"/>
                  <a:pt x="284085" y="1748901"/>
                </a:cubicBezTo>
                <a:cubicBezTo>
                  <a:pt x="281126" y="1760738"/>
                  <a:pt x="280163" y="1773262"/>
                  <a:pt x="275208" y="1784412"/>
                </a:cubicBezTo>
                <a:cubicBezTo>
                  <a:pt x="268200" y="1800180"/>
                  <a:pt x="258146" y="1814443"/>
                  <a:pt x="248575" y="1828800"/>
                </a:cubicBezTo>
                <a:cubicBezTo>
                  <a:pt x="238705" y="1843605"/>
                  <a:pt x="220081" y="1869350"/>
                  <a:pt x="204186" y="1882066"/>
                </a:cubicBezTo>
                <a:cubicBezTo>
                  <a:pt x="181078" y="1900552"/>
                  <a:pt x="151651" y="1912225"/>
                  <a:pt x="133165" y="1935332"/>
                </a:cubicBezTo>
                <a:cubicBezTo>
                  <a:pt x="121328" y="1950128"/>
                  <a:pt x="108799" y="1964396"/>
                  <a:pt x="97654" y="1979720"/>
                </a:cubicBezTo>
                <a:cubicBezTo>
                  <a:pt x="85103" y="1996978"/>
                  <a:pt x="77233" y="2017897"/>
                  <a:pt x="62144" y="2032986"/>
                </a:cubicBezTo>
                <a:cubicBezTo>
                  <a:pt x="45629" y="2049501"/>
                  <a:pt x="37833" y="2054976"/>
                  <a:pt x="26633" y="2077375"/>
                </a:cubicBezTo>
                <a:cubicBezTo>
                  <a:pt x="-10122" y="2150885"/>
                  <a:pt x="50883" y="2054315"/>
                  <a:pt x="0" y="2130641"/>
                </a:cubicBezTo>
                <a:cubicBezTo>
                  <a:pt x="2959" y="2175029"/>
                  <a:pt x="1564" y="2219924"/>
                  <a:pt x="8878" y="2263806"/>
                </a:cubicBezTo>
                <a:cubicBezTo>
                  <a:pt x="10632" y="2274330"/>
                  <a:pt x="21861" y="2280896"/>
                  <a:pt x="26633" y="2290439"/>
                </a:cubicBezTo>
                <a:cubicBezTo>
                  <a:pt x="63388" y="2363949"/>
                  <a:pt x="2383" y="2267379"/>
                  <a:pt x="53266" y="2343705"/>
                </a:cubicBezTo>
                <a:cubicBezTo>
                  <a:pt x="94943" y="2510407"/>
                  <a:pt x="5734" y="2144035"/>
                  <a:pt x="79899" y="2707689"/>
                </a:cubicBezTo>
                <a:cubicBezTo>
                  <a:pt x="81120" y="2716967"/>
                  <a:pt x="98162" y="2712382"/>
                  <a:pt x="106532" y="2716567"/>
                </a:cubicBezTo>
                <a:cubicBezTo>
                  <a:pt x="158780" y="2742691"/>
                  <a:pt x="106514" y="2739164"/>
                  <a:pt x="195309" y="2743200"/>
                </a:cubicBezTo>
                <a:cubicBezTo>
                  <a:pt x="304727" y="2748174"/>
                  <a:pt x="414292" y="2749119"/>
                  <a:pt x="523783" y="2752078"/>
                </a:cubicBezTo>
                <a:lnTo>
                  <a:pt x="630315" y="2769833"/>
                </a:lnTo>
                <a:cubicBezTo>
                  <a:pt x="648070" y="2772792"/>
                  <a:pt x="665623" y="2777473"/>
                  <a:pt x="683581" y="2778711"/>
                </a:cubicBezTo>
                <a:lnTo>
                  <a:pt x="941033" y="2796466"/>
                </a:lnTo>
                <a:cubicBezTo>
                  <a:pt x="1006091" y="2800293"/>
                  <a:pt x="1071291" y="2801402"/>
                  <a:pt x="1136342" y="2805344"/>
                </a:cubicBezTo>
                <a:cubicBezTo>
                  <a:pt x="1303492" y="2815474"/>
                  <a:pt x="1182350" y="2820043"/>
                  <a:pt x="1411550" y="2823099"/>
                </a:cubicBezTo>
                <a:lnTo>
                  <a:pt x="2565647" y="2831977"/>
                </a:lnTo>
                <a:cubicBezTo>
                  <a:pt x="2594170" y="2841484"/>
                  <a:pt x="2625984" y="2852516"/>
                  <a:pt x="2654423" y="2858610"/>
                </a:cubicBezTo>
                <a:cubicBezTo>
                  <a:pt x="2674883" y="2862994"/>
                  <a:pt x="2695927" y="2864047"/>
                  <a:pt x="2716567" y="2867487"/>
                </a:cubicBezTo>
                <a:cubicBezTo>
                  <a:pt x="2731451" y="2869968"/>
                  <a:pt x="2746041" y="2874071"/>
                  <a:pt x="2760955" y="2876365"/>
                </a:cubicBezTo>
                <a:cubicBezTo>
                  <a:pt x="2784536" y="2879993"/>
                  <a:pt x="2808443" y="2881321"/>
                  <a:pt x="2831977" y="2885243"/>
                </a:cubicBezTo>
                <a:cubicBezTo>
                  <a:pt x="2844012" y="2887249"/>
                  <a:pt x="2855483" y="2891937"/>
                  <a:pt x="2867487" y="2894120"/>
                </a:cubicBezTo>
                <a:cubicBezTo>
                  <a:pt x="2888074" y="2897863"/>
                  <a:pt x="2908916" y="2900039"/>
                  <a:pt x="2929631" y="2902998"/>
                </a:cubicBezTo>
                <a:lnTo>
                  <a:pt x="3391270" y="2894120"/>
                </a:lnTo>
                <a:cubicBezTo>
                  <a:pt x="3420994" y="2893161"/>
                  <a:pt x="3450712" y="2890132"/>
                  <a:pt x="3480047" y="2885243"/>
                </a:cubicBezTo>
                <a:cubicBezTo>
                  <a:pt x="3504117" y="2881231"/>
                  <a:pt x="3527526" y="2873908"/>
                  <a:pt x="3551068" y="2867487"/>
                </a:cubicBezTo>
                <a:cubicBezTo>
                  <a:pt x="3560096" y="2865025"/>
                  <a:pt x="3568385" y="2859497"/>
                  <a:pt x="3577701" y="2858610"/>
                </a:cubicBezTo>
                <a:cubicBezTo>
                  <a:pt x="3630809" y="2853552"/>
                  <a:pt x="3684233" y="2852691"/>
                  <a:pt x="3737499" y="2849732"/>
                </a:cubicBezTo>
                <a:lnTo>
                  <a:pt x="3879542" y="2831977"/>
                </a:lnTo>
                <a:lnTo>
                  <a:pt x="3950563" y="2823099"/>
                </a:lnTo>
                <a:lnTo>
                  <a:pt x="4669654" y="2831977"/>
                </a:lnTo>
                <a:cubicBezTo>
                  <a:pt x="4681852" y="2832264"/>
                  <a:pt x="4693130" y="2838848"/>
                  <a:pt x="4705165" y="2840854"/>
                </a:cubicBezTo>
                <a:cubicBezTo>
                  <a:pt x="4728698" y="2844776"/>
                  <a:pt x="4752512" y="2846773"/>
                  <a:pt x="4776186" y="2849732"/>
                </a:cubicBezTo>
                <a:cubicBezTo>
                  <a:pt x="4953635" y="2844803"/>
                  <a:pt x="5264955" y="2853810"/>
                  <a:pt x="5495278" y="2823099"/>
                </a:cubicBezTo>
                <a:cubicBezTo>
                  <a:pt x="5513120" y="2820720"/>
                  <a:pt x="5530789" y="2817180"/>
                  <a:pt x="5548544" y="2814221"/>
                </a:cubicBezTo>
                <a:cubicBezTo>
                  <a:pt x="5572567" y="2798206"/>
                  <a:pt x="5582529" y="2789974"/>
                  <a:pt x="5610687" y="2778711"/>
                </a:cubicBezTo>
                <a:cubicBezTo>
                  <a:pt x="5628064" y="2771760"/>
                  <a:pt x="5646198" y="2766873"/>
                  <a:pt x="5663953" y="2760955"/>
                </a:cubicBezTo>
                <a:lnTo>
                  <a:pt x="5690586" y="2752078"/>
                </a:lnTo>
                <a:cubicBezTo>
                  <a:pt x="5751638" y="2711376"/>
                  <a:pt x="5723608" y="2723315"/>
                  <a:pt x="5770485" y="2707689"/>
                </a:cubicBezTo>
                <a:cubicBezTo>
                  <a:pt x="5802133" y="2676043"/>
                  <a:pt x="5773586" y="2700846"/>
                  <a:pt x="5823752" y="2672179"/>
                </a:cubicBezTo>
                <a:cubicBezTo>
                  <a:pt x="5871940" y="2644643"/>
                  <a:pt x="5828186" y="2661822"/>
                  <a:pt x="5877018" y="2645546"/>
                </a:cubicBezTo>
                <a:cubicBezTo>
                  <a:pt x="5891736" y="2623468"/>
                  <a:pt x="5902873" y="2609148"/>
                  <a:pt x="5912528" y="2583402"/>
                </a:cubicBezTo>
                <a:cubicBezTo>
                  <a:pt x="5916812" y="2571978"/>
                  <a:pt x="5918054" y="2559623"/>
                  <a:pt x="5921406" y="2547891"/>
                </a:cubicBezTo>
                <a:cubicBezTo>
                  <a:pt x="5923977" y="2538893"/>
                  <a:pt x="5927325" y="2530136"/>
                  <a:pt x="5930284" y="2521258"/>
                </a:cubicBezTo>
                <a:cubicBezTo>
                  <a:pt x="5936202" y="2485747"/>
                  <a:pt x="5947011" y="2450712"/>
                  <a:pt x="5948039" y="2414726"/>
                </a:cubicBezTo>
                <a:cubicBezTo>
                  <a:pt x="5949519" y="2362920"/>
                  <a:pt x="5942152" y="2207782"/>
                  <a:pt x="5930284" y="2130641"/>
                </a:cubicBezTo>
                <a:cubicBezTo>
                  <a:pt x="5927851" y="2114823"/>
                  <a:pt x="5918581" y="2084638"/>
                  <a:pt x="5912528" y="2068497"/>
                </a:cubicBezTo>
                <a:cubicBezTo>
                  <a:pt x="5906933" y="2053576"/>
                  <a:pt x="5899352" y="2039373"/>
                  <a:pt x="5894773" y="2024109"/>
                </a:cubicBezTo>
                <a:cubicBezTo>
                  <a:pt x="5890437" y="2009656"/>
                  <a:pt x="5889865" y="1994278"/>
                  <a:pt x="5885895" y="1979720"/>
                </a:cubicBezTo>
                <a:cubicBezTo>
                  <a:pt x="5880971" y="1961664"/>
                  <a:pt x="5871217" y="1944915"/>
                  <a:pt x="5868140" y="1926454"/>
                </a:cubicBezTo>
                <a:cubicBezTo>
                  <a:pt x="5865181" y="1908699"/>
                  <a:pt x="5863167" y="1890760"/>
                  <a:pt x="5859262" y="1873188"/>
                </a:cubicBezTo>
                <a:cubicBezTo>
                  <a:pt x="5857232" y="1864053"/>
                  <a:pt x="5852956" y="1855553"/>
                  <a:pt x="5850385" y="1846555"/>
                </a:cubicBezTo>
                <a:cubicBezTo>
                  <a:pt x="5847033" y="1834823"/>
                  <a:pt x="5844859" y="1822777"/>
                  <a:pt x="5841507" y="1811045"/>
                </a:cubicBezTo>
                <a:cubicBezTo>
                  <a:pt x="5838936" y="1802047"/>
                  <a:pt x="5835200" y="1793410"/>
                  <a:pt x="5832629" y="1784412"/>
                </a:cubicBezTo>
                <a:cubicBezTo>
                  <a:pt x="5829277" y="1772680"/>
                  <a:pt x="5828558" y="1760116"/>
                  <a:pt x="5823752" y="1748901"/>
                </a:cubicBezTo>
                <a:cubicBezTo>
                  <a:pt x="5819549" y="1739094"/>
                  <a:pt x="5811105" y="1731635"/>
                  <a:pt x="5805996" y="1722268"/>
                </a:cubicBezTo>
                <a:cubicBezTo>
                  <a:pt x="5793322" y="1699032"/>
                  <a:pt x="5770485" y="1651247"/>
                  <a:pt x="5770485" y="1651247"/>
                </a:cubicBezTo>
                <a:cubicBezTo>
                  <a:pt x="5767526" y="1639410"/>
                  <a:pt x="5767065" y="1626649"/>
                  <a:pt x="5761608" y="1615736"/>
                </a:cubicBezTo>
                <a:cubicBezTo>
                  <a:pt x="5757865" y="1608250"/>
                  <a:pt x="5747595" y="1605467"/>
                  <a:pt x="5743852" y="1597981"/>
                </a:cubicBezTo>
                <a:cubicBezTo>
                  <a:pt x="5738395" y="1587068"/>
                  <a:pt x="5739781" y="1573685"/>
                  <a:pt x="5734975" y="1562470"/>
                </a:cubicBezTo>
                <a:cubicBezTo>
                  <a:pt x="5730772" y="1552663"/>
                  <a:pt x="5723138" y="1544715"/>
                  <a:pt x="5717219" y="1535837"/>
                </a:cubicBezTo>
                <a:cubicBezTo>
                  <a:pt x="5698883" y="1480826"/>
                  <a:pt x="5721052" y="1534101"/>
                  <a:pt x="5690586" y="1491449"/>
                </a:cubicBezTo>
                <a:cubicBezTo>
                  <a:pt x="5680557" y="1477408"/>
                  <a:pt x="5674306" y="1460864"/>
                  <a:pt x="5663953" y="1447060"/>
                </a:cubicBezTo>
                <a:cubicBezTo>
                  <a:pt x="5656420" y="1437016"/>
                  <a:pt x="5645357" y="1430072"/>
                  <a:pt x="5637320" y="1420427"/>
                </a:cubicBezTo>
                <a:cubicBezTo>
                  <a:pt x="5630490" y="1412230"/>
                  <a:pt x="5623898" y="1403544"/>
                  <a:pt x="5619565" y="1393794"/>
                </a:cubicBezTo>
                <a:cubicBezTo>
                  <a:pt x="5611964" y="1376691"/>
                  <a:pt x="5615044" y="1353762"/>
                  <a:pt x="5601810" y="1340528"/>
                </a:cubicBezTo>
                <a:lnTo>
                  <a:pt x="5530788" y="1269507"/>
                </a:lnTo>
                <a:cubicBezTo>
                  <a:pt x="5521910" y="1260629"/>
                  <a:pt x="5510614" y="1253640"/>
                  <a:pt x="5504155" y="1242874"/>
                </a:cubicBezTo>
                <a:cubicBezTo>
                  <a:pt x="5495277" y="1228078"/>
                  <a:pt x="5487093" y="1212843"/>
                  <a:pt x="5477522" y="1198486"/>
                </a:cubicBezTo>
                <a:cubicBezTo>
                  <a:pt x="5469315" y="1186175"/>
                  <a:pt x="5459489" y="1175015"/>
                  <a:pt x="5450889" y="1162975"/>
                </a:cubicBezTo>
                <a:cubicBezTo>
                  <a:pt x="5385982" y="1072105"/>
                  <a:pt x="5493542" y="1216887"/>
                  <a:pt x="5406501" y="1100831"/>
                </a:cubicBezTo>
                <a:cubicBezTo>
                  <a:pt x="5388848" y="1030223"/>
                  <a:pt x="5411233" y="1100235"/>
                  <a:pt x="5370990" y="1029810"/>
                </a:cubicBezTo>
                <a:cubicBezTo>
                  <a:pt x="5366347" y="1021685"/>
                  <a:pt x="5366928" y="1011201"/>
                  <a:pt x="5362113" y="1003177"/>
                </a:cubicBezTo>
                <a:cubicBezTo>
                  <a:pt x="5357807" y="996000"/>
                  <a:pt x="5348575" y="992651"/>
                  <a:pt x="5344357" y="985421"/>
                </a:cubicBezTo>
                <a:cubicBezTo>
                  <a:pt x="5327686" y="956843"/>
                  <a:pt x="5307993" y="928742"/>
                  <a:pt x="5299969" y="896645"/>
                </a:cubicBezTo>
                <a:cubicBezTo>
                  <a:pt x="5297010" y="884808"/>
                  <a:pt x="5296548" y="872047"/>
                  <a:pt x="5291091" y="861134"/>
                </a:cubicBezTo>
                <a:cubicBezTo>
                  <a:pt x="5241561" y="762073"/>
                  <a:pt x="5284316" y="894075"/>
                  <a:pt x="5246703" y="781235"/>
                </a:cubicBezTo>
                <a:cubicBezTo>
                  <a:pt x="5242845" y="769660"/>
                  <a:pt x="5241683" y="757299"/>
                  <a:pt x="5237825" y="745724"/>
                </a:cubicBezTo>
                <a:cubicBezTo>
                  <a:pt x="5232786" y="730606"/>
                  <a:pt x="5225665" y="716257"/>
                  <a:pt x="5220070" y="701336"/>
                </a:cubicBezTo>
                <a:cubicBezTo>
                  <a:pt x="5216784" y="692574"/>
                  <a:pt x="5214878" y="683304"/>
                  <a:pt x="5211192" y="674703"/>
                </a:cubicBezTo>
                <a:cubicBezTo>
                  <a:pt x="5198454" y="644981"/>
                  <a:pt x="5183644" y="622870"/>
                  <a:pt x="5166804" y="594804"/>
                </a:cubicBezTo>
                <a:cubicBezTo>
                  <a:pt x="5163961" y="583433"/>
                  <a:pt x="5155415" y="545392"/>
                  <a:pt x="5149049" y="532660"/>
                </a:cubicBezTo>
                <a:cubicBezTo>
                  <a:pt x="5144277" y="523117"/>
                  <a:pt x="5137212" y="514905"/>
                  <a:pt x="5131293" y="506027"/>
                </a:cubicBezTo>
                <a:cubicBezTo>
                  <a:pt x="5124048" y="484289"/>
                  <a:pt x="5118376" y="463085"/>
                  <a:pt x="5104660" y="443884"/>
                </a:cubicBezTo>
                <a:cubicBezTo>
                  <a:pt x="5097362" y="433668"/>
                  <a:pt x="5086905" y="426129"/>
                  <a:pt x="5078027" y="417251"/>
                </a:cubicBezTo>
                <a:cubicBezTo>
                  <a:pt x="5075068" y="408373"/>
                  <a:pt x="5073965" y="398642"/>
                  <a:pt x="5069150" y="390618"/>
                </a:cubicBezTo>
                <a:cubicBezTo>
                  <a:pt x="5064844" y="383441"/>
                  <a:pt x="5056753" y="379292"/>
                  <a:pt x="5051394" y="372862"/>
                </a:cubicBezTo>
                <a:cubicBezTo>
                  <a:pt x="5041922" y="361496"/>
                  <a:pt x="5034591" y="348411"/>
                  <a:pt x="5024761" y="337352"/>
                </a:cubicBezTo>
                <a:cubicBezTo>
                  <a:pt x="5010859" y="321712"/>
                  <a:pt x="4998117" y="304053"/>
                  <a:pt x="4980373" y="292963"/>
                </a:cubicBezTo>
                <a:cubicBezTo>
                  <a:pt x="4956699" y="278167"/>
                  <a:pt x="4929092" y="268315"/>
                  <a:pt x="4909352" y="248575"/>
                </a:cubicBezTo>
                <a:cubicBezTo>
                  <a:pt x="4882238" y="221461"/>
                  <a:pt x="4899083" y="234562"/>
                  <a:pt x="4856085" y="213064"/>
                </a:cubicBezTo>
                <a:cubicBezTo>
                  <a:pt x="4847207" y="204186"/>
                  <a:pt x="4840353" y="192660"/>
                  <a:pt x="4829452" y="186431"/>
                </a:cubicBezTo>
                <a:cubicBezTo>
                  <a:pt x="4818859" y="180378"/>
                  <a:pt x="4805366" y="181837"/>
                  <a:pt x="4793942" y="177553"/>
                </a:cubicBezTo>
                <a:cubicBezTo>
                  <a:pt x="4781551" y="172906"/>
                  <a:pt x="4770595" y="165011"/>
                  <a:pt x="4758431" y="159798"/>
                </a:cubicBezTo>
                <a:cubicBezTo>
                  <a:pt x="4749830" y="156112"/>
                  <a:pt x="4740317" y="154792"/>
                  <a:pt x="4731798" y="150920"/>
                </a:cubicBezTo>
                <a:cubicBezTo>
                  <a:pt x="4707703" y="139968"/>
                  <a:pt x="4682799" y="130092"/>
                  <a:pt x="4660777" y="115410"/>
                </a:cubicBezTo>
                <a:cubicBezTo>
                  <a:pt x="4651899" y="109491"/>
                  <a:pt x="4643951" y="101857"/>
                  <a:pt x="4634144" y="97654"/>
                </a:cubicBezTo>
                <a:cubicBezTo>
                  <a:pt x="4622929" y="92848"/>
                  <a:pt x="4610470" y="91736"/>
                  <a:pt x="4598633" y="88777"/>
                </a:cubicBezTo>
                <a:cubicBezTo>
                  <a:pt x="4586796" y="82858"/>
                  <a:pt x="4575286" y="76234"/>
                  <a:pt x="4563122" y="71021"/>
                </a:cubicBezTo>
                <a:cubicBezTo>
                  <a:pt x="4545298" y="63382"/>
                  <a:pt x="4518990" y="57769"/>
                  <a:pt x="4500979" y="53266"/>
                </a:cubicBezTo>
                <a:cubicBezTo>
                  <a:pt x="4495060" y="47348"/>
                  <a:pt x="4490709" y="39254"/>
                  <a:pt x="4483223" y="35511"/>
                </a:cubicBezTo>
                <a:cubicBezTo>
                  <a:pt x="4455085" y="21442"/>
                  <a:pt x="4424188" y="17375"/>
                  <a:pt x="4394447" y="8878"/>
                </a:cubicBezTo>
                <a:cubicBezTo>
                  <a:pt x="4385449" y="6307"/>
                  <a:pt x="4376692" y="2959"/>
                  <a:pt x="4367814" y="0"/>
                </a:cubicBezTo>
                <a:cubicBezTo>
                  <a:pt x="4242550" y="4818"/>
                  <a:pt x="4170511" y="-8212"/>
                  <a:pt x="4065973" y="26633"/>
                </a:cubicBezTo>
                <a:cubicBezTo>
                  <a:pt x="4025835" y="40012"/>
                  <a:pt x="4014759" y="45217"/>
                  <a:pt x="3977196" y="53266"/>
                </a:cubicBezTo>
                <a:cubicBezTo>
                  <a:pt x="3947688" y="59589"/>
                  <a:pt x="3888419" y="71021"/>
                  <a:pt x="3888419" y="71021"/>
                </a:cubicBezTo>
                <a:lnTo>
                  <a:pt x="3586579" y="62144"/>
                </a:lnTo>
                <a:cubicBezTo>
                  <a:pt x="3553925" y="60693"/>
                  <a:pt x="3521610" y="53266"/>
                  <a:pt x="3488924" y="53266"/>
                </a:cubicBezTo>
                <a:cubicBezTo>
                  <a:pt x="3426710" y="53266"/>
                  <a:pt x="3364637" y="59185"/>
                  <a:pt x="3302493" y="62144"/>
                </a:cubicBezTo>
                <a:cubicBezTo>
                  <a:pt x="3290656" y="68062"/>
                  <a:pt x="3279147" y="74686"/>
                  <a:pt x="3266983" y="79899"/>
                </a:cubicBezTo>
                <a:cubicBezTo>
                  <a:pt x="3258382" y="83585"/>
                  <a:pt x="3248720" y="84592"/>
                  <a:pt x="3240350" y="88777"/>
                </a:cubicBezTo>
                <a:cubicBezTo>
                  <a:pt x="3230807" y="93549"/>
                  <a:pt x="3223707" y="102786"/>
                  <a:pt x="3213717" y="106532"/>
                </a:cubicBezTo>
                <a:cubicBezTo>
                  <a:pt x="3199588" y="111830"/>
                  <a:pt x="3184124" y="112451"/>
                  <a:pt x="3169328" y="115410"/>
                </a:cubicBezTo>
                <a:cubicBezTo>
                  <a:pt x="3160450" y="121328"/>
                  <a:pt x="3152502" y="128962"/>
                  <a:pt x="3142695" y="133165"/>
                </a:cubicBezTo>
                <a:cubicBezTo>
                  <a:pt x="3131481" y="137971"/>
                  <a:pt x="3118917" y="138691"/>
                  <a:pt x="3107185" y="142043"/>
                </a:cubicBezTo>
                <a:cubicBezTo>
                  <a:pt x="3098187" y="144614"/>
                  <a:pt x="3089430" y="147961"/>
                  <a:pt x="3080552" y="150920"/>
                </a:cubicBezTo>
                <a:cubicBezTo>
                  <a:pt x="3048906" y="182566"/>
                  <a:pt x="3077449" y="157767"/>
                  <a:pt x="3027285" y="186431"/>
                </a:cubicBezTo>
                <a:cubicBezTo>
                  <a:pt x="3018021" y="191724"/>
                  <a:pt x="3010402" y="199853"/>
                  <a:pt x="3000652" y="204186"/>
                </a:cubicBezTo>
                <a:cubicBezTo>
                  <a:pt x="2983549" y="211787"/>
                  <a:pt x="2962959" y="211560"/>
                  <a:pt x="2947386" y="221942"/>
                </a:cubicBezTo>
                <a:cubicBezTo>
                  <a:pt x="2920643" y="239770"/>
                  <a:pt x="2916775" y="243939"/>
                  <a:pt x="2885243" y="257453"/>
                </a:cubicBezTo>
                <a:cubicBezTo>
                  <a:pt x="2855334" y="270271"/>
                  <a:pt x="2856867" y="263952"/>
                  <a:pt x="2823099" y="275208"/>
                </a:cubicBezTo>
                <a:cubicBezTo>
                  <a:pt x="2781719" y="289001"/>
                  <a:pt x="2747150" y="308744"/>
                  <a:pt x="2707689" y="328474"/>
                </a:cubicBezTo>
                <a:cubicBezTo>
                  <a:pt x="2695852" y="334392"/>
                  <a:pt x="2684734" y="342044"/>
                  <a:pt x="2672179" y="346229"/>
                </a:cubicBezTo>
                <a:cubicBezTo>
                  <a:pt x="2663301" y="349188"/>
                  <a:pt x="2653916" y="350922"/>
                  <a:pt x="2645546" y="355107"/>
                </a:cubicBezTo>
                <a:cubicBezTo>
                  <a:pt x="2636003" y="359879"/>
                  <a:pt x="2628663" y="368529"/>
                  <a:pt x="2618913" y="372862"/>
                </a:cubicBezTo>
                <a:cubicBezTo>
                  <a:pt x="2601810" y="380463"/>
                  <a:pt x="2565647" y="390618"/>
                  <a:pt x="2565647" y="390618"/>
                </a:cubicBezTo>
                <a:cubicBezTo>
                  <a:pt x="2488707" y="387659"/>
                  <a:pt x="2411641" y="387038"/>
                  <a:pt x="2334827" y="381740"/>
                </a:cubicBezTo>
                <a:cubicBezTo>
                  <a:pt x="2325491" y="381096"/>
                  <a:pt x="2317192" y="375433"/>
                  <a:pt x="2308194" y="372862"/>
                </a:cubicBezTo>
                <a:cubicBezTo>
                  <a:pt x="2296463" y="369510"/>
                  <a:pt x="2284370" y="367491"/>
                  <a:pt x="2272684" y="363985"/>
                </a:cubicBezTo>
                <a:cubicBezTo>
                  <a:pt x="2254757" y="358607"/>
                  <a:pt x="2234991" y="356611"/>
                  <a:pt x="2219418" y="346229"/>
                </a:cubicBezTo>
                <a:cubicBezTo>
                  <a:pt x="2210540" y="340311"/>
                  <a:pt x="2200886" y="335418"/>
                  <a:pt x="2192785" y="328474"/>
                </a:cubicBezTo>
                <a:cubicBezTo>
                  <a:pt x="2117438" y="263891"/>
                  <a:pt x="2191784" y="315969"/>
                  <a:pt x="2130641" y="275208"/>
                </a:cubicBezTo>
                <a:cubicBezTo>
                  <a:pt x="2075980" y="193220"/>
                  <a:pt x="2145737" y="294080"/>
                  <a:pt x="2095130" y="230819"/>
                </a:cubicBezTo>
                <a:cubicBezTo>
                  <a:pt x="2088465" y="222487"/>
                  <a:pt x="2083293" y="213064"/>
                  <a:pt x="2077375" y="204186"/>
                </a:cubicBezTo>
                <a:cubicBezTo>
                  <a:pt x="2074416" y="186431"/>
                  <a:pt x="2072269" y="168521"/>
                  <a:pt x="2068497" y="150920"/>
                </a:cubicBezTo>
                <a:cubicBezTo>
                  <a:pt x="2063384" y="127059"/>
                  <a:pt x="2050742" y="104301"/>
                  <a:pt x="2050742" y="79899"/>
                </a:cubicBezTo>
                <a:lnTo>
                  <a:pt x="2059619" y="17755"/>
                </a:lnTo>
                <a:close/>
              </a:path>
            </a:pathLst>
          </a:cu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048217" y="4678532"/>
            <a:ext cx="1935333" cy="1437209"/>
          </a:xfrm>
          <a:custGeom>
            <a:avLst/>
            <a:gdLst>
              <a:gd name="connsiteX0" fmla="*/ 1180731 w 1935333"/>
              <a:gd name="connsiteY0" fmla="*/ 17755 h 1437209"/>
              <a:gd name="connsiteX1" fmla="*/ 1180731 w 1935333"/>
              <a:gd name="connsiteY1" fmla="*/ 17755 h 1437209"/>
              <a:gd name="connsiteX2" fmla="*/ 923278 w 1935333"/>
              <a:gd name="connsiteY2" fmla="*/ 26633 h 1437209"/>
              <a:gd name="connsiteX3" fmla="*/ 825624 w 1935333"/>
              <a:gd name="connsiteY3" fmla="*/ 44388 h 1437209"/>
              <a:gd name="connsiteX4" fmla="*/ 479395 w 1935333"/>
              <a:gd name="connsiteY4" fmla="*/ 53266 h 1437209"/>
              <a:gd name="connsiteX5" fmla="*/ 452762 w 1935333"/>
              <a:gd name="connsiteY5" fmla="*/ 62144 h 1437209"/>
              <a:gd name="connsiteX6" fmla="*/ 346230 w 1935333"/>
              <a:gd name="connsiteY6" fmla="*/ 79899 h 1437209"/>
              <a:gd name="connsiteX7" fmla="*/ 292964 w 1935333"/>
              <a:gd name="connsiteY7" fmla="*/ 97654 h 1437209"/>
              <a:gd name="connsiteX8" fmla="*/ 266331 w 1935333"/>
              <a:gd name="connsiteY8" fmla="*/ 106532 h 1437209"/>
              <a:gd name="connsiteX9" fmla="*/ 195309 w 1935333"/>
              <a:gd name="connsiteY9" fmla="*/ 159798 h 1437209"/>
              <a:gd name="connsiteX10" fmla="*/ 168676 w 1935333"/>
              <a:gd name="connsiteY10" fmla="*/ 177553 h 1437209"/>
              <a:gd name="connsiteX11" fmla="*/ 124288 w 1935333"/>
              <a:gd name="connsiteY11" fmla="*/ 213064 h 1437209"/>
              <a:gd name="connsiteX12" fmla="*/ 106533 w 1935333"/>
              <a:gd name="connsiteY12" fmla="*/ 239697 h 1437209"/>
              <a:gd name="connsiteX13" fmla="*/ 88777 w 1935333"/>
              <a:gd name="connsiteY13" fmla="*/ 257452 h 1437209"/>
              <a:gd name="connsiteX14" fmla="*/ 53266 w 1935333"/>
              <a:gd name="connsiteY14" fmla="*/ 346229 h 1437209"/>
              <a:gd name="connsiteX15" fmla="*/ 44389 w 1935333"/>
              <a:gd name="connsiteY15" fmla="*/ 372862 h 1437209"/>
              <a:gd name="connsiteX16" fmla="*/ 35511 w 1935333"/>
              <a:gd name="connsiteY16" fmla="*/ 408373 h 1437209"/>
              <a:gd name="connsiteX17" fmla="*/ 17756 w 1935333"/>
              <a:gd name="connsiteY17" fmla="*/ 443884 h 1437209"/>
              <a:gd name="connsiteX18" fmla="*/ 0 w 1935333"/>
              <a:gd name="connsiteY18" fmla="*/ 523783 h 1437209"/>
              <a:gd name="connsiteX19" fmla="*/ 8878 w 1935333"/>
              <a:gd name="connsiteY19" fmla="*/ 781235 h 1437209"/>
              <a:gd name="connsiteX20" fmla="*/ 26633 w 1935333"/>
              <a:gd name="connsiteY20" fmla="*/ 834501 h 1437209"/>
              <a:gd name="connsiteX21" fmla="*/ 44389 w 1935333"/>
              <a:gd name="connsiteY21" fmla="*/ 878889 h 1437209"/>
              <a:gd name="connsiteX22" fmla="*/ 53266 w 1935333"/>
              <a:gd name="connsiteY22" fmla="*/ 905522 h 1437209"/>
              <a:gd name="connsiteX23" fmla="*/ 71022 w 1935333"/>
              <a:gd name="connsiteY23" fmla="*/ 932155 h 1437209"/>
              <a:gd name="connsiteX24" fmla="*/ 106533 w 1935333"/>
              <a:gd name="connsiteY24" fmla="*/ 985421 h 1437209"/>
              <a:gd name="connsiteX25" fmla="*/ 133166 w 1935333"/>
              <a:gd name="connsiteY25" fmla="*/ 1038687 h 1437209"/>
              <a:gd name="connsiteX26" fmla="*/ 142043 w 1935333"/>
              <a:gd name="connsiteY26" fmla="*/ 1065320 h 1437209"/>
              <a:gd name="connsiteX27" fmla="*/ 159799 w 1935333"/>
              <a:gd name="connsiteY27" fmla="*/ 1083076 h 1437209"/>
              <a:gd name="connsiteX28" fmla="*/ 177554 w 1935333"/>
              <a:gd name="connsiteY28" fmla="*/ 1109709 h 1437209"/>
              <a:gd name="connsiteX29" fmla="*/ 204187 w 1935333"/>
              <a:gd name="connsiteY29" fmla="*/ 1136342 h 1437209"/>
              <a:gd name="connsiteX30" fmla="*/ 239698 w 1935333"/>
              <a:gd name="connsiteY30" fmla="*/ 1180730 h 1437209"/>
              <a:gd name="connsiteX31" fmla="*/ 284086 w 1935333"/>
              <a:gd name="connsiteY31" fmla="*/ 1242874 h 1437209"/>
              <a:gd name="connsiteX32" fmla="*/ 363985 w 1935333"/>
              <a:gd name="connsiteY32" fmla="*/ 1305018 h 1437209"/>
              <a:gd name="connsiteX33" fmla="*/ 399496 w 1935333"/>
              <a:gd name="connsiteY33" fmla="*/ 1313895 h 1437209"/>
              <a:gd name="connsiteX34" fmla="*/ 488272 w 1935333"/>
              <a:gd name="connsiteY34" fmla="*/ 1340528 h 1437209"/>
              <a:gd name="connsiteX35" fmla="*/ 541538 w 1935333"/>
              <a:gd name="connsiteY35" fmla="*/ 1358284 h 1437209"/>
              <a:gd name="connsiteX36" fmla="*/ 594804 w 1935333"/>
              <a:gd name="connsiteY36" fmla="*/ 1367161 h 1437209"/>
              <a:gd name="connsiteX37" fmla="*/ 710214 w 1935333"/>
              <a:gd name="connsiteY37" fmla="*/ 1393794 h 1437209"/>
              <a:gd name="connsiteX38" fmla="*/ 887767 w 1935333"/>
              <a:gd name="connsiteY38" fmla="*/ 1411550 h 1437209"/>
              <a:gd name="connsiteX39" fmla="*/ 1305018 w 1935333"/>
              <a:gd name="connsiteY39" fmla="*/ 1411550 h 1437209"/>
              <a:gd name="connsiteX40" fmla="*/ 1384917 w 1935333"/>
              <a:gd name="connsiteY40" fmla="*/ 1402672 h 1437209"/>
              <a:gd name="connsiteX41" fmla="*/ 1438183 w 1935333"/>
              <a:gd name="connsiteY41" fmla="*/ 1384917 h 1437209"/>
              <a:gd name="connsiteX42" fmla="*/ 1464816 w 1935333"/>
              <a:gd name="connsiteY42" fmla="*/ 1376039 h 1437209"/>
              <a:gd name="connsiteX43" fmla="*/ 1518082 w 1935333"/>
              <a:gd name="connsiteY43" fmla="*/ 1349406 h 1437209"/>
              <a:gd name="connsiteX44" fmla="*/ 1544715 w 1935333"/>
              <a:gd name="connsiteY44" fmla="*/ 1331651 h 1437209"/>
              <a:gd name="connsiteX45" fmla="*/ 1571348 w 1935333"/>
              <a:gd name="connsiteY45" fmla="*/ 1322773 h 1437209"/>
              <a:gd name="connsiteX46" fmla="*/ 1597981 w 1935333"/>
              <a:gd name="connsiteY46" fmla="*/ 1305018 h 1437209"/>
              <a:gd name="connsiteX47" fmla="*/ 1624614 w 1935333"/>
              <a:gd name="connsiteY47" fmla="*/ 1296140 h 1437209"/>
              <a:gd name="connsiteX48" fmla="*/ 1669002 w 1935333"/>
              <a:gd name="connsiteY48" fmla="*/ 1260629 h 1437209"/>
              <a:gd name="connsiteX49" fmla="*/ 1695635 w 1935333"/>
              <a:gd name="connsiteY49" fmla="*/ 1242874 h 1437209"/>
              <a:gd name="connsiteX50" fmla="*/ 1740024 w 1935333"/>
              <a:gd name="connsiteY50" fmla="*/ 1207363 h 1437209"/>
              <a:gd name="connsiteX51" fmla="*/ 1784412 w 1935333"/>
              <a:gd name="connsiteY51" fmla="*/ 1162975 h 1437209"/>
              <a:gd name="connsiteX52" fmla="*/ 1802167 w 1935333"/>
              <a:gd name="connsiteY52" fmla="*/ 1136342 h 1437209"/>
              <a:gd name="connsiteX53" fmla="*/ 1819923 w 1935333"/>
              <a:gd name="connsiteY53" fmla="*/ 1118586 h 1437209"/>
              <a:gd name="connsiteX54" fmla="*/ 1837678 w 1935333"/>
              <a:gd name="connsiteY54" fmla="*/ 1083076 h 1437209"/>
              <a:gd name="connsiteX55" fmla="*/ 1855433 w 1935333"/>
              <a:gd name="connsiteY55" fmla="*/ 1056443 h 1437209"/>
              <a:gd name="connsiteX56" fmla="*/ 1873189 w 1935333"/>
              <a:gd name="connsiteY56" fmla="*/ 1003177 h 1437209"/>
              <a:gd name="connsiteX57" fmla="*/ 1908700 w 1935333"/>
              <a:gd name="connsiteY57" fmla="*/ 923278 h 1437209"/>
              <a:gd name="connsiteX58" fmla="*/ 1935333 w 1935333"/>
              <a:gd name="connsiteY58" fmla="*/ 834501 h 1437209"/>
              <a:gd name="connsiteX59" fmla="*/ 1926455 w 1935333"/>
              <a:gd name="connsiteY59" fmla="*/ 328474 h 1437209"/>
              <a:gd name="connsiteX60" fmla="*/ 1908700 w 1935333"/>
              <a:gd name="connsiteY60" fmla="*/ 266330 h 1437209"/>
              <a:gd name="connsiteX61" fmla="*/ 1873189 w 1935333"/>
              <a:gd name="connsiteY61" fmla="*/ 230819 h 1437209"/>
              <a:gd name="connsiteX62" fmla="*/ 1828800 w 1935333"/>
              <a:gd name="connsiteY62" fmla="*/ 186431 h 1437209"/>
              <a:gd name="connsiteX63" fmla="*/ 1775534 w 1935333"/>
              <a:gd name="connsiteY63" fmla="*/ 133165 h 1437209"/>
              <a:gd name="connsiteX64" fmla="*/ 1748901 w 1935333"/>
              <a:gd name="connsiteY64" fmla="*/ 106532 h 1437209"/>
              <a:gd name="connsiteX65" fmla="*/ 1686758 w 1935333"/>
              <a:gd name="connsiteY65" fmla="*/ 88777 h 1437209"/>
              <a:gd name="connsiteX66" fmla="*/ 1606859 w 1935333"/>
              <a:gd name="connsiteY66" fmla="*/ 53266 h 1437209"/>
              <a:gd name="connsiteX67" fmla="*/ 1580226 w 1935333"/>
              <a:gd name="connsiteY67" fmla="*/ 44388 h 1437209"/>
              <a:gd name="connsiteX68" fmla="*/ 1544715 w 1935333"/>
              <a:gd name="connsiteY68" fmla="*/ 35511 h 1437209"/>
              <a:gd name="connsiteX69" fmla="*/ 1438183 w 1935333"/>
              <a:gd name="connsiteY69" fmla="*/ 17755 h 1437209"/>
              <a:gd name="connsiteX70" fmla="*/ 1251752 w 1935333"/>
              <a:gd name="connsiteY70" fmla="*/ 0 h 1437209"/>
              <a:gd name="connsiteX71" fmla="*/ 1216241 w 1935333"/>
              <a:gd name="connsiteY71" fmla="*/ 8878 h 1437209"/>
              <a:gd name="connsiteX72" fmla="*/ 1180731 w 1935333"/>
              <a:gd name="connsiteY72" fmla="*/ 17755 h 1437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35333" h="1437209">
                <a:moveTo>
                  <a:pt x="1180731" y="17755"/>
                </a:moveTo>
                <a:lnTo>
                  <a:pt x="1180731" y="17755"/>
                </a:lnTo>
                <a:cubicBezTo>
                  <a:pt x="1094913" y="20714"/>
                  <a:pt x="1008998" y="21590"/>
                  <a:pt x="923278" y="26633"/>
                </a:cubicBezTo>
                <a:cubicBezTo>
                  <a:pt x="737670" y="37552"/>
                  <a:pt x="1041184" y="34808"/>
                  <a:pt x="825624" y="44388"/>
                </a:cubicBezTo>
                <a:cubicBezTo>
                  <a:pt x="710290" y="49514"/>
                  <a:pt x="594805" y="50307"/>
                  <a:pt x="479395" y="53266"/>
                </a:cubicBezTo>
                <a:cubicBezTo>
                  <a:pt x="470517" y="56225"/>
                  <a:pt x="461938" y="60309"/>
                  <a:pt x="452762" y="62144"/>
                </a:cubicBezTo>
                <a:cubicBezTo>
                  <a:pt x="417461" y="69204"/>
                  <a:pt x="380383" y="68515"/>
                  <a:pt x="346230" y="79899"/>
                </a:cubicBezTo>
                <a:lnTo>
                  <a:pt x="292964" y="97654"/>
                </a:lnTo>
                <a:lnTo>
                  <a:pt x="266331" y="106532"/>
                </a:lnTo>
                <a:cubicBezTo>
                  <a:pt x="233486" y="139375"/>
                  <a:pt x="255538" y="119645"/>
                  <a:pt x="195309" y="159798"/>
                </a:cubicBezTo>
                <a:cubicBezTo>
                  <a:pt x="186431" y="165716"/>
                  <a:pt x="176220" y="170008"/>
                  <a:pt x="168676" y="177553"/>
                </a:cubicBezTo>
                <a:cubicBezTo>
                  <a:pt x="143377" y="202854"/>
                  <a:pt x="157885" y="190666"/>
                  <a:pt x="124288" y="213064"/>
                </a:cubicBezTo>
                <a:cubicBezTo>
                  <a:pt x="118370" y="221942"/>
                  <a:pt x="113198" y="231366"/>
                  <a:pt x="106533" y="239697"/>
                </a:cubicBezTo>
                <a:cubicBezTo>
                  <a:pt x="101304" y="246233"/>
                  <a:pt x="93420" y="250488"/>
                  <a:pt x="88777" y="257452"/>
                </a:cubicBezTo>
                <a:cubicBezTo>
                  <a:pt x="71363" y="283573"/>
                  <a:pt x="62889" y="317361"/>
                  <a:pt x="53266" y="346229"/>
                </a:cubicBezTo>
                <a:cubicBezTo>
                  <a:pt x="50307" y="355107"/>
                  <a:pt x="46659" y="363784"/>
                  <a:pt x="44389" y="372862"/>
                </a:cubicBezTo>
                <a:cubicBezTo>
                  <a:pt x="41430" y="384699"/>
                  <a:pt x="39795" y="396949"/>
                  <a:pt x="35511" y="408373"/>
                </a:cubicBezTo>
                <a:cubicBezTo>
                  <a:pt x="30864" y="420764"/>
                  <a:pt x="22403" y="431493"/>
                  <a:pt x="17756" y="443884"/>
                </a:cubicBezTo>
                <a:cubicBezTo>
                  <a:pt x="12382" y="458215"/>
                  <a:pt x="2411" y="511727"/>
                  <a:pt x="0" y="523783"/>
                </a:cubicBezTo>
                <a:cubicBezTo>
                  <a:pt x="2959" y="609600"/>
                  <a:pt x="1545" y="695680"/>
                  <a:pt x="8878" y="781235"/>
                </a:cubicBezTo>
                <a:cubicBezTo>
                  <a:pt x="10476" y="799882"/>
                  <a:pt x="19682" y="817124"/>
                  <a:pt x="26633" y="834501"/>
                </a:cubicBezTo>
                <a:cubicBezTo>
                  <a:pt x="32552" y="849297"/>
                  <a:pt x="38794" y="863968"/>
                  <a:pt x="44389" y="878889"/>
                </a:cubicBezTo>
                <a:cubicBezTo>
                  <a:pt x="47675" y="887651"/>
                  <a:pt x="49081" y="897152"/>
                  <a:pt x="53266" y="905522"/>
                </a:cubicBezTo>
                <a:cubicBezTo>
                  <a:pt x="58038" y="915065"/>
                  <a:pt x="65728" y="922891"/>
                  <a:pt x="71022" y="932155"/>
                </a:cubicBezTo>
                <a:cubicBezTo>
                  <a:pt x="99687" y="982319"/>
                  <a:pt x="74886" y="953776"/>
                  <a:pt x="106533" y="985421"/>
                </a:cubicBezTo>
                <a:cubicBezTo>
                  <a:pt x="128428" y="1073007"/>
                  <a:pt x="99245" y="982152"/>
                  <a:pt x="133166" y="1038687"/>
                </a:cubicBezTo>
                <a:cubicBezTo>
                  <a:pt x="137981" y="1046711"/>
                  <a:pt x="137228" y="1057296"/>
                  <a:pt x="142043" y="1065320"/>
                </a:cubicBezTo>
                <a:cubicBezTo>
                  <a:pt x="146349" y="1072497"/>
                  <a:pt x="154570" y="1076540"/>
                  <a:pt x="159799" y="1083076"/>
                </a:cubicBezTo>
                <a:cubicBezTo>
                  <a:pt x="166464" y="1091408"/>
                  <a:pt x="170724" y="1101512"/>
                  <a:pt x="177554" y="1109709"/>
                </a:cubicBezTo>
                <a:cubicBezTo>
                  <a:pt x="185591" y="1119354"/>
                  <a:pt x="196150" y="1126697"/>
                  <a:pt x="204187" y="1136342"/>
                </a:cubicBezTo>
                <a:cubicBezTo>
                  <a:pt x="260173" y="1203525"/>
                  <a:pt x="188048" y="1129083"/>
                  <a:pt x="239698" y="1180730"/>
                </a:cubicBezTo>
                <a:cubicBezTo>
                  <a:pt x="253868" y="1223244"/>
                  <a:pt x="241958" y="1200746"/>
                  <a:pt x="284086" y="1242874"/>
                </a:cubicBezTo>
                <a:cubicBezTo>
                  <a:pt x="304982" y="1263770"/>
                  <a:pt x="335670" y="1297940"/>
                  <a:pt x="363985" y="1305018"/>
                </a:cubicBezTo>
                <a:lnTo>
                  <a:pt x="399496" y="1313895"/>
                </a:lnTo>
                <a:cubicBezTo>
                  <a:pt x="467359" y="1347829"/>
                  <a:pt x="399845" y="1318421"/>
                  <a:pt x="488272" y="1340528"/>
                </a:cubicBezTo>
                <a:cubicBezTo>
                  <a:pt x="506429" y="1345067"/>
                  <a:pt x="523077" y="1355207"/>
                  <a:pt x="541538" y="1358284"/>
                </a:cubicBezTo>
                <a:cubicBezTo>
                  <a:pt x="559293" y="1361243"/>
                  <a:pt x="577203" y="1363389"/>
                  <a:pt x="594804" y="1367161"/>
                </a:cubicBezTo>
                <a:cubicBezTo>
                  <a:pt x="619189" y="1372386"/>
                  <a:pt x="679786" y="1390143"/>
                  <a:pt x="710214" y="1393794"/>
                </a:cubicBezTo>
                <a:cubicBezTo>
                  <a:pt x="769270" y="1400881"/>
                  <a:pt x="828583" y="1405631"/>
                  <a:pt x="887767" y="1411550"/>
                </a:cubicBezTo>
                <a:cubicBezTo>
                  <a:pt x="1036795" y="1461222"/>
                  <a:pt x="921224" y="1426032"/>
                  <a:pt x="1305018" y="1411550"/>
                </a:cubicBezTo>
                <a:cubicBezTo>
                  <a:pt x="1331796" y="1410540"/>
                  <a:pt x="1358284" y="1405631"/>
                  <a:pt x="1384917" y="1402672"/>
                </a:cubicBezTo>
                <a:lnTo>
                  <a:pt x="1438183" y="1384917"/>
                </a:lnTo>
                <a:cubicBezTo>
                  <a:pt x="1447061" y="1381958"/>
                  <a:pt x="1457030" y="1381230"/>
                  <a:pt x="1464816" y="1376039"/>
                </a:cubicBezTo>
                <a:cubicBezTo>
                  <a:pt x="1541142" y="1325156"/>
                  <a:pt x="1444572" y="1386161"/>
                  <a:pt x="1518082" y="1349406"/>
                </a:cubicBezTo>
                <a:cubicBezTo>
                  <a:pt x="1527625" y="1344634"/>
                  <a:pt x="1535172" y="1336423"/>
                  <a:pt x="1544715" y="1331651"/>
                </a:cubicBezTo>
                <a:cubicBezTo>
                  <a:pt x="1553085" y="1327466"/>
                  <a:pt x="1562978" y="1326958"/>
                  <a:pt x="1571348" y="1322773"/>
                </a:cubicBezTo>
                <a:cubicBezTo>
                  <a:pt x="1580891" y="1318001"/>
                  <a:pt x="1588438" y="1309790"/>
                  <a:pt x="1597981" y="1305018"/>
                </a:cubicBezTo>
                <a:cubicBezTo>
                  <a:pt x="1606351" y="1300833"/>
                  <a:pt x="1616244" y="1300325"/>
                  <a:pt x="1624614" y="1296140"/>
                </a:cubicBezTo>
                <a:cubicBezTo>
                  <a:pt x="1661052" y="1277921"/>
                  <a:pt x="1641474" y="1282652"/>
                  <a:pt x="1669002" y="1260629"/>
                </a:cubicBezTo>
                <a:cubicBezTo>
                  <a:pt x="1677333" y="1253964"/>
                  <a:pt x="1687303" y="1249539"/>
                  <a:pt x="1695635" y="1242874"/>
                </a:cubicBezTo>
                <a:cubicBezTo>
                  <a:pt x="1758885" y="1192274"/>
                  <a:pt x="1658052" y="1262010"/>
                  <a:pt x="1740024" y="1207363"/>
                </a:cubicBezTo>
                <a:cubicBezTo>
                  <a:pt x="1787371" y="1136342"/>
                  <a:pt x="1725228" y="1222159"/>
                  <a:pt x="1784412" y="1162975"/>
                </a:cubicBezTo>
                <a:cubicBezTo>
                  <a:pt x="1791957" y="1155430"/>
                  <a:pt x="1795502" y="1144674"/>
                  <a:pt x="1802167" y="1136342"/>
                </a:cubicBezTo>
                <a:cubicBezTo>
                  <a:pt x="1807396" y="1129806"/>
                  <a:pt x="1815280" y="1125550"/>
                  <a:pt x="1819923" y="1118586"/>
                </a:cubicBezTo>
                <a:cubicBezTo>
                  <a:pt x="1827264" y="1107575"/>
                  <a:pt x="1831112" y="1094566"/>
                  <a:pt x="1837678" y="1083076"/>
                </a:cubicBezTo>
                <a:cubicBezTo>
                  <a:pt x="1842972" y="1073812"/>
                  <a:pt x="1851100" y="1066193"/>
                  <a:pt x="1855433" y="1056443"/>
                </a:cubicBezTo>
                <a:cubicBezTo>
                  <a:pt x="1863034" y="1039340"/>
                  <a:pt x="1862807" y="1018750"/>
                  <a:pt x="1873189" y="1003177"/>
                </a:cubicBezTo>
                <a:cubicBezTo>
                  <a:pt x="1907346" y="951941"/>
                  <a:pt x="1877010" y="1002507"/>
                  <a:pt x="1908700" y="923278"/>
                </a:cubicBezTo>
                <a:cubicBezTo>
                  <a:pt x="1932059" y="864879"/>
                  <a:pt x="1923330" y="894516"/>
                  <a:pt x="1935333" y="834501"/>
                </a:cubicBezTo>
                <a:cubicBezTo>
                  <a:pt x="1932374" y="665825"/>
                  <a:pt x="1931983" y="497085"/>
                  <a:pt x="1926455" y="328474"/>
                </a:cubicBezTo>
                <a:cubicBezTo>
                  <a:pt x="1926372" y="325947"/>
                  <a:pt x="1912949" y="272279"/>
                  <a:pt x="1908700" y="266330"/>
                </a:cubicBezTo>
                <a:cubicBezTo>
                  <a:pt x="1898970" y="252708"/>
                  <a:pt x="1885026" y="242656"/>
                  <a:pt x="1873189" y="230819"/>
                </a:cubicBezTo>
                <a:lnTo>
                  <a:pt x="1828800" y="186431"/>
                </a:lnTo>
                <a:lnTo>
                  <a:pt x="1775534" y="133165"/>
                </a:lnTo>
                <a:cubicBezTo>
                  <a:pt x="1766656" y="124287"/>
                  <a:pt x="1760812" y="110502"/>
                  <a:pt x="1748901" y="106532"/>
                </a:cubicBezTo>
                <a:cubicBezTo>
                  <a:pt x="1710693" y="93796"/>
                  <a:pt x="1731347" y="99924"/>
                  <a:pt x="1686758" y="88777"/>
                </a:cubicBezTo>
                <a:cubicBezTo>
                  <a:pt x="1644552" y="60639"/>
                  <a:pt x="1670248" y="74396"/>
                  <a:pt x="1606859" y="53266"/>
                </a:cubicBezTo>
                <a:cubicBezTo>
                  <a:pt x="1597981" y="50307"/>
                  <a:pt x="1589305" y="46657"/>
                  <a:pt x="1580226" y="44388"/>
                </a:cubicBezTo>
                <a:cubicBezTo>
                  <a:pt x="1568389" y="41429"/>
                  <a:pt x="1556626" y="38158"/>
                  <a:pt x="1544715" y="35511"/>
                </a:cubicBezTo>
                <a:cubicBezTo>
                  <a:pt x="1509588" y="27705"/>
                  <a:pt x="1473967" y="21589"/>
                  <a:pt x="1438183" y="17755"/>
                </a:cubicBezTo>
                <a:cubicBezTo>
                  <a:pt x="1376113" y="11105"/>
                  <a:pt x="1251752" y="0"/>
                  <a:pt x="1251752" y="0"/>
                </a:cubicBezTo>
                <a:cubicBezTo>
                  <a:pt x="1239915" y="2959"/>
                  <a:pt x="1228246" y="6695"/>
                  <a:pt x="1216241" y="8878"/>
                </a:cubicBezTo>
                <a:cubicBezTo>
                  <a:pt x="1195654" y="12621"/>
                  <a:pt x="1186649" y="16276"/>
                  <a:pt x="1180731" y="17755"/>
                </a:cubicBezTo>
                <a:close/>
              </a:path>
            </a:pathLst>
          </a:cu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1F181EE6-BCB5-48D6-9A0C-7ACB016592BE}" type="slidenum">
              <a:rPr lang="en-US" smtClean="0"/>
              <a:pPr/>
              <a:t>7</a:t>
            </a:fld>
            <a:endParaRPr lang="en-US"/>
          </a:p>
        </p:txBody>
      </p:sp>
    </p:spTree>
    <p:extLst>
      <p:ext uri="{BB962C8B-B14F-4D97-AF65-F5344CB8AC3E}">
        <p14:creationId xmlns:p14="http://schemas.microsoft.com/office/powerpoint/2010/main" val="285785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census.gov/content/census/en/programs-surveys/acs/geography-acs/concepts-definitions/_jcr_content/par/expandablelist/section_1/image.img.full.medium.png/1443049671759.png"/>
          <p:cNvPicPr>
            <a:picLocks noChangeAspect="1" noChangeArrowheads="1"/>
          </p:cNvPicPr>
          <p:nvPr/>
        </p:nvPicPr>
        <p:blipFill rotWithShape="1">
          <a:blip r:embed="rId3">
            <a:extLst>
              <a:ext uri="{28A0092B-C50C-407E-A947-70E740481C1C}">
                <a14:useLocalDpi xmlns:a14="http://schemas.microsoft.com/office/drawing/2010/main" val="0"/>
              </a:ext>
            </a:extLst>
          </a:blip>
          <a:srcRect l="34790" r="43662"/>
          <a:stretch/>
        </p:blipFill>
        <p:spPr bwMode="auto">
          <a:xfrm>
            <a:off x="6705600" y="1710372"/>
            <a:ext cx="1295400" cy="4233228"/>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5"/>
          <p:cNvSpPr/>
          <p:nvPr/>
        </p:nvSpPr>
        <p:spPr>
          <a:xfrm>
            <a:off x="6360449" y="1869743"/>
            <a:ext cx="715915" cy="3236847"/>
          </a:xfrm>
          <a:custGeom>
            <a:avLst/>
            <a:gdLst>
              <a:gd name="connsiteX0" fmla="*/ 477079 w 715915"/>
              <a:gd name="connsiteY0" fmla="*/ 6824 h 3236847"/>
              <a:gd name="connsiteX1" fmla="*/ 477079 w 715915"/>
              <a:gd name="connsiteY1" fmla="*/ 6824 h 3236847"/>
              <a:gd name="connsiteX2" fmla="*/ 531670 w 715915"/>
              <a:gd name="connsiteY2" fmla="*/ 34120 h 3236847"/>
              <a:gd name="connsiteX3" fmla="*/ 558966 w 715915"/>
              <a:gd name="connsiteY3" fmla="*/ 75063 h 3236847"/>
              <a:gd name="connsiteX4" fmla="*/ 586261 w 715915"/>
              <a:gd name="connsiteY4" fmla="*/ 116006 h 3236847"/>
              <a:gd name="connsiteX5" fmla="*/ 599909 w 715915"/>
              <a:gd name="connsiteY5" fmla="*/ 136478 h 3236847"/>
              <a:gd name="connsiteX6" fmla="*/ 613557 w 715915"/>
              <a:gd name="connsiteY6" fmla="*/ 177421 h 3236847"/>
              <a:gd name="connsiteX7" fmla="*/ 606733 w 715915"/>
              <a:gd name="connsiteY7" fmla="*/ 307075 h 3236847"/>
              <a:gd name="connsiteX8" fmla="*/ 599909 w 715915"/>
              <a:gd name="connsiteY8" fmla="*/ 327547 h 3236847"/>
              <a:gd name="connsiteX9" fmla="*/ 586261 w 715915"/>
              <a:gd name="connsiteY9" fmla="*/ 348018 h 3236847"/>
              <a:gd name="connsiteX10" fmla="*/ 579438 w 715915"/>
              <a:gd name="connsiteY10" fmla="*/ 368490 h 3236847"/>
              <a:gd name="connsiteX11" fmla="*/ 531670 w 715915"/>
              <a:gd name="connsiteY11" fmla="*/ 436729 h 3236847"/>
              <a:gd name="connsiteX12" fmla="*/ 504375 w 715915"/>
              <a:gd name="connsiteY12" fmla="*/ 477672 h 3236847"/>
              <a:gd name="connsiteX13" fmla="*/ 490727 w 715915"/>
              <a:gd name="connsiteY13" fmla="*/ 498144 h 3236847"/>
              <a:gd name="connsiteX14" fmla="*/ 470255 w 715915"/>
              <a:gd name="connsiteY14" fmla="*/ 559558 h 3236847"/>
              <a:gd name="connsiteX15" fmla="*/ 463432 w 715915"/>
              <a:gd name="connsiteY15" fmla="*/ 580030 h 3236847"/>
              <a:gd name="connsiteX16" fmla="*/ 436136 w 715915"/>
              <a:gd name="connsiteY16" fmla="*/ 743803 h 3236847"/>
              <a:gd name="connsiteX17" fmla="*/ 422488 w 715915"/>
              <a:gd name="connsiteY17" fmla="*/ 880281 h 3236847"/>
              <a:gd name="connsiteX18" fmla="*/ 429312 w 715915"/>
              <a:gd name="connsiteY18" fmla="*/ 1398896 h 3236847"/>
              <a:gd name="connsiteX19" fmla="*/ 436136 w 715915"/>
              <a:gd name="connsiteY19" fmla="*/ 1419367 h 3236847"/>
              <a:gd name="connsiteX20" fmla="*/ 449784 w 715915"/>
              <a:gd name="connsiteY20" fmla="*/ 1446663 h 3236847"/>
              <a:gd name="connsiteX21" fmla="*/ 531670 w 715915"/>
              <a:gd name="connsiteY21" fmla="*/ 1514902 h 3236847"/>
              <a:gd name="connsiteX22" fmla="*/ 572614 w 715915"/>
              <a:gd name="connsiteY22" fmla="*/ 1528550 h 3236847"/>
              <a:gd name="connsiteX23" fmla="*/ 613557 w 715915"/>
              <a:gd name="connsiteY23" fmla="*/ 1549021 h 3236847"/>
              <a:gd name="connsiteX24" fmla="*/ 654500 w 715915"/>
              <a:gd name="connsiteY24" fmla="*/ 1596788 h 3236847"/>
              <a:gd name="connsiteX25" fmla="*/ 674972 w 715915"/>
              <a:gd name="connsiteY25" fmla="*/ 1624084 h 3236847"/>
              <a:gd name="connsiteX26" fmla="*/ 681796 w 715915"/>
              <a:gd name="connsiteY26" fmla="*/ 1644556 h 3236847"/>
              <a:gd name="connsiteX27" fmla="*/ 695444 w 715915"/>
              <a:gd name="connsiteY27" fmla="*/ 1665027 h 3236847"/>
              <a:gd name="connsiteX28" fmla="*/ 709091 w 715915"/>
              <a:gd name="connsiteY28" fmla="*/ 1705970 h 3236847"/>
              <a:gd name="connsiteX29" fmla="*/ 715915 w 715915"/>
              <a:gd name="connsiteY29" fmla="*/ 1726442 h 3236847"/>
              <a:gd name="connsiteX30" fmla="*/ 709091 w 715915"/>
              <a:gd name="connsiteY30" fmla="*/ 1876567 h 3236847"/>
              <a:gd name="connsiteX31" fmla="*/ 688620 w 715915"/>
              <a:gd name="connsiteY31" fmla="*/ 1951630 h 3236847"/>
              <a:gd name="connsiteX32" fmla="*/ 681796 w 715915"/>
              <a:gd name="connsiteY32" fmla="*/ 1972102 h 3236847"/>
              <a:gd name="connsiteX33" fmla="*/ 661324 w 715915"/>
              <a:gd name="connsiteY33" fmla="*/ 2060812 h 3236847"/>
              <a:gd name="connsiteX34" fmla="*/ 647676 w 715915"/>
              <a:gd name="connsiteY34" fmla="*/ 2088108 h 3236847"/>
              <a:gd name="connsiteX35" fmla="*/ 634029 w 715915"/>
              <a:gd name="connsiteY35" fmla="*/ 2108579 h 3236847"/>
              <a:gd name="connsiteX36" fmla="*/ 627205 w 715915"/>
              <a:gd name="connsiteY36" fmla="*/ 2135875 h 3236847"/>
              <a:gd name="connsiteX37" fmla="*/ 613557 w 715915"/>
              <a:gd name="connsiteY37" fmla="*/ 2176818 h 3236847"/>
              <a:gd name="connsiteX38" fmla="*/ 593085 w 715915"/>
              <a:gd name="connsiteY38" fmla="*/ 2306472 h 3236847"/>
              <a:gd name="connsiteX39" fmla="*/ 599909 w 715915"/>
              <a:gd name="connsiteY39" fmla="*/ 2715905 h 3236847"/>
              <a:gd name="connsiteX40" fmla="*/ 606733 w 715915"/>
              <a:gd name="connsiteY40" fmla="*/ 2750024 h 3236847"/>
              <a:gd name="connsiteX41" fmla="*/ 613557 w 715915"/>
              <a:gd name="connsiteY41" fmla="*/ 2770496 h 3236847"/>
              <a:gd name="connsiteX42" fmla="*/ 606733 w 715915"/>
              <a:gd name="connsiteY42" fmla="*/ 2872854 h 3236847"/>
              <a:gd name="connsiteX43" fmla="*/ 593085 w 715915"/>
              <a:gd name="connsiteY43" fmla="*/ 2920621 h 3236847"/>
              <a:gd name="connsiteX44" fmla="*/ 586261 w 715915"/>
              <a:gd name="connsiteY44" fmla="*/ 2954741 h 3236847"/>
              <a:gd name="connsiteX45" fmla="*/ 572614 w 715915"/>
              <a:gd name="connsiteY45" fmla="*/ 2982036 h 3236847"/>
              <a:gd name="connsiteX46" fmla="*/ 558966 w 715915"/>
              <a:gd name="connsiteY46" fmla="*/ 3022979 h 3236847"/>
              <a:gd name="connsiteX47" fmla="*/ 545318 w 715915"/>
              <a:gd name="connsiteY47" fmla="*/ 3043451 h 3236847"/>
              <a:gd name="connsiteX48" fmla="*/ 538494 w 715915"/>
              <a:gd name="connsiteY48" fmla="*/ 3063923 h 3236847"/>
              <a:gd name="connsiteX49" fmla="*/ 518023 w 715915"/>
              <a:gd name="connsiteY49" fmla="*/ 3084394 h 3236847"/>
              <a:gd name="connsiteX50" fmla="*/ 504375 w 715915"/>
              <a:gd name="connsiteY50" fmla="*/ 3104866 h 3236847"/>
              <a:gd name="connsiteX51" fmla="*/ 483903 w 715915"/>
              <a:gd name="connsiteY51" fmla="*/ 3125338 h 3236847"/>
              <a:gd name="connsiteX52" fmla="*/ 470255 w 715915"/>
              <a:gd name="connsiteY52" fmla="*/ 3145809 h 3236847"/>
              <a:gd name="connsiteX53" fmla="*/ 449784 w 715915"/>
              <a:gd name="connsiteY53" fmla="*/ 3152633 h 3236847"/>
              <a:gd name="connsiteX54" fmla="*/ 429312 w 715915"/>
              <a:gd name="connsiteY54" fmla="*/ 3166281 h 3236847"/>
              <a:gd name="connsiteX55" fmla="*/ 361073 w 715915"/>
              <a:gd name="connsiteY55" fmla="*/ 3179929 h 3236847"/>
              <a:gd name="connsiteX56" fmla="*/ 306482 w 715915"/>
              <a:gd name="connsiteY56" fmla="*/ 3193576 h 3236847"/>
              <a:gd name="connsiteX57" fmla="*/ 251891 w 715915"/>
              <a:gd name="connsiteY57" fmla="*/ 3207224 h 3236847"/>
              <a:gd name="connsiteX58" fmla="*/ 217772 w 715915"/>
              <a:gd name="connsiteY58" fmla="*/ 3220872 h 3236847"/>
              <a:gd name="connsiteX59" fmla="*/ 176829 w 715915"/>
              <a:gd name="connsiteY59" fmla="*/ 3234520 h 3236847"/>
              <a:gd name="connsiteX60" fmla="*/ 33527 w 715915"/>
              <a:gd name="connsiteY60" fmla="*/ 3214048 h 3236847"/>
              <a:gd name="connsiteX61" fmla="*/ 19879 w 715915"/>
              <a:gd name="connsiteY61" fmla="*/ 3193576 h 3236847"/>
              <a:gd name="connsiteX62" fmla="*/ 13055 w 715915"/>
              <a:gd name="connsiteY62" fmla="*/ 3173105 h 3236847"/>
              <a:gd name="connsiteX63" fmla="*/ 13055 w 715915"/>
              <a:gd name="connsiteY63" fmla="*/ 2831911 h 3236847"/>
              <a:gd name="connsiteX64" fmla="*/ 19879 w 715915"/>
              <a:gd name="connsiteY64" fmla="*/ 2777320 h 3236847"/>
              <a:gd name="connsiteX65" fmla="*/ 26703 w 715915"/>
              <a:gd name="connsiteY65" fmla="*/ 2688609 h 3236847"/>
              <a:gd name="connsiteX66" fmla="*/ 40351 w 715915"/>
              <a:gd name="connsiteY66" fmla="*/ 2661314 h 3236847"/>
              <a:gd name="connsiteX67" fmla="*/ 47175 w 715915"/>
              <a:gd name="connsiteY67" fmla="*/ 2640842 h 3236847"/>
              <a:gd name="connsiteX68" fmla="*/ 53999 w 715915"/>
              <a:gd name="connsiteY68" fmla="*/ 2545308 h 3236847"/>
              <a:gd name="connsiteX69" fmla="*/ 74470 w 715915"/>
              <a:gd name="connsiteY69" fmla="*/ 2449773 h 3236847"/>
              <a:gd name="connsiteX70" fmla="*/ 81294 w 715915"/>
              <a:gd name="connsiteY70" fmla="*/ 2367887 h 3236847"/>
              <a:gd name="connsiteX71" fmla="*/ 101766 w 715915"/>
              <a:gd name="connsiteY71" fmla="*/ 2251881 h 3236847"/>
              <a:gd name="connsiteX72" fmla="*/ 108590 w 715915"/>
              <a:gd name="connsiteY72" fmla="*/ 2169994 h 3236847"/>
              <a:gd name="connsiteX73" fmla="*/ 129061 w 715915"/>
              <a:gd name="connsiteY73" fmla="*/ 2088108 h 3236847"/>
              <a:gd name="connsiteX74" fmla="*/ 142709 w 715915"/>
              <a:gd name="connsiteY74" fmla="*/ 1924335 h 3236847"/>
              <a:gd name="connsiteX75" fmla="*/ 156357 w 715915"/>
              <a:gd name="connsiteY75" fmla="*/ 1890215 h 3236847"/>
              <a:gd name="connsiteX76" fmla="*/ 163181 w 715915"/>
              <a:gd name="connsiteY76" fmla="*/ 1753738 h 3236847"/>
              <a:gd name="connsiteX77" fmla="*/ 176829 w 715915"/>
              <a:gd name="connsiteY77" fmla="*/ 1699147 h 3236847"/>
              <a:gd name="connsiteX78" fmla="*/ 183652 w 715915"/>
              <a:gd name="connsiteY78" fmla="*/ 1603612 h 3236847"/>
              <a:gd name="connsiteX79" fmla="*/ 190476 w 715915"/>
              <a:gd name="connsiteY79" fmla="*/ 1555845 h 3236847"/>
              <a:gd name="connsiteX80" fmla="*/ 190476 w 715915"/>
              <a:gd name="connsiteY80" fmla="*/ 661917 h 3236847"/>
              <a:gd name="connsiteX81" fmla="*/ 204124 w 715915"/>
              <a:gd name="connsiteY81" fmla="*/ 627797 h 3236847"/>
              <a:gd name="connsiteX82" fmla="*/ 217772 w 715915"/>
              <a:gd name="connsiteY82" fmla="*/ 552735 h 3236847"/>
              <a:gd name="connsiteX83" fmla="*/ 231420 w 715915"/>
              <a:gd name="connsiteY83" fmla="*/ 511791 h 3236847"/>
              <a:gd name="connsiteX84" fmla="*/ 238244 w 715915"/>
              <a:gd name="connsiteY84" fmla="*/ 436729 h 3236847"/>
              <a:gd name="connsiteX85" fmla="*/ 251891 w 715915"/>
              <a:gd name="connsiteY85" fmla="*/ 361666 h 3236847"/>
              <a:gd name="connsiteX86" fmla="*/ 265539 w 715915"/>
              <a:gd name="connsiteY86" fmla="*/ 279779 h 3236847"/>
              <a:gd name="connsiteX87" fmla="*/ 279187 w 715915"/>
              <a:gd name="connsiteY87" fmla="*/ 197893 h 3236847"/>
              <a:gd name="connsiteX88" fmla="*/ 286011 w 715915"/>
              <a:gd name="connsiteY88" fmla="*/ 163773 h 3236847"/>
              <a:gd name="connsiteX89" fmla="*/ 299658 w 715915"/>
              <a:gd name="connsiteY89" fmla="*/ 143302 h 3236847"/>
              <a:gd name="connsiteX90" fmla="*/ 320130 w 715915"/>
              <a:gd name="connsiteY90" fmla="*/ 68239 h 3236847"/>
              <a:gd name="connsiteX91" fmla="*/ 333778 w 715915"/>
              <a:gd name="connsiteY91" fmla="*/ 40944 h 3236847"/>
              <a:gd name="connsiteX92" fmla="*/ 354250 w 715915"/>
              <a:gd name="connsiteY92" fmla="*/ 27296 h 3236847"/>
              <a:gd name="connsiteX93" fmla="*/ 402017 w 715915"/>
              <a:gd name="connsiteY93" fmla="*/ 0 h 3236847"/>
              <a:gd name="connsiteX94" fmla="*/ 470255 w 715915"/>
              <a:gd name="connsiteY94" fmla="*/ 6824 h 3236847"/>
              <a:gd name="connsiteX95" fmla="*/ 477079 w 715915"/>
              <a:gd name="connsiteY95" fmla="*/ 6824 h 323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15915" h="3236847">
                <a:moveTo>
                  <a:pt x="477079" y="6824"/>
                </a:moveTo>
                <a:lnTo>
                  <a:pt x="477079" y="6824"/>
                </a:lnTo>
                <a:cubicBezTo>
                  <a:pt x="495276" y="15923"/>
                  <a:pt x="516041" y="21096"/>
                  <a:pt x="531670" y="34120"/>
                </a:cubicBezTo>
                <a:cubicBezTo>
                  <a:pt x="544271" y="44621"/>
                  <a:pt x="549867" y="61415"/>
                  <a:pt x="558966" y="75063"/>
                </a:cubicBezTo>
                <a:lnTo>
                  <a:pt x="586261" y="116006"/>
                </a:lnTo>
                <a:cubicBezTo>
                  <a:pt x="590810" y="122830"/>
                  <a:pt x="597315" y="128697"/>
                  <a:pt x="599909" y="136478"/>
                </a:cubicBezTo>
                <a:lnTo>
                  <a:pt x="613557" y="177421"/>
                </a:lnTo>
                <a:cubicBezTo>
                  <a:pt x="611282" y="220639"/>
                  <a:pt x="610651" y="263975"/>
                  <a:pt x="606733" y="307075"/>
                </a:cubicBezTo>
                <a:cubicBezTo>
                  <a:pt x="606082" y="314239"/>
                  <a:pt x="603126" y="321113"/>
                  <a:pt x="599909" y="327547"/>
                </a:cubicBezTo>
                <a:cubicBezTo>
                  <a:pt x="596241" y="334882"/>
                  <a:pt x="590810" y="341194"/>
                  <a:pt x="586261" y="348018"/>
                </a:cubicBezTo>
                <a:cubicBezTo>
                  <a:pt x="583987" y="354842"/>
                  <a:pt x="582931" y="362202"/>
                  <a:pt x="579438" y="368490"/>
                </a:cubicBezTo>
                <a:cubicBezTo>
                  <a:pt x="561770" y="400294"/>
                  <a:pt x="550933" y="409210"/>
                  <a:pt x="531670" y="436729"/>
                </a:cubicBezTo>
                <a:cubicBezTo>
                  <a:pt x="522264" y="450166"/>
                  <a:pt x="513473" y="464024"/>
                  <a:pt x="504375" y="477672"/>
                </a:cubicBezTo>
                <a:cubicBezTo>
                  <a:pt x="499826" y="484496"/>
                  <a:pt x="493321" y="490363"/>
                  <a:pt x="490727" y="498144"/>
                </a:cubicBezTo>
                <a:lnTo>
                  <a:pt x="470255" y="559558"/>
                </a:lnTo>
                <a:cubicBezTo>
                  <a:pt x="467980" y="566382"/>
                  <a:pt x="464843" y="572977"/>
                  <a:pt x="463432" y="580030"/>
                </a:cubicBezTo>
                <a:cubicBezTo>
                  <a:pt x="452809" y="633146"/>
                  <a:pt x="440380" y="692880"/>
                  <a:pt x="436136" y="743803"/>
                </a:cubicBezTo>
                <a:cubicBezTo>
                  <a:pt x="427789" y="843965"/>
                  <a:pt x="432709" y="798511"/>
                  <a:pt x="422488" y="880281"/>
                </a:cubicBezTo>
                <a:cubicBezTo>
                  <a:pt x="424763" y="1053153"/>
                  <a:pt x="424936" y="1226065"/>
                  <a:pt x="429312" y="1398896"/>
                </a:cubicBezTo>
                <a:cubicBezTo>
                  <a:pt x="429494" y="1406087"/>
                  <a:pt x="433303" y="1412756"/>
                  <a:pt x="436136" y="1419367"/>
                </a:cubicBezTo>
                <a:cubicBezTo>
                  <a:pt x="440143" y="1428717"/>
                  <a:pt x="443429" y="1438720"/>
                  <a:pt x="449784" y="1446663"/>
                </a:cubicBezTo>
                <a:cubicBezTo>
                  <a:pt x="463604" y="1463938"/>
                  <a:pt x="507575" y="1506870"/>
                  <a:pt x="531670" y="1514902"/>
                </a:cubicBezTo>
                <a:cubicBezTo>
                  <a:pt x="545318" y="1519451"/>
                  <a:pt x="560644" y="1520570"/>
                  <a:pt x="572614" y="1528550"/>
                </a:cubicBezTo>
                <a:cubicBezTo>
                  <a:pt x="599070" y="1546187"/>
                  <a:pt x="585305" y="1539604"/>
                  <a:pt x="613557" y="1549021"/>
                </a:cubicBezTo>
                <a:cubicBezTo>
                  <a:pt x="673425" y="1628846"/>
                  <a:pt x="597472" y="1530255"/>
                  <a:pt x="654500" y="1596788"/>
                </a:cubicBezTo>
                <a:cubicBezTo>
                  <a:pt x="661902" y="1605423"/>
                  <a:pt x="668148" y="1614985"/>
                  <a:pt x="674972" y="1624084"/>
                </a:cubicBezTo>
                <a:cubicBezTo>
                  <a:pt x="677247" y="1630908"/>
                  <a:pt x="678579" y="1638122"/>
                  <a:pt x="681796" y="1644556"/>
                </a:cubicBezTo>
                <a:cubicBezTo>
                  <a:pt x="685464" y="1651891"/>
                  <a:pt x="692113" y="1657533"/>
                  <a:pt x="695444" y="1665027"/>
                </a:cubicBezTo>
                <a:cubicBezTo>
                  <a:pt x="701287" y="1678173"/>
                  <a:pt x="704542" y="1692322"/>
                  <a:pt x="709091" y="1705970"/>
                </a:cubicBezTo>
                <a:lnTo>
                  <a:pt x="715915" y="1726442"/>
                </a:lnTo>
                <a:cubicBezTo>
                  <a:pt x="713640" y="1776484"/>
                  <a:pt x="712792" y="1826611"/>
                  <a:pt x="709091" y="1876567"/>
                </a:cubicBezTo>
                <a:cubicBezTo>
                  <a:pt x="707254" y="1901367"/>
                  <a:pt x="696250" y="1928739"/>
                  <a:pt x="688620" y="1951630"/>
                </a:cubicBezTo>
                <a:cubicBezTo>
                  <a:pt x="686345" y="1958454"/>
                  <a:pt x="683207" y="1965049"/>
                  <a:pt x="681796" y="1972102"/>
                </a:cubicBezTo>
                <a:cubicBezTo>
                  <a:pt x="678152" y="1990321"/>
                  <a:pt x="671944" y="2036032"/>
                  <a:pt x="661324" y="2060812"/>
                </a:cubicBezTo>
                <a:cubicBezTo>
                  <a:pt x="657317" y="2070162"/>
                  <a:pt x="652723" y="2079276"/>
                  <a:pt x="647676" y="2088108"/>
                </a:cubicBezTo>
                <a:cubicBezTo>
                  <a:pt x="643607" y="2095228"/>
                  <a:pt x="638578" y="2101755"/>
                  <a:pt x="634029" y="2108579"/>
                </a:cubicBezTo>
                <a:cubicBezTo>
                  <a:pt x="631754" y="2117678"/>
                  <a:pt x="629900" y="2126892"/>
                  <a:pt x="627205" y="2135875"/>
                </a:cubicBezTo>
                <a:cubicBezTo>
                  <a:pt x="623071" y="2149654"/>
                  <a:pt x="613557" y="2176818"/>
                  <a:pt x="613557" y="2176818"/>
                </a:cubicBezTo>
                <a:cubicBezTo>
                  <a:pt x="598269" y="2283835"/>
                  <a:pt x="606218" y="2240809"/>
                  <a:pt x="593085" y="2306472"/>
                </a:cubicBezTo>
                <a:cubicBezTo>
                  <a:pt x="595360" y="2442950"/>
                  <a:pt x="595711" y="2579473"/>
                  <a:pt x="599909" y="2715905"/>
                </a:cubicBezTo>
                <a:cubicBezTo>
                  <a:pt x="600266" y="2727498"/>
                  <a:pt x="603920" y="2738772"/>
                  <a:pt x="606733" y="2750024"/>
                </a:cubicBezTo>
                <a:cubicBezTo>
                  <a:pt x="608478" y="2757002"/>
                  <a:pt x="611282" y="2763672"/>
                  <a:pt x="613557" y="2770496"/>
                </a:cubicBezTo>
                <a:cubicBezTo>
                  <a:pt x="611282" y="2804615"/>
                  <a:pt x="611353" y="2838973"/>
                  <a:pt x="606733" y="2872854"/>
                </a:cubicBezTo>
                <a:cubicBezTo>
                  <a:pt x="604496" y="2889262"/>
                  <a:pt x="597101" y="2904556"/>
                  <a:pt x="593085" y="2920621"/>
                </a:cubicBezTo>
                <a:cubicBezTo>
                  <a:pt x="590272" y="2931873"/>
                  <a:pt x="589929" y="2943738"/>
                  <a:pt x="586261" y="2954741"/>
                </a:cubicBezTo>
                <a:cubicBezTo>
                  <a:pt x="583044" y="2964391"/>
                  <a:pt x="576392" y="2972591"/>
                  <a:pt x="572614" y="2982036"/>
                </a:cubicBezTo>
                <a:cubicBezTo>
                  <a:pt x="567271" y="2995393"/>
                  <a:pt x="566946" y="3011009"/>
                  <a:pt x="558966" y="3022979"/>
                </a:cubicBezTo>
                <a:cubicBezTo>
                  <a:pt x="554417" y="3029803"/>
                  <a:pt x="548986" y="3036115"/>
                  <a:pt x="545318" y="3043451"/>
                </a:cubicBezTo>
                <a:cubicBezTo>
                  <a:pt x="542101" y="3049885"/>
                  <a:pt x="542484" y="3057938"/>
                  <a:pt x="538494" y="3063923"/>
                </a:cubicBezTo>
                <a:cubicBezTo>
                  <a:pt x="533141" y="3071952"/>
                  <a:pt x="524201" y="3076981"/>
                  <a:pt x="518023" y="3084394"/>
                </a:cubicBezTo>
                <a:cubicBezTo>
                  <a:pt x="512773" y="3090695"/>
                  <a:pt x="509625" y="3098565"/>
                  <a:pt x="504375" y="3104866"/>
                </a:cubicBezTo>
                <a:cubicBezTo>
                  <a:pt x="498197" y="3112280"/>
                  <a:pt x="490081" y="3117924"/>
                  <a:pt x="483903" y="3125338"/>
                </a:cubicBezTo>
                <a:cubicBezTo>
                  <a:pt x="478653" y="3131638"/>
                  <a:pt x="476659" y="3140686"/>
                  <a:pt x="470255" y="3145809"/>
                </a:cubicBezTo>
                <a:cubicBezTo>
                  <a:pt x="464638" y="3150302"/>
                  <a:pt x="456217" y="3149416"/>
                  <a:pt x="449784" y="3152633"/>
                </a:cubicBezTo>
                <a:cubicBezTo>
                  <a:pt x="442448" y="3156301"/>
                  <a:pt x="436850" y="3163050"/>
                  <a:pt x="429312" y="3166281"/>
                </a:cubicBezTo>
                <a:cubicBezTo>
                  <a:pt x="415971" y="3171999"/>
                  <a:pt x="370878" y="3178146"/>
                  <a:pt x="361073" y="3179929"/>
                </a:cubicBezTo>
                <a:cubicBezTo>
                  <a:pt x="294321" y="3192066"/>
                  <a:pt x="353821" y="3180666"/>
                  <a:pt x="306482" y="3193576"/>
                </a:cubicBezTo>
                <a:cubicBezTo>
                  <a:pt x="288386" y="3198511"/>
                  <a:pt x="269306" y="3200258"/>
                  <a:pt x="251891" y="3207224"/>
                </a:cubicBezTo>
                <a:cubicBezTo>
                  <a:pt x="240518" y="3211773"/>
                  <a:pt x="229284" y="3216686"/>
                  <a:pt x="217772" y="3220872"/>
                </a:cubicBezTo>
                <a:cubicBezTo>
                  <a:pt x="204252" y="3225788"/>
                  <a:pt x="176829" y="3234520"/>
                  <a:pt x="176829" y="3234520"/>
                </a:cubicBezTo>
                <a:cubicBezTo>
                  <a:pt x="142147" y="3232593"/>
                  <a:pt x="68851" y="3249372"/>
                  <a:pt x="33527" y="3214048"/>
                </a:cubicBezTo>
                <a:cubicBezTo>
                  <a:pt x="27728" y="3208249"/>
                  <a:pt x="23547" y="3200912"/>
                  <a:pt x="19879" y="3193576"/>
                </a:cubicBezTo>
                <a:cubicBezTo>
                  <a:pt x="16662" y="3187143"/>
                  <a:pt x="15330" y="3179929"/>
                  <a:pt x="13055" y="3173105"/>
                </a:cubicBezTo>
                <a:cubicBezTo>
                  <a:pt x="-9669" y="3036744"/>
                  <a:pt x="1902" y="3121898"/>
                  <a:pt x="13055" y="2831911"/>
                </a:cubicBezTo>
                <a:cubicBezTo>
                  <a:pt x="13760" y="2813586"/>
                  <a:pt x="18140" y="2795576"/>
                  <a:pt x="19879" y="2777320"/>
                </a:cubicBezTo>
                <a:cubicBezTo>
                  <a:pt x="22691" y="2747796"/>
                  <a:pt x="21549" y="2717815"/>
                  <a:pt x="26703" y="2688609"/>
                </a:cubicBezTo>
                <a:cubicBezTo>
                  <a:pt x="28471" y="2678591"/>
                  <a:pt x="36344" y="2670664"/>
                  <a:pt x="40351" y="2661314"/>
                </a:cubicBezTo>
                <a:cubicBezTo>
                  <a:pt x="43185" y="2654702"/>
                  <a:pt x="44900" y="2647666"/>
                  <a:pt x="47175" y="2640842"/>
                </a:cubicBezTo>
                <a:cubicBezTo>
                  <a:pt x="49450" y="2608997"/>
                  <a:pt x="49685" y="2576941"/>
                  <a:pt x="53999" y="2545308"/>
                </a:cubicBezTo>
                <a:cubicBezTo>
                  <a:pt x="80836" y="2348507"/>
                  <a:pt x="57310" y="2604219"/>
                  <a:pt x="74470" y="2449773"/>
                </a:cubicBezTo>
                <a:cubicBezTo>
                  <a:pt x="77495" y="2422551"/>
                  <a:pt x="77593" y="2395026"/>
                  <a:pt x="81294" y="2367887"/>
                </a:cubicBezTo>
                <a:cubicBezTo>
                  <a:pt x="99376" y="2235292"/>
                  <a:pt x="90774" y="2356299"/>
                  <a:pt x="101766" y="2251881"/>
                </a:cubicBezTo>
                <a:cubicBezTo>
                  <a:pt x="104633" y="2224641"/>
                  <a:pt x="104087" y="2197012"/>
                  <a:pt x="108590" y="2169994"/>
                </a:cubicBezTo>
                <a:cubicBezTo>
                  <a:pt x="113215" y="2142241"/>
                  <a:pt x="129061" y="2088108"/>
                  <a:pt x="129061" y="2088108"/>
                </a:cubicBezTo>
                <a:cubicBezTo>
                  <a:pt x="129938" y="2074079"/>
                  <a:pt x="134928" y="1958052"/>
                  <a:pt x="142709" y="1924335"/>
                </a:cubicBezTo>
                <a:cubicBezTo>
                  <a:pt x="145463" y="1912399"/>
                  <a:pt x="151808" y="1901588"/>
                  <a:pt x="156357" y="1890215"/>
                </a:cubicBezTo>
                <a:cubicBezTo>
                  <a:pt x="158632" y="1844723"/>
                  <a:pt x="158328" y="1799028"/>
                  <a:pt x="163181" y="1753738"/>
                </a:cubicBezTo>
                <a:cubicBezTo>
                  <a:pt x="165179" y="1735088"/>
                  <a:pt x="174295" y="1717732"/>
                  <a:pt x="176829" y="1699147"/>
                </a:cubicBezTo>
                <a:cubicBezTo>
                  <a:pt x="181142" y="1667514"/>
                  <a:pt x="180625" y="1635394"/>
                  <a:pt x="183652" y="1603612"/>
                </a:cubicBezTo>
                <a:cubicBezTo>
                  <a:pt x="185177" y="1587600"/>
                  <a:pt x="188201" y="1571767"/>
                  <a:pt x="190476" y="1555845"/>
                </a:cubicBezTo>
                <a:cubicBezTo>
                  <a:pt x="188934" y="1417090"/>
                  <a:pt x="175781" y="887240"/>
                  <a:pt x="190476" y="661917"/>
                </a:cubicBezTo>
                <a:cubicBezTo>
                  <a:pt x="191273" y="649694"/>
                  <a:pt x="199575" y="639170"/>
                  <a:pt x="204124" y="627797"/>
                </a:cubicBezTo>
                <a:cubicBezTo>
                  <a:pt x="206353" y="614420"/>
                  <a:pt x="213684" y="567723"/>
                  <a:pt x="217772" y="552735"/>
                </a:cubicBezTo>
                <a:cubicBezTo>
                  <a:pt x="221557" y="538856"/>
                  <a:pt x="231420" y="511791"/>
                  <a:pt x="231420" y="511791"/>
                </a:cubicBezTo>
                <a:cubicBezTo>
                  <a:pt x="233695" y="486770"/>
                  <a:pt x="235309" y="461681"/>
                  <a:pt x="238244" y="436729"/>
                </a:cubicBezTo>
                <a:cubicBezTo>
                  <a:pt x="241951" y="405221"/>
                  <a:pt x="246564" y="391853"/>
                  <a:pt x="251891" y="361666"/>
                </a:cubicBezTo>
                <a:cubicBezTo>
                  <a:pt x="256700" y="334415"/>
                  <a:pt x="260990" y="307075"/>
                  <a:pt x="265539" y="279779"/>
                </a:cubicBezTo>
                <a:cubicBezTo>
                  <a:pt x="270088" y="252484"/>
                  <a:pt x="273760" y="225027"/>
                  <a:pt x="279187" y="197893"/>
                </a:cubicBezTo>
                <a:cubicBezTo>
                  <a:pt x="281462" y="186520"/>
                  <a:pt x="281939" y="174633"/>
                  <a:pt x="286011" y="163773"/>
                </a:cubicBezTo>
                <a:cubicBezTo>
                  <a:pt x="288890" y="156094"/>
                  <a:pt x="295109" y="150126"/>
                  <a:pt x="299658" y="143302"/>
                </a:cubicBezTo>
                <a:cubicBezTo>
                  <a:pt x="304650" y="118343"/>
                  <a:pt x="308586" y="91326"/>
                  <a:pt x="320130" y="68239"/>
                </a:cubicBezTo>
                <a:cubicBezTo>
                  <a:pt x="324679" y="59141"/>
                  <a:pt x="327266" y="48759"/>
                  <a:pt x="333778" y="40944"/>
                </a:cubicBezTo>
                <a:cubicBezTo>
                  <a:pt x="339029" y="34644"/>
                  <a:pt x="347129" y="31365"/>
                  <a:pt x="354250" y="27296"/>
                </a:cubicBezTo>
                <a:cubicBezTo>
                  <a:pt x="414854" y="-7336"/>
                  <a:pt x="352140" y="33252"/>
                  <a:pt x="402017" y="0"/>
                </a:cubicBezTo>
                <a:cubicBezTo>
                  <a:pt x="424763" y="2275"/>
                  <a:pt x="447661" y="3348"/>
                  <a:pt x="470255" y="6824"/>
                </a:cubicBezTo>
                <a:cubicBezTo>
                  <a:pt x="492885" y="10306"/>
                  <a:pt x="475942" y="6824"/>
                  <a:pt x="477079" y="6824"/>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7485094" y="1876567"/>
            <a:ext cx="744506" cy="2893326"/>
          </a:xfrm>
          <a:custGeom>
            <a:avLst/>
            <a:gdLst>
              <a:gd name="connsiteX0" fmla="*/ 314602 w 744506"/>
              <a:gd name="connsiteY0" fmla="*/ 0 h 2893326"/>
              <a:gd name="connsiteX1" fmla="*/ 314602 w 744506"/>
              <a:gd name="connsiteY1" fmla="*/ 0 h 2893326"/>
              <a:gd name="connsiteX2" fmla="*/ 307778 w 744506"/>
              <a:gd name="connsiteY2" fmla="*/ 150126 h 2893326"/>
              <a:gd name="connsiteX3" fmla="*/ 294130 w 744506"/>
              <a:gd name="connsiteY3" fmla="*/ 191069 h 2893326"/>
              <a:gd name="connsiteX4" fmla="*/ 273658 w 744506"/>
              <a:gd name="connsiteY4" fmla="*/ 204717 h 2893326"/>
              <a:gd name="connsiteX5" fmla="*/ 246363 w 744506"/>
              <a:gd name="connsiteY5" fmla="*/ 252484 h 2893326"/>
              <a:gd name="connsiteX6" fmla="*/ 239539 w 744506"/>
              <a:gd name="connsiteY6" fmla="*/ 272955 h 2893326"/>
              <a:gd name="connsiteX7" fmla="*/ 246363 w 744506"/>
              <a:gd name="connsiteY7" fmla="*/ 436729 h 2893326"/>
              <a:gd name="connsiteX8" fmla="*/ 260010 w 744506"/>
              <a:gd name="connsiteY8" fmla="*/ 477672 h 2893326"/>
              <a:gd name="connsiteX9" fmla="*/ 280482 w 744506"/>
              <a:gd name="connsiteY9" fmla="*/ 559558 h 2893326"/>
              <a:gd name="connsiteX10" fmla="*/ 287306 w 744506"/>
              <a:gd name="connsiteY10" fmla="*/ 580030 h 2893326"/>
              <a:gd name="connsiteX11" fmla="*/ 300954 w 744506"/>
              <a:gd name="connsiteY11" fmla="*/ 600502 h 2893326"/>
              <a:gd name="connsiteX12" fmla="*/ 307778 w 744506"/>
              <a:gd name="connsiteY12" fmla="*/ 620973 h 2893326"/>
              <a:gd name="connsiteX13" fmla="*/ 321425 w 744506"/>
              <a:gd name="connsiteY13" fmla="*/ 648269 h 2893326"/>
              <a:gd name="connsiteX14" fmla="*/ 348721 w 744506"/>
              <a:gd name="connsiteY14" fmla="*/ 709684 h 2893326"/>
              <a:gd name="connsiteX15" fmla="*/ 369193 w 744506"/>
              <a:gd name="connsiteY15" fmla="*/ 777923 h 2893326"/>
              <a:gd name="connsiteX16" fmla="*/ 376016 w 744506"/>
              <a:gd name="connsiteY16" fmla="*/ 798394 h 2893326"/>
              <a:gd name="connsiteX17" fmla="*/ 382840 w 744506"/>
              <a:gd name="connsiteY17" fmla="*/ 839337 h 2893326"/>
              <a:gd name="connsiteX18" fmla="*/ 389664 w 744506"/>
              <a:gd name="connsiteY18" fmla="*/ 859809 h 2893326"/>
              <a:gd name="connsiteX19" fmla="*/ 396488 w 744506"/>
              <a:gd name="connsiteY19" fmla="*/ 887105 h 2893326"/>
              <a:gd name="connsiteX20" fmla="*/ 410136 w 744506"/>
              <a:gd name="connsiteY20" fmla="*/ 934872 h 2893326"/>
              <a:gd name="connsiteX21" fmla="*/ 423784 w 744506"/>
              <a:gd name="connsiteY21" fmla="*/ 1084997 h 2893326"/>
              <a:gd name="connsiteX22" fmla="*/ 437431 w 744506"/>
              <a:gd name="connsiteY22" fmla="*/ 1160060 h 2893326"/>
              <a:gd name="connsiteX23" fmla="*/ 430607 w 744506"/>
              <a:gd name="connsiteY23" fmla="*/ 1323833 h 2893326"/>
              <a:gd name="connsiteX24" fmla="*/ 423784 w 744506"/>
              <a:gd name="connsiteY24" fmla="*/ 1357952 h 2893326"/>
              <a:gd name="connsiteX25" fmla="*/ 410136 w 744506"/>
              <a:gd name="connsiteY25" fmla="*/ 1378424 h 2893326"/>
              <a:gd name="connsiteX26" fmla="*/ 396488 w 744506"/>
              <a:gd name="connsiteY26" fmla="*/ 1426191 h 2893326"/>
              <a:gd name="connsiteX27" fmla="*/ 348721 w 744506"/>
              <a:gd name="connsiteY27" fmla="*/ 1494430 h 2893326"/>
              <a:gd name="connsiteX28" fmla="*/ 328249 w 744506"/>
              <a:gd name="connsiteY28" fmla="*/ 1514902 h 2893326"/>
              <a:gd name="connsiteX29" fmla="*/ 300954 w 744506"/>
              <a:gd name="connsiteY29" fmla="*/ 1555845 h 2893326"/>
              <a:gd name="connsiteX30" fmla="*/ 294130 w 744506"/>
              <a:gd name="connsiteY30" fmla="*/ 1576317 h 2893326"/>
              <a:gd name="connsiteX31" fmla="*/ 266834 w 744506"/>
              <a:gd name="connsiteY31" fmla="*/ 1617260 h 2893326"/>
              <a:gd name="connsiteX32" fmla="*/ 253187 w 744506"/>
              <a:gd name="connsiteY32" fmla="*/ 1637732 h 2893326"/>
              <a:gd name="connsiteX33" fmla="*/ 239539 w 744506"/>
              <a:gd name="connsiteY33" fmla="*/ 1658203 h 2893326"/>
              <a:gd name="connsiteX34" fmla="*/ 205419 w 744506"/>
              <a:gd name="connsiteY34" fmla="*/ 1699146 h 2893326"/>
              <a:gd name="connsiteX35" fmla="*/ 191772 w 744506"/>
              <a:gd name="connsiteY35" fmla="*/ 1781033 h 2893326"/>
              <a:gd name="connsiteX36" fmla="*/ 184948 w 744506"/>
              <a:gd name="connsiteY36" fmla="*/ 1801505 h 2893326"/>
              <a:gd name="connsiteX37" fmla="*/ 178124 w 744506"/>
              <a:gd name="connsiteY37" fmla="*/ 1828800 h 2893326"/>
              <a:gd name="connsiteX38" fmla="*/ 171300 w 744506"/>
              <a:gd name="connsiteY38" fmla="*/ 1849272 h 2893326"/>
              <a:gd name="connsiteX39" fmla="*/ 150828 w 744506"/>
              <a:gd name="connsiteY39" fmla="*/ 1903863 h 2893326"/>
              <a:gd name="connsiteX40" fmla="*/ 109885 w 744506"/>
              <a:gd name="connsiteY40" fmla="*/ 1917511 h 2893326"/>
              <a:gd name="connsiteX41" fmla="*/ 89413 w 744506"/>
              <a:gd name="connsiteY41" fmla="*/ 1924334 h 2893326"/>
              <a:gd name="connsiteX42" fmla="*/ 68942 w 744506"/>
              <a:gd name="connsiteY42" fmla="*/ 1931158 h 2893326"/>
              <a:gd name="connsiteX43" fmla="*/ 21175 w 744506"/>
              <a:gd name="connsiteY43" fmla="*/ 1937982 h 2893326"/>
              <a:gd name="connsiteX44" fmla="*/ 703 w 744506"/>
              <a:gd name="connsiteY44" fmla="*/ 1951630 h 2893326"/>
              <a:gd name="connsiteX45" fmla="*/ 7527 w 744506"/>
              <a:gd name="connsiteY45" fmla="*/ 1978926 h 2893326"/>
              <a:gd name="connsiteX46" fmla="*/ 27999 w 744506"/>
              <a:gd name="connsiteY46" fmla="*/ 2019869 h 2893326"/>
              <a:gd name="connsiteX47" fmla="*/ 34822 w 744506"/>
              <a:gd name="connsiteY47" fmla="*/ 2040340 h 2893326"/>
              <a:gd name="connsiteX48" fmla="*/ 48470 w 744506"/>
              <a:gd name="connsiteY48" fmla="*/ 2060812 h 2893326"/>
              <a:gd name="connsiteX49" fmla="*/ 55294 w 744506"/>
              <a:gd name="connsiteY49" fmla="*/ 2088108 h 2893326"/>
              <a:gd name="connsiteX50" fmla="*/ 82590 w 744506"/>
              <a:gd name="connsiteY50" fmla="*/ 2129051 h 2893326"/>
              <a:gd name="connsiteX51" fmla="*/ 96237 w 744506"/>
              <a:gd name="connsiteY51" fmla="*/ 2169994 h 2893326"/>
              <a:gd name="connsiteX52" fmla="*/ 116709 w 744506"/>
              <a:gd name="connsiteY52" fmla="*/ 2210937 h 2893326"/>
              <a:gd name="connsiteX53" fmla="*/ 137181 w 744506"/>
              <a:gd name="connsiteY53" fmla="*/ 2286000 h 2893326"/>
              <a:gd name="connsiteX54" fmla="*/ 219067 w 744506"/>
              <a:gd name="connsiteY54" fmla="*/ 2408830 h 2893326"/>
              <a:gd name="connsiteX55" fmla="*/ 246363 w 744506"/>
              <a:gd name="connsiteY55" fmla="*/ 2449773 h 2893326"/>
              <a:gd name="connsiteX56" fmla="*/ 260010 w 744506"/>
              <a:gd name="connsiteY56" fmla="*/ 2470245 h 2893326"/>
              <a:gd name="connsiteX57" fmla="*/ 280482 w 744506"/>
              <a:gd name="connsiteY57" fmla="*/ 2511188 h 2893326"/>
              <a:gd name="connsiteX58" fmla="*/ 294130 w 744506"/>
              <a:gd name="connsiteY58" fmla="*/ 2572603 h 2893326"/>
              <a:gd name="connsiteX59" fmla="*/ 307778 w 744506"/>
              <a:gd name="connsiteY59" fmla="*/ 2613546 h 2893326"/>
              <a:gd name="connsiteX60" fmla="*/ 314602 w 744506"/>
              <a:gd name="connsiteY60" fmla="*/ 2640842 h 2893326"/>
              <a:gd name="connsiteX61" fmla="*/ 335073 w 744506"/>
              <a:gd name="connsiteY61" fmla="*/ 2702257 h 2893326"/>
              <a:gd name="connsiteX62" fmla="*/ 348721 w 744506"/>
              <a:gd name="connsiteY62" fmla="*/ 2743200 h 2893326"/>
              <a:gd name="connsiteX63" fmla="*/ 362369 w 744506"/>
              <a:gd name="connsiteY63" fmla="*/ 2770496 h 2893326"/>
              <a:gd name="connsiteX64" fmla="*/ 389664 w 744506"/>
              <a:gd name="connsiteY64" fmla="*/ 2811439 h 2893326"/>
              <a:gd name="connsiteX65" fmla="*/ 403312 w 744506"/>
              <a:gd name="connsiteY65" fmla="*/ 2831911 h 2893326"/>
              <a:gd name="connsiteX66" fmla="*/ 430607 w 744506"/>
              <a:gd name="connsiteY66" fmla="*/ 2845558 h 2893326"/>
              <a:gd name="connsiteX67" fmla="*/ 451079 w 744506"/>
              <a:gd name="connsiteY67" fmla="*/ 2866030 h 2893326"/>
              <a:gd name="connsiteX68" fmla="*/ 471551 w 744506"/>
              <a:gd name="connsiteY68" fmla="*/ 2879678 h 2893326"/>
              <a:gd name="connsiteX69" fmla="*/ 532966 w 744506"/>
              <a:gd name="connsiteY69" fmla="*/ 2893326 h 2893326"/>
              <a:gd name="connsiteX70" fmla="*/ 614852 w 744506"/>
              <a:gd name="connsiteY70" fmla="*/ 2886502 h 2893326"/>
              <a:gd name="connsiteX71" fmla="*/ 635324 w 744506"/>
              <a:gd name="connsiteY71" fmla="*/ 2879678 h 2893326"/>
              <a:gd name="connsiteX72" fmla="*/ 676267 w 744506"/>
              <a:gd name="connsiteY72" fmla="*/ 2811439 h 2893326"/>
              <a:gd name="connsiteX73" fmla="*/ 683091 w 744506"/>
              <a:gd name="connsiteY73" fmla="*/ 2784143 h 2893326"/>
              <a:gd name="connsiteX74" fmla="*/ 696739 w 744506"/>
              <a:gd name="connsiteY74" fmla="*/ 2681785 h 2893326"/>
              <a:gd name="connsiteX75" fmla="*/ 703563 w 744506"/>
              <a:gd name="connsiteY75" fmla="*/ 2463421 h 2893326"/>
              <a:gd name="connsiteX76" fmla="*/ 717210 w 744506"/>
              <a:gd name="connsiteY76" fmla="*/ 2074460 h 2893326"/>
              <a:gd name="connsiteX77" fmla="*/ 724034 w 744506"/>
              <a:gd name="connsiteY77" fmla="*/ 395785 h 2893326"/>
              <a:gd name="connsiteX78" fmla="*/ 730858 w 744506"/>
              <a:gd name="connsiteY78" fmla="*/ 361666 h 2893326"/>
              <a:gd name="connsiteX79" fmla="*/ 737682 w 744506"/>
              <a:gd name="connsiteY79" fmla="*/ 300251 h 2893326"/>
              <a:gd name="connsiteX80" fmla="*/ 744506 w 744506"/>
              <a:gd name="connsiteY80" fmla="*/ 245660 h 2893326"/>
              <a:gd name="connsiteX81" fmla="*/ 737682 w 744506"/>
              <a:gd name="connsiteY81" fmla="*/ 81887 h 2893326"/>
              <a:gd name="connsiteX82" fmla="*/ 689915 w 744506"/>
              <a:gd name="connsiteY82" fmla="*/ 54591 h 2893326"/>
              <a:gd name="connsiteX83" fmla="*/ 601205 w 744506"/>
              <a:gd name="connsiteY83" fmla="*/ 34120 h 2893326"/>
              <a:gd name="connsiteX84" fmla="*/ 553437 w 744506"/>
              <a:gd name="connsiteY84" fmla="*/ 20472 h 2893326"/>
              <a:gd name="connsiteX85" fmla="*/ 498846 w 744506"/>
              <a:gd name="connsiteY85" fmla="*/ 13648 h 2893326"/>
              <a:gd name="connsiteX86" fmla="*/ 457903 w 744506"/>
              <a:gd name="connsiteY86" fmla="*/ 6824 h 2893326"/>
              <a:gd name="connsiteX87" fmla="*/ 410136 w 744506"/>
              <a:gd name="connsiteY87" fmla="*/ 0 h 2893326"/>
              <a:gd name="connsiteX88" fmla="*/ 335073 w 744506"/>
              <a:gd name="connsiteY88" fmla="*/ 6824 h 2893326"/>
              <a:gd name="connsiteX89" fmla="*/ 314602 w 744506"/>
              <a:gd name="connsiteY89" fmla="*/ 0 h 289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4506" h="2893326">
                <a:moveTo>
                  <a:pt x="314602" y="0"/>
                </a:moveTo>
                <a:lnTo>
                  <a:pt x="314602" y="0"/>
                </a:lnTo>
                <a:cubicBezTo>
                  <a:pt x="312327" y="50042"/>
                  <a:pt x="313115" y="100317"/>
                  <a:pt x="307778" y="150126"/>
                </a:cubicBezTo>
                <a:cubicBezTo>
                  <a:pt x="306245" y="164430"/>
                  <a:pt x="306100" y="183089"/>
                  <a:pt x="294130" y="191069"/>
                </a:cubicBezTo>
                <a:lnTo>
                  <a:pt x="273658" y="204717"/>
                </a:lnTo>
                <a:cubicBezTo>
                  <a:pt x="259948" y="225280"/>
                  <a:pt x="256755" y="228236"/>
                  <a:pt x="246363" y="252484"/>
                </a:cubicBezTo>
                <a:cubicBezTo>
                  <a:pt x="243530" y="259095"/>
                  <a:pt x="241814" y="266131"/>
                  <a:pt x="239539" y="272955"/>
                </a:cubicBezTo>
                <a:cubicBezTo>
                  <a:pt x="241814" y="327546"/>
                  <a:pt x="240926" y="382361"/>
                  <a:pt x="246363" y="436729"/>
                </a:cubicBezTo>
                <a:cubicBezTo>
                  <a:pt x="247794" y="451043"/>
                  <a:pt x="257645" y="463482"/>
                  <a:pt x="260010" y="477672"/>
                </a:cubicBezTo>
                <a:cubicBezTo>
                  <a:pt x="269199" y="532806"/>
                  <a:pt x="262458" y="505488"/>
                  <a:pt x="280482" y="559558"/>
                </a:cubicBezTo>
                <a:cubicBezTo>
                  <a:pt x="282757" y="566382"/>
                  <a:pt x="283316" y="574045"/>
                  <a:pt x="287306" y="580030"/>
                </a:cubicBezTo>
                <a:cubicBezTo>
                  <a:pt x="291855" y="586854"/>
                  <a:pt x="297286" y="593166"/>
                  <a:pt x="300954" y="600502"/>
                </a:cubicBezTo>
                <a:cubicBezTo>
                  <a:pt x="304171" y="606935"/>
                  <a:pt x="304945" y="614362"/>
                  <a:pt x="307778" y="620973"/>
                </a:cubicBezTo>
                <a:cubicBezTo>
                  <a:pt x="311785" y="630323"/>
                  <a:pt x="317647" y="638824"/>
                  <a:pt x="321425" y="648269"/>
                </a:cubicBezTo>
                <a:cubicBezTo>
                  <a:pt x="345785" y="709170"/>
                  <a:pt x="322465" y="670300"/>
                  <a:pt x="348721" y="709684"/>
                </a:cubicBezTo>
                <a:cubicBezTo>
                  <a:pt x="359035" y="750940"/>
                  <a:pt x="352578" y="728075"/>
                  <a:pt x="369193" y="777923"/>
                </a:cubicBezTo>
                <a:cubicBezTo>
                  <a:pt x="371467" y="784747"/>
                  <a:pt x="374833" y="791299"/>
                  <a:pt x="376016" y="798394"/>
                </a:cubicBezTo>
                <a:cubicBezTo>
                  <a:pt x="378291" y="812042"/>
                  <a:pt x="379839" y="825831"/>
                  <a:pt x="382840" y="839337"/>
                </a:cubicBezTo>
                <a:cubicBezTo>
                  <a:pt x="384400" y="846359"/>
                  <a:pt x="387688" y="852893"/>
                  <a:pt x="389664" y="859809"/>
                </a:cubicBezTo>
                <a:cubicBezTo>
                  <a:pt x="392241" y="868827"/>
                  <a:pt x="393911" y="878087"/>
                  <a:pt x="396488" y="887105"/>
                </a:cubicBezTo>
                <a:cubicBezTo>
                  <a:pt x="416068" y="955633"/>
                  <a:pt x="388802" y="849538"/>
                  <a:pt x="410136" y="934872"/>
                </a:cubicBezTo>
                <a:cubicBezTo>
                  <a:pt x="414685" y="984914"/>
                  <a:pt x="411599" y="1036249"/>
                  <a:pt x="423784" y="1084997"/>
                </a:cubicBezTo>
                <a:cubicBezTo>
                  <a:pt x="434507" y="1127897"/>
                  <a:pt x="429281" y="1103009"/>
                  <a:pt x="437431" y="1160060"/>
                </a:cubicBezTo>
                <a:cubicBezTo>
                  <a:pt x="435156" y="1214651"/>
                  <a:pt x="434366" y="1269324"/>
                  <a:pt x="430607" y="1323833"/>
                </a:cubicBezTo>
                <a:cubicBezTo>
                  <a:pt x="429809" y="1335404"/>
                  <a:pt x="427856" y="1347092"/>
                  <a:pt x="423784" y="1357952"/>
                </a:cubicBezTo>
                <a:cubicBezTo>
                  <a:pt x="420904" y="1365631"/>
                  <a:pt x="414685" y="1371600"/>
                  <a:pt x="410136" y="1378424"/>
                </a:cubicBezTo>
                <a:cubicBezTo>
                  <a:pt x="408529" y="1384850"/>
                  <a:pt x="400939" y="1418180"/>
                  <a:pt x="396488" y="1426191"/>
                </a:cubicBezTo>
                <a:cubicBezTo>
                  <a:pt x="390305" y="1437320"/>
                  <a:pt x="360021" y="1481247"/>
                  <a:pt x="348721" y="1494430"/>
                </a:cubicBezTo>
                <a:cubicBezTo>
                  <a:pt x="342440" y="1501757"/>
                  <a:pt x="335073" y="1508078"/>
                  <a:pt x="328249" y="1514902"/>
                </a:cubicBezTo>
                <a:cubicBezTo>
                  <a:pt x="312023" y="1563579"/>
                  <a:pt x="335031" y="1504727"/>
                  <a:pt x="300954" y="1555845"/>
                </a:cubicBezTo>
                <a:cubicBezTo>
                  <a:pt x="296964" y="1561830"/>
                  <a:pt x="297623" y="1570029"/>
                  <a:pt x="294130" y="1576317"/>
                </a:cubicBezTo>
                <a:cubicBezTo>
                  <a:pt x="286164" y="1590655"/>
                  <a:pt x="275932" y="1603612"/>
                  <a:pt x="266834" y="1617260"/>
                </a:cubicBezTo>
                <a:lnTo>
                  <a:pt x="253187" y="1637732"/>
                </a:lnTo>
                <a:cubicBezTo>
                  <a:pt x="248638" y="1644556"/>
                  <a:pt x="245338" y="1652404"/>
                  <a:pt x="239539" y="1658203"/>
                </a:cubicBezTo>
                <a:cubicBezTo>
                  <a:pt x="213268" y="1684474"/>
                  <a:pt x="224420" y="1670645"/>
                  <a:pt x="205419" y="1699146"/>
                </a:cubicBezTo>
                <a:cubicBezTo>
                  <a:pt x="189422" y="1747143"/>
                  <a:pt x="207010" y="1689607"/>
                  <a:pt x="191772" y="1781033"/>
                </a:cubicBezTo>
                <a:cubicBezTo>
                  <a:pt x="190589" y="1788128"/>
                  <a:pt x="186924" y="1794589"/>
                  <a:pt x="184948" y="1801505"/>
                </a:cubicBezTo>
                <a:cubicBezTo>
                  <a:pt x="182372" y="1810523"/>
                  <a:pt x="180700" y="1819782"/>
                  <a:pt x="178124" y="1828800"/>
                </a:cubicBezTo>
                <a:cubicBezTo>
                  <a:pt x="176148" y="1835716"/>
                  <a:pt x="173045" y="1842294"/>
                  <a:pt x="171300" y="1849272"/>
                </a:cubicBezTo>
                <a:cubicBezTo>
                  <a:pt x="167732" y="1863544"/>
                  <a:pt x="167470" y="1893462"/>
                  <a:pt x="150828" y="1903863"/>
                </a:cubicBezTo>
                <a:cubicBezTo>
                  <a:pt x="138629" y="1911488"/>
                  <a:pt x="123533" y="1912962"/>
                  <a:pt x="109885" y="1917511"/>
                </a:cubicBezTo>
                <a:lnTo>
                  <a:pt x="89413" y="1924334"/>
                </a:lnTo>
                <a:cubicBezTo>
                  <a:pt x="82589" y="1926608"/>
                  <a:pt x="76063" y="1930141"/>
                  <a:pt x="68942" y="1931158"/>
                </a:cubicBezTo>
                <a:lnTo>
                  <a:pt x="21175" y="1937982"/>
                </a:lnTo>
                <a:cubicBezTo>
                  <a:pt x="14351" y="1942531"/>
                  <a:pt x="3297" y="1943849"/>
                  <a:pt x="703" y="1951630"/>
                </a:cubicBezTo>
                <a:cubicBezTo>
                  <a:pt x="-2263" y="1960527"/>
                  <a:pt x="4950" y="1969908"/>
                  <a:pt x="7527" y="1978926"/>
                </a:cubicBezTo>
                <a:cubicBezTo>
                  <a:pt x="14590" y="2003645"/>
                  <a:pt x="13046" y="1997440"/>
                  <a:pt x="27999" y="2019869"/>
                </a:cubicBezTo>
                <a:cubicBezTo>
                  <a:pt x="30273" y="2026693"/>
                  <a:pt x="31605" y="2033907"/>
                  <a:pt x="34822" y="2040340"/>
                </a:cubicBezTo>
                <a:cubicBezTo>
                  <a:pt x="38490" y="2047676"/>
                  <a:pt x="45239" y="2053274"/>
                  <a:pt x="48470" y="2060812"/>
                </a:cubicBezTo>
                <a:cubicBezTo>
                  <a:pt x="52164" y="2069432"/>
                  <a:pt x="51100" y="2079719"/>
                  <a:pt x="55294" y="2088108"/>
                </a:cubicBezTo>
                <a:cubicBezTo>
                  <a:pt x="62630" y="2102779"/>
                  <a:pt x="82590" y="2129051"/>
                  <a:pt x="82590" y="2129051"/>
                </a:cubicBezTo>
                <a:cubicBezTo>
                  <a:pt x="87139" y="2142699"/>
                  <a:pt x="88257" y="2158024"/>
                  <a:pt x="96237" y="2169994"/>
                </a:cubicBezTo>
                <a:cubicBezTo>
                  <a:pt x="109579" y="2190007"/>
                  <a:pt x="111059" y="2188337"/>
                  <a:pt x="116709" y="2210937"/>
                </a:cubicBezTo>
                <a:cubicBezTo>
                  <a:pt x="121837" y="2231447"/>
                  <a:pt x="125469" y="2268431"/>
                  <a:pt x="137181" y="2286000"/>
                </a:cubicBezTo>
                <a:lnTo>
                  <a:pt x="219067" y="2408830"/>
                </a:lnTo>
                <a:lnTo>
                  <a:pt x="246363" y="2449773"/>
                </a:lnTo>
                <a:cubicBezTo>
                  <a:pt x="250912" y="2456597"/>
                  <a:pt x="257417" y="2462465"/>
                  <a:pt x="260010" y="2470245"/>
                </a:cubicBezTo>
                <a:cubicBezTo>
                  <a:pt x="269427" y="2498497"/>
                  <a:pt x="262844" y="2484732"/>
                  <a:pt x="280482" y="2511188"/>
                </a:cubicBezTo>
                <a:cubicBezTo>
                  <a:pt x="284378" y="2530670"/>
                  <a:pt x="288347" y="2553328"/>
                  <a:pt x="294130" y="2572603"/>
                </a:cubicBezTo>
                <a:cubicBezTo>
                  <a:pt x="298264" y="2586382"/>
                  <a:pt x="304289" y="2599590"/>
                  <a:pt x="307778" y="2613546"/>
                </a:cubicBezTo>
                <a:cubicBezTo>
                  <a:pt x="310053" y="2622645"/>
                  <a:pt x="311907" y="2631859"/>
                  <a:pt x="314602" y="2640842"/>
                </a:cubicBezTo>
                <a:cubicBezTo>
                  <a:pt x="314609" y="2640865"/>
                  <a:pt x="331657" y="2692010"/>
                  <a:pt x="335073" y="2702257"/>
                </a:cubicBezTo>
                <a:cubicBezTo>
                  <a:pt x="335074" y="2702259"/>
                  <a:pt x="348720" y="2743197"/>
                  <a:pt x="348721" y="2743200"/>
                </a:cubicBezTo>
                <a:cubicBezTo>
                  <a:pt x="353270" y="2752299"/>
                  <a:pt x="357135" y="2761773"/>
                  <a:pt x="362369" y="2770496"/>
                </a:cubicBezTo>
                <a:cubicBezTo>
                  <a:pt x="370808" y="2784561"/>
                  <a:pt x="380566" y="2797791"/>
                  <a:pt x="389664" y="2811439"/>
                </a:cubicBezTo>
                <a:cubicBezTo>
                  <a:pt x="394213" y="2818263"/>
                  <a:pt x="395976" y="2828243"/>
                  <a:pt x="403312" y="2831911"/>
                </a:cubicBezTo>
                <a:lnTo>
                  <a:pt x="430607" y="2845558"/>
                </a:lnTo>
                <a:cubicBezTo>
                  <a:pt x="437431" y="2852382"/>
                  <a:pt x="443665" y="2859852"/>
                  <a:pt x="451079" y="2866030"/>
                </a:cubicBezTo>
                <a:cubicBezTo>
                  <a:pt x="457380" y="2871280"/>
                  <a:pt x="464215" y="2876010"/>
                  <a:pt x="471551" y="2879678"/>
                </a:cubicBezTo>
                <a:cubicBezTo>
                  <a:pt x="488351" y="2888078"/>
                  <a:pt x="517239" y="2890705"/>
                  <a:pt x="532966" y="2893326"/>
                </a:cubicBezTo>
                <a:cubicBezTo>
                  <a:pt x="560261" y="2891051"/>
                  <a:pt x="587702" y="2890122"/>
                  <a:pt x="614852" y="2886502"/>
                </a:cubicBezTo>
                <a:cubicBezTo>
                  <a:pt x="621982" y="2885551"/>
                  <a:pt x="630238" y="2884764"/>
                  <a:pt x="635324" y="2879678"/>
                </a:cubicBezTo>
                <a:cubicBezTo>
                  <a:pt x="651790" y="2863212"/>
                  <a:pt x="665498" y="2832976"/>
                  <a:pt x="676267" y="2811439"/>
                </a:cubicBezTo>
                <a:cubicBezTo>
                  <a:pt x="678542" y="2802340"/>
                  <a:pt x="681252" y="2793340"/>
                  <a:pt x="683091" y="2784143"/>
                </a:cubicBezTo>
                <a:cubicBezTo>
                  <a:pt x="690749" y="2745854"/>
                  <a:pt x="692187" y="2722753"/>
                  <a:pt x="696739" y="2681785"/>
                </a:cubicBezTo>
                <a:cubicBezTo>
                  <a:pt x="699014" y="2608997"/>
                  <a:pt x="701743" y="2536222"/>
                  <a:pt x="703563" y="2463421"/>
                </a:cubicBezTo>
                <a:cubicBezTo>
                  <a:pt x="712688" y="2098433"/>
                  <a:pt x="697976" y="2247591"/>
                  <a:pt x="717210" y="2074460"/>
                </a:cubicBezTo>
                <a:cubicBezTo>
                  <a:pt x="719485" y="1514902"/>
                  <a:pt x="719575" y="955330"/>
                  <a:pt x="724034" y="395785"/>
                </a:cubicBezTo>
                <a:cubicBezTo>
                  <a:pt x="724126" y="384187"/>
                  <a:pt x="729218" y="373148"/>
                  <a:pt x="730858" y="361666"/>
                </a:cubicBezTo>
                <a:cubicBezTo>
                  <a:pt x="733771" y="341275"/>
                  <a:pt x="735275" y="320708"/>
                  <a:pt x="737682" y="300251"/>
                </a:cubicBezTo>
                <a:cubicBezTo>
                  <a:pt x="739825" y="282038"/>
                  <a:pt x="742231" y="263857"/>
                  <a:pt x="744506" y="245660"/>
                </a:cubicBezTo>
                <a:cubicBezTo>
                  <a:pt x="742231" y="191069"/>
                  <a:pt x="745689" y="135935"/>
                  <a:pt x="737682" y="81887"/>
                </a:cubicBezTo>
                <a:cubicBezTo>
                  <a:pt x="734448" y="60059"/>
                  <a:pt x="703376" y="58629"/>
                  <a:pt x="689915" y="54591"/>
                </a:cubicBezTo>
                <a:cubicBezTo>
                  <a:pt x="621794" y="34154"/>
                  <a:pt x="676540" y="44881"/>
                  <a:pt x="601205" y="34120"/>
                </a:cubicBezTo>
                <a:cubicBezTo>
                  <a:pt x="584979" y="28711"/>
                  <a:pt x="570574" y="23328"/>
                  <a:pt x="553437" y="20472"/>
                </a:cubicBezTo>
                <a:cubicBezTo>
                  <a:pt x="535348" y="17457"/>
                  <a:pt x="517000" y="16242"/>
                  <a:pt x="498846" y="13648"/>
                </a:cubicBezTo>
                <a:cubicBezTo>
                  <a:pt x="485149" y="11691"/>
                  <a:pt x="471578" y="8928"/>
                  <a:pt x="457903" y="6824"/>
                </a:cubicBezTo>
                <a:cubicBezTo>
                  <a:pt x="442006" y="4378"/>
                  <a:pt x="426058" y="2275"/>
                  <a:pt x="410136" y="0"/>
                </a:cubicBezTo>
                <a:cubicBezTo>
                  <a:pt x="385115" y="2275"/>
                  <a:pt x="359945" y="3271"/>
                  <a:pt x="335073" y="6824"/>
                </a:cubicBezTo>
                <a:cubicBezTo>
                  <a:pt x="327952" y="7841"/>
                  <a:pt x="318014" y="1137"/>
                  <a:pt x="314602"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accent1"/>
                </a:solidFill>
              </a:rPr>
              <a:t>Census Geography</a:t>
            </a:r>
          </a:p>
        </p:txBody>
      </p:sp>
      <p:sp>
        <p:nvSpPr>
          <p:cNvPr id="15" name="Content Placeholder 14"/>
          <p:cNvSpPr>
            <a:spLocks noGrp="1"/>
          </p:cNvSpPr>
          <p:nvPr>
            <p:ph sz="half" idx="1"/>
          </p:nvPr>
        </p:nvSpPr>
        <p:spPr>
          <a:xfrm>
            <a:off x="457200" y="1600200"/>
            <a:ext cx="5562600" cy="4525963"/>
          </a:xfrm>
        </p:spPr>
        <p:txBody>
          <a:bodyPr>
            <a:normAutofit/>
          </a:bodyPr>
          <a:lstStyle/>
          <a:p>
            <a:r>
              <a:rPr lang="en-US" dirty="0"/>
              <a:t>Primary uses: apportioning congressional seats/ reporting to federal government</a:t>
            </a:r>
          </a:p>
          <a:p>
            <a:pPr lvl="1"/>
            <a:r>
              <a:rPr lang="en-US" dirty="0"/>
              <a:t>Therefore, must nest within nation, state</a:t>
            </a:r>
          </a:p>
          <a:p>
            <a:r>
              <a:rPr lang="en-US" dirty="0"/>
              <a:t>States collect data primarily to report to governors/ legislatures/ state government so usually collect data at county level</a:t>
            </a:r>
          </a:p>
        </p:txBody>
      </p:sp>
      <p:sp>
        <p:nvSpPr>
          <p:cNvPr id="3" name="Rectangle 2"/>
          <p:cNvSpPr/>
          <p:nvPr/>
        </p:nvSpPr>
        <p:spPr>
          <a:xfrm>
            <a:off x="6697923" y="4276725"/>
            <a:ext cx="1295400" cy="10668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1F181EE6-BCB5-48D6-9A0C-7ACB016592BE}" type="slidenum">
              <a:rPr lang="en-US" smtClean="0"/>
              <a:pPr/>
              <a:t>8</a:t>
            </a:fld>
            <a:endParaRPr lang="en-US"/>
          </a:p>
        </p:txBody>
      </p:sp>
    </p:spTree>
    <p:extLst>
      <p:ext uri="{BB962C8B-B14F-4D97-AF65-F5344CB8AC3E}">
        <p14:creationId xmlns:p14="http://schemas.microsoft.com/office/powerpoint/2010/main" val="399616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Census Geography</a:t>
            </a:r>
          </a:p>
        </p:txBody>
      </p:sp>
      <p:sp>
        <p:nvSpPr>
          <p:cNvPr id="15" name="Content Placeholder 14"/>
          <p:cNvSpPr>
            <a:spLocks noGrp="1"/>
          </p:cNvSpPr>
          <p:nvPr>
            <p:ph sz="half" idx="1"/>
          </p:nvPr>
        </p:nvSpPr>
        <p:spPr>
          <a:xfrm>
            <a:off x="457200" y="1600200"/>
            <a:ext cx="6019800" cy="4572000"/>
          </a:xfrm>
        </p:spPr>
        <p:txBody>
          <a:bodyPr>
            <a:normAutofit fontScale="92500" lnSpcReduction="20000"/>
          </a:bodyPr>
          <a:lstStyle/>
          <a:p>
            <a:r>
              <a:rPr lang="en-US" dirty="0"/>
              <a:t>Census Tracts</a:t>
            </a:r>
          </a:p>
          <a:p>
            <a:pPr lvl="1"/>
            <a:r>
              <a:rPr lang="en-US" dirty="0"/>
              <a:t>Primary purpose is to provide a stable set of geographic units for  the presentation of statistical data</a:t>
            </a:r>
          </a:p>
          <a:p>
            <a:pPr lvl="1"/>
            <a:r>
              <a:rPr lang="en-US" dirty="0"/>
              <a:t>Population size between 1,200 and 8,000 people, with an optimum size of 4,000 people</a:t>
            </a:r>
          </a:p>
          <a:p>
            <a:pPr lvl="1"/>
            <a:r>
              <a:rPr lang="en-US" dirty="0"/>
              <a:t>Usually covers a contiguous area, but area varies widely </a:t>
            </a:r>
          </a:p>
          <a:p>
            <a:pPr lvl="1"/>
            <a:r>
              <a:rPr lang="en-US" dirty="0"/>
              <a:t>Boundaries are delineated with the intention of being maintained over a long time so that longitudinal comparisons can be made </a:t>
            </a:r>
          </a:p>
          <a:p>
            <a:pPr lvl="1"/>
            <a:r>
              <a:rPr lang="en-US" dirty="0"/>
              <a:t>Occasionally are split due to population growth or merged as a result of substantial population decline</a:t>
            </a:r>
          </a:p>
          <a:p>
            <a:pPr lvl="1"/>
            <a:r>
              <a:rPr lang="en-US" dirty="0"/>
              <a:t>Boundaries generally follow visible and identifiable features</a:t>
            </a:r>
          </a:p>
        </p:txBody>
      </p:sp>
      <p:pic>
        <p:nvPicPr>
          <p:cNvPr id="13" name="Picture 2" descr="https://www.census.gov/content/census/en/programs-surveys/acs/geography-acs/concepts-definitions/_jcr_content/par/expandablelist/section_1/image.img.full.medium.png/1443049671759.png"/>
          <p:cNvPicPr>
            <a:picLocks noChangeAspect="1" noChangeArrowheads="1"/>
          </p:cNvPicPr>
          <p:nvPr/>
        </p:nvPicPr>
        <p:blipFill rotWithShape="1">
          <a:blip r:embed="rId3">
            <a:extLst>
              <a:ext uri="{28A0092B-C50C-407E-A947-70E740481C1C}">
                <a14:useLocalDpi xmlns:a14="http://schemas.microsoft.com/office/drawing/2010/main" val="0"/>
              </a:ext>
            </a:extLst>
          </a:blip>
          <a:srcRect l="34790" r="43662"/>
          <a:stretch/>
        </p:blipFill>
        <p:spPr bwMode="auto">
          <a:xfrm>
            <a:off x="6705600" y="1710372"/>
            <a:ext cx="1295400" cy="4233228"/>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13"/>
          <p:cNvSpPr/>
          <p:nvPr/>
        </p:nvSpPr>
        <p:spPr>
          <a:xfrm>
            <a:off x="6360449" y="1869743"/>
            <a:ext cx="715915" cy="3236847"/>
          </a:xfrm>
          <a:custGeom>
            <a:avLst/>
            <a:gdLst>
              <a:gd name="connsiteX0" fmla="*/ 477079 w 715915"/>
              <a:gd name="connsiteY0" fmla="*/ 6824 h 3236847"/>
              <a:gd name="connsiteX1" fmla="*/ 477079 w 715915"/>
              <a:gd name="connsiteY1" fmla="*/ 6824 h 3236847"/>
              <a:gd name="connsiteX2" fmla="*/ 531670 w 715915"/>
              <a:gd name="connsiteY2" fmla="*/ 34120 h 3236847"/>
              <a:gd name="connsiteX3" fmla="*/ 558966 w 715915"/>
              <a:gd name="connsiteY3" fmla="*/ 75063 h 3236847"/>
              <a:gd name="connsiteX4" fmla="*/ 586261 w 715915"/>
              <a:gd name="connsiteY4" fmla="*/ 116006 h 3236847"/>
              <a:gd name="connsiteX5" fmla="*/ 599909 w 715915"/>
              <a:gd name="connsiteY5" fmla="*/ 136478 h 3236847"/>
              <a:gd name="connsiteX6" fmla="*/ 613557 w 715915"/>
              <a:gd name="connsiteY6" fmla="*/ 177421 h 3236847"/>
              <a:gd name="connsiteX7" fmla="*/ 606733 w 715915"/>
              <a:gd name="connsiteY7" fmla="*/ 307075 h 3236847"/>
              <a:gd name="connsiteX8" fmla="*/ 599909 w 715915"/>
              <a:gd name="connsiteY8" fmla="*/ 327547 h 3236847"/>
              <a:gd name="connsiteX9" fmla="*/ 586261 w 715915"/>
              <a:gd name="connsiteY9" fmla="*/ 348018 h 3236847"/>
              <a:gd name="connsiteX10" fmla="*/ 579438 w 715915"/>
              <a:gd name="connsiteY10" fmla="*/ 368490 h 3236847"/>
              <a:gd name="connsiteX11" fmla="*/ 531670 w 715915"/>
              <a:gd name="connsiteY11" fmla="*/ 436729 h 3236847"/>
              <a:gd name="connsiteX12" fmla="*/ 504375 w 715915"/>
              <a:gd name="connsiteY12" fmla="*/ 477672 h 3236847"/>
              <a:gd name="connsiteX13" fmla="*/ 490727 w 715915"/>
              <a:gd name="connsiteY13" fmla="*/ 498144 h 3236847"/>
              <a:gd name="connsiteX14" fmla="*/ 470255 w 715915"/>
              <a:gd name="connsiteY14" fmla="*/ 559558 h 3236847"/>
              <a:gd name="connsiteX15" fmla="*/ 463432 w 715915"/>
              <a:gd name="connsiteY15" fmla="*/ 580030 h 3236847"/>
              <a:gd name="connsiteX16" fmla="*/ 436136 w 715915"/>
              <a:gd name="connsiteY16" fmla="*/ 743803 h 3236847"/>
              <a:gd name="connsiteX17" fmla="*/ 422488 w 715915"/>
              <a:gd name="connsiteY17" fmla="*/ 880281 h 3236847"/>
              <a:gd name="connsiteX18" fmla="*/ 429312 w 715915"/>
              <a:gd name="connsiteY18" fmla="*/ 1398896 h 3236847"/>
              <a:gd name="connsiteX19" fmla="*/ 436136 w 715915"/>
              <a:gd name="connsiteY19" fmla="*/ 1419367 h 3236847"/>
              <a:gd name="connsiteX20" fmla="*/ 449784 w 715915"/>
              <a:gd name="connsiteY20" fmla="*/ 1446663 h 3236847"/>
              <a:gd name="connsiteX21" fmla="*/ 531670 w 715915"/>
              <a:gd name="connsiteY21" fmla="*/ 1514902 h 3236847"/>
              <a:gd name="connsiteX22" fmla="*/ 572614 w 715915"/>
              <a:gd name="connsiteY22" fmla="*/ 1528550 h 3236847"/>
              <a:gd name="connsiteX23" fmla="*/ 613557 w 715915"/>
              <a:gd name="connsiteY23" fmla="*/ 1549021 h 3236847"/>
              <a:gd name="connsiteX24" fmla="*/ 654500 w 715915"/>
              <a:gd name="connsiteY24" fmla="*/ 1596788 h 3236847"/>
              <a:gd name="connsiteX25" fmla="*/ 674972 w 715915"/>
              <a:gd name="connsiteY25" fmla="*/ 1624084 h 3236847"/>
              <a:gd name="connsiteX26" fmla="*/ 681796 w 715915"/>
              <a:gd name="connsiteY26" fmla="*/ 1644556 h 3236847"/>
              <a:gd name="connsiteX27" fmla="*/ 695444 w 715915"/>
              <a:gd name="connsiteY27" fmla="*/ 1665027 h 3236847"/>
              <a:gd name="connsiteX28" fmla="*/ 709091 w 715915"/>
              <a:gd name="connsiteY28" fmla="*/ 1705970 h 3236847"/>
              <a:gd name="connsiteX29" fmla="*/ 715915 w 715915"/>
              <a:gd name="connsiteY29" fmla="*/ 1726442 h 3236847"/>
              <a:gd name="connsiteX30" fmla="*/ 709091 w 715915"/>
              <a:gd name="connsiteY30" fmla="*/ 1876567 h 3236847"/>
              <a:gd name="connsiteX31" fmla="*/ 688620 w 715915"/>
              <a:gd name="connsiteY31" fmla="*/ 1951630 h 3236847"/>
              <a:gd name="connsiteX32" fmla="*/ 681796 w 715915"/>
              <a:gd name="connsiteY32" fmla="*/ 1972102 h 3236847"/>
              <a:gd name="connsiteX33" fmla="*/ 661324 w 715915"/>
              <a:gd name="connsiteY33" fmla="*/ 2060812 h 3236847"/>
              <a:gd name="connsiteX34" fmla="*/ 647676 w 715915"/>
              <a:gd name="connsiteY34" fmla="*/ 2088108 h 3236847"/>
              <a:gd name="connsiteX35" fmla="*/ 634029 w 715915"/>
              <a:gd name="connsiteY35" fmla="*/ 2108579 h 3236847"/>
              <a:gd name="connsiteX36" fmla="*/ 627205 w 715915"/>
              <a:gd name="connsiteY36" fmla="*/ 2135875 h 3236847"/>
              <a:gd name="connsiteX37" fmla="*/ 613557 w 715915"/>
              <a:gd name="connsiteY37" fmla="*/ 2176818 h 3236847"/>
              <a:gd name="connsiteX38" fmla="*/ 593085 w 715915"/>
              <a:gd name="connsiteY38" fmla="*/ 2306472 h 3236847"/>
              <a:gd name="connsiteX39" fmla="*/ 599909 w 715915"/>
              <a:gd name="connsiteY39" fmla="*/ 2715905 h 3236847"/>
              <a:gd name="connsiteX40" fmla="*/ 606733 w 715915"/>
              <a:gd name="connsiteY40" fmla="*/ 2750024 h 3236847"/>
              <a:gd name="connsiteX41" fmla="*/ 613557 w 715915"/>
              <a:gd name="connsiteY41" fmla="*/ 2770496 h 3236847"/>
              <a:gd name="connsiteX42" fmla="*/ 606733 w 715915"/>
              <a:gd name="connsiteY42" fmla="*/ 2872854 h 3236847"/>
              <a:gd name="connsiteX43" fmla="*/ 593085 w 715915"/>
              <a:gd name="connsiteY43" fmla="*/ 2920621 h 3236847"/>
              <a:gd name="connsiteX44" fmla="*/ 586261 w 715915"/>
              <a:gd name="connsiteY44" fmla="*/ 2954741 h 3236847"/>
              <a:gd name="connsiteX45" fmla="*/ 572614 w 715915"/>
              <a:gd name="connsiteY45" fmla="*/ 2982036 h 3236847"/>
              <a:gd name="connsiteX46" fmla="*/ 558966 w 715915"/>
              <a:gd name="connsiteY46" fmla="*/ 3022979 h 3236847"/>
              <a:gd name="connsiteX47" fmla="*/ 545318 w 715915"/>
              <a:gd name="connsiteY47" fmla="*/ 3043451 h 3236847"/>
              <a:gd name="connsiteX48" fmla="*/ 538494 w 715915"/>
              <a:gd name="connsiteY48" fmla="*/ 3063923 h 3236847"/>
              <a:gd name="connsiteX49" fmla="*/ 518023 w 715915"/>
              <a:gd name="connsiteY49" fmla="*/ 3084394 h 3236847"/>
              <a:gd name="connsiteX50" fmla="*/ 504375 w 715915"/>
              <a:gd name="connsiteY50" fmla="*/ 3104866 h 3236847"/>
              <a:gd name="connsiteX51" fmla="*/ 483903 w 715915"/>
              <a:gd name="connsiteY51" fmla="*/ 3125338 h 3236847"/>
              <a:gd name="connsiteX52" fmla="*/ 470255 w 715915"/>
              <a:gd name="connsiteY52" fmla="*/ 3145809 h 3236847"/>
              <a:gd name="connsiteX53" fmla="*/ 449784 w 715915"/>
              <a:gd name="connsiteY53" fmla="*/ 3152633 h 3236847"/>
              <a:gd name="connsiteX54" fmla="*/ 429312 w 715915"/>
              <a:gd name="connsiteY54" fmla="*/ 3166281 h 3236847"/>
              <a:gd name="connsiteX55" fmla="*/ 361073 w 715915"/>
              <a:gd name="connsiteY55" fmla="*/ 3179929 h 3236847"/>
              <a:gd name="connsiteX56" fmla="*/ 306482 w 715915"/>
              <a:gd name="connsiteY56" fmla="*/ 3193576 h 3236847"/>
              <a:gd name="connsiteX57" fmla="*/ 251891 w 715915"/>
              <a:gd name="connsiteY57" fmla="*/ 3207224 h 3236847"/>
              <a:gd name="connsiteX58" fmla="*/ 217772 w 715915"/>
              <a:gd name="connsiteY58" fmla="*/ 3220872 h 3236847"/>
              <a:gd name="connsiteX59" fmla="*/ 176829 w 715915"/>
              <a:gd name="connsiteY59" fmla="*/ 3234520 h 3236847"/>
              <a:gd name="connsiteX60" fmla="*/ 33527 w 715915"/>
              <a:gd name="connsiteY60" fmla="*/ 3214048 h 3236847"/>
              <a:gd name="connsiteX61" fmla="*/ 19879 w 715915"/>
              <a:gd name="connsiteY61" fmla="*/ 3193576 h 3236847"/>
              <a:gd name="connsiteX62" fmla="*/ 13055 w 715915"/>
              <a:gd name="connsiteY62" fmla="*/ 3173105 h 3236847"/>
              <a:gd name="connsiteX63" fmla="*/ 13055 w 715915"/>
              <a:gd name="connsiteY63" fmla="*/ 2831911 h 3236847"/>
              <a:gd name="connsiteX64" fmla="*/ 19879 w 715915"/>
              <a:gd name="connsiteY64" fmla="*/ 2777320 h 3236847"/>
              <a:gd name="connsiteX65" fmla="*/ 26703 w 715915"/>
              <a:gd name="connsiteY65" fmla="*/ 2688609 h 3236847"/>
              <a:gd name="connsiteX66" fmla="*/ 40351 w 715915"/>
              <a:gd name="connsiteY66" fmla="*/ 2661314 h 3236847"/>
              <a:gd name="connsiteX67" fmla="*/ 47175 w 715915"/>
              <a:gd name="connsiteY67" fmla="*/ 2640842 h 3236847"/>
              <a:gd name="connsiteX68" fmla="*/ 53999 w 715915"/>
              <a:gd name="connsiteY68" fmla="*/ 2545308 h 3236847"/>
              <a:gd name="connsiteX69" fmla="*/ 74470 w 715915"/>
              <a:gd name="connsiteY69" fmla="*/ 2449773 h 3236847"/>
              <a:gd name="connsiteX70" fmla="*/ 81294 w 715915"/>
              <a:gd name="connsiteY70" fmla="*/ 2367887 h 3236847"/>
              <a:gd name="connsiteX71" fmla="*/ 101766 w 715915"/>
              <a:gd name="connsiteY71" fmla="*/ 2251881 h 3236847"/>
              <a:gd name="connsiteX72" fmla="*/ 108590 w 715915"/>
              <a:gd name="connsiteY72" fmla="*/ 2169994 h 3236847"/>
              <a:gd name="connsiteX73" fmla="*/ 129061 w 715915"/>
              <a:gd name="connsiteY73" fmla="*/ 2088108 h 3236847"/>
              <a:gd name="connsiteX74" fmla="*/ 142709 w 715915"/>
              <a:gd name="connsiteY74" fmla="*/ 1924335 h 3236847"/>
              <a:gd name="connsiteX75" fmla="*/ 156357 w 715915"/>
              <a:gd name="connsiteY75" fmla="*/ 1890215 h 3236847"/>
              <a:gd name="connsiteX76" fmla="*/ 163181 w 715915"/>
              <a:gd name="connsiteY76" fmla="*/ 1753738 h 3236847"/>
              <a:gd name="connsiteX77" fmla="*/ 176829 w 715915"/>
              <a:gd name="connsiteY77" fmla="*/ 1699147 h 3236847"/>
              <a:gd name="connsiteX78" fmla="*/ 183652 w 715915"/>
              <a:gd name="connsiteY78" fmla="*/ 1603612 h 3236847"/>
              <a:gd name="connsiteX79" fmla="*/ 190476 w 715915"/>
              <a:gd name="connsiteY79" fmla="*/ 1555845 h 3236847"/>
              <a:gd name="connsiteX80" fmla="*/ 190476 w 715915"/>
              <a:gd name="connsiteY80" fmla="*/ 661917 h 3236847"/>
              <a:gd name="connsiteX81" fmla="*/ 204124 w 715915"/>
              <a:gd name="connsiteY81" fmla="*/ 627797 h 3236847"/>
              <a:gd name="connsiteX82" fmla="*/ 217772 w 715915"/>
              <a:gd name="connsiteY82" fmla="*/ 552735 h 3236847"/>
              <a:gd name="connsiteX83" fmla="*/ 231420 w 715915"/>
              <a:gd name="connsiteY83" fmla="*/ 511791 h 3236847"/>
              <a:gd name="connsiteX84" fmla="*/ 238244 w 715915"/>
              <a:gd name="connsiteY84" fmla="*/ 436729 h 3236847"/>
              <a:gd name="connsiteX85" fmla="*/ 251891 w 715915"/>
              <a:gd name="connsiteY85" fmla="*/ 361666 h 3236847"/>
              <a:gd name="connsiteX86" fmla="*/ 265539 w 715915"/>
              <a:gd name="connsiteY86" fmla="*/ 279779 h 3236847"/>
              <a:gd name="connsiteX87" fmla="*/ 279187 w 715915"/>
              <a:gd name="connsiteY87" fmla="*/ 197893 h 3236847"/>
              <a:gd name="connsiteX88" fmla="*/ 286011 w 715915"/>
              <a:gd name="connsiteY88" fmla="*/ 163773 h 3236847"/>
              <a:gd name="connsiteX89" fmla="*/ 299658 w 715915"/>
              <a:gd name="connsiteY89" fmla="*/ 143302 h 3236847"/>
              <a:gd name="connsiteX90" fmla="*/ 320130 w 715915"/>
              <a:gd name="connsiteY90" fmla="*/ 68239 h 3236847"/>
              <a:gd name="connsiteX91" fmla="*/ 333778 w 715915"/>
              <a:gd name="connsiteY91" fmla="*/ 40944 h 3236847"/>
              <a:gd name="connsiteX92" fmla="*/ 354250 w 715915"/>
              <a:gd name="connsiteY92" fmla="*/ 27296 h 3236847"/>
              <a:gd name="connsiteX93" fmla="*/ 402017 w 715915"/>
              <a:gd name="connsiteY93" fmla="*/ 0 h 3236847"/>
              <a:gd name="connsiteX94" fmla="*/ 470255 w 715915"/>
              <a:gd name="connsiteY94" fmla="*/ 6824 h 3236847"/>
              <a:gd name="connsiteX95" fmla="*/ 477079 w 715915"/>
              <a:gd name="connsiteY95" fmla="*/ 6824 h 323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15915" h="3236847">
                <a:moveTo>
                  <a:pt x="477079" y="6824"/>
                </a:moveTo>
                <a:lnTo>
                  <a:pt x="477079" y="6824"/>
                </a:lnTo>
                <a:cubicBezTo>
                  <a:pt x="495276" y="15923"/>
                  <a:pt x="516041" y="21096"/>
                  <a:pt x="531670" y="34120"/>
                </a:cubicBezTo>
                <a:cubicBezTo>
                  <a:pt x="544271" y="44621"/>
                  <a:pt x="549867" y="61415"/>
                  <a:pt x="558966" y="75063"/>
                </a:cubicBezTo>
                <a:lnTo>
                  <a:pt x="586261" y="116006"/>
                </a:lnTo>
                <a:cubicBezTo>
                  <a:pt x="590810" y="122830"/>
                  <a:pt x="597315" y="128697"/>
                  <a:pt x="599909" y="136478"/>
                </a:cubicBezTo>
                <a:lnTo>
                  <a:pt x="613557" y="177421"/>
                </a:lnTo>
                <a:cubicBezTo>
                  <a:pt x="611282" y="220639"/>
                  <a:pt x="610651" y="263975"/>
                  <a:pt x="606733" y="307075"/>
                </a:cubicBezTo>
                <a:cubicBezTo>
                  <a:pt x="606082" y="314239"/>
                  <a:pt x="603126" y="321113"/>
                  <a:pt x="599909" y="327547"/>
                </a:cubicBezTo>
                <a:cubicBezTo>
                  <a:pt x="596241" y="334882"/>
                  <a:pt x="590810" y="341194"/>
                  <a:pt x="586261" y="348018"/>
                </a:cubicBezTo>
                <a:cubicBezTo>
                  <a:pt x="583987" y="354842"/>
                  <a:pt x="582931" y="362202"/>
                  <a:pt x="579438" y="368490"/>
                </a:cubicBezTo>
                <a:cubicBezTo>
                  <a:pt x="561770" y="400294"/>
                  <a:pt x="550933" y="409210"/>
                  <a:pt x="531670" y="436729"/>
                </a:cubicBezTo>
                <a:cubicBezTo>
                  <a:pt x="522264" y="450166"/>
                  <a:pt x="513473" y="464024"/>
                  <a:pt x="504375" y="477672"/>
                </a:cubicBezTo>
                <a:cubicBezTo>
                  <a:pt x="499826" y="484496"/>
                  <a:pt x="493321" y="490363"/>
                  <a:pt x="490727" y="498144"/>
                </a:cubicBezTo>
                <a:lnTo>
                  <a:pt x="470255" y="559558"/>
                </a:lnTo>
                <a:cubicBezTo>
                  <a:pt x="467980" y="566382"/>
                  <a:pt x="464843" y="572977"/>
                  <a:pt x="463432" y="580030"/>
                </a:cubicBezTo>
                <a:cubicBezTo>
                  <a:pt x="452809" y="633146"/>
                  <a:pt x="440380" y="692880"/>
                  <a:pt x="436136" y="743803"/>
                </a:cubicBezTo>
                <a:cubicBezTo>
                  <a:pt x="427789" y="843965"/>
                  <a:pt x="432709" y="798511"/>
                  <a:pt x="422488" y="880281"/>
                </a:cubicBezTo>
                <a:cubicBezTo>
                  <a:pt x="424763" y="1053153"/>
                  <a:pt x="424936" y="1226065"/>
                  <a:pt x="429312" y="1398896"/>
                </a:cubicBezTo>
                <a:cubicBezTo>
                  <a:pt x="429494" y="1406087"/>
                  <a:pt x="433303" y="1412756"/>
                  <a:pt x="436136" y="1419367"/>
                </a:cubicBezTo>
                <a:cubicBezTo>
                  <a:pt x="440143" y="1428717"/>
                  <a:pt x="443429" y="1438720"/>
                  <a:pt x="449784" y="1446663"/>
                </a:cubicBezTo>
                <a:cubicBezTo>
                  <a:pt x="463604" y="1463938"/>
                  <a:pt x="507575" y="1506870"/>
                  <a:pt x="531670" y="1514902"/>
                </a:cubicBezTo>
                <a:cubicBezTo>
                  <a:pt x="545318" y="1519451"/>
                  <a:pt x="560644" y="1520570"/>
                  <a:pt x="572614" y="1528550"/>
                </a:cubicBezTo>
                <a:cubicBezTo>
                  <a:pt x="599070" y="1546187"/>
                  <a:pt x="585305" y="1539604"/>
                  <a:pt x="613557" y="1549021"/>
                </a:cubicBezTo>
                <a:cubicBezTo>
                  <a:pt x="673425" y="1628846"/>
                  <a:pt x="597472" y="1530255"/>
                  <a:pt x="654500" y="1596788"/>
                </a:cubicBezTo>
                <a:cubicBezTo>
                  <a:pt x="661902" y="1605423"/>
                  <a:pt x="668148" y="1614985"/>
                  <a:pt x="674972" y="1624084"/>
                </a:cubicBezTo>
                <a:cubicBezTo>
                  <a:pt x="677247" y="1630908"/>
                  <a:pt x="678579" y="1638122"/>
                  <a:pt x="681796" y="1644556"/>
                </a:cubicBezTo>
                <a:cubicBezTo>
                  <a:pt x="685464" y="1651891"/>
                  <a:pt x="692113" y="1657533"/>
                  <a:pt x="695444" y="1665027"/>
                </a:cubicBezTo>
                <a:cubicBezTo>
                  <a:pt x="701287" y="1678173"/>
                  <a:pt x="704542" y="1692322"/>
                  <a:pt x="709091" y="1705970"/>
                </a:cubicBezTo>
                <a:lnTo>
                  <a:pt x="715915" y="1726442"/>
                </a:lnTo>
                <a:cubicBezTo>
                  <a:pt x="713640" y="1776484"/>
                  <a:pt x="712792" y="1826611"/>
                  <a:pt x="709091" y="1876567"/>
                </a:cubicBezTo>
                <a:cubicBezTo>
                  <a:pt x="707254" y="1901367"/>
                  <a:pt x="696250" y="1928739"/>
                  <a:pt x="688620" y="1951630"/>
                </a:cubicBezTo>
                <a:cubicBezTo>
                  <a:pt x="686345" y="1958454"/>
                  <a:pt x="683207" y="1965049"/>
                  <a:pt x="681796" y="1972102"/>
                </a:cubicBezTo>
                <a:cubicBezTo>
                  <a:pt x="678152" y="1990321"/>
                  <a:pt x="671944" y="2036032"/>
                  <a:pt x="661324" y="2060812"/>
                </a:cubicBezTo>
                <a:cubicBezTo>
                  <a:pt x="657317" y="2070162"/>
                  <a:pt x="652723" y="2079276"/>
                  <a:pt x="647676" y="2088108"/>
                </a:cubicBezTo>
                <a:cubicBezTo>
                  <a:pt x="643607" y="2095228"/>
                  <a:pt x="638578" y="2101755"/>
                  <a:pt x="634029" y="2108579"/>
                </a:cubicBezTo>
                <a:cubicBezTo>
                  <a:pt x="631754" y="2117678"/>
                  <a:pt x="629900" y="2126892"/>
                  <a:pt x="627205" y="2135875"/>
                </a:cubicBezTo>
                <a:cubicBezTo>
                  <a:pt x="623071" y="2149654"/>
                  <a:pt x="613557" y="2176818"/>
                  <a:pt x="613557" y="2176818"/>
                </a:cubicBezTo>
                <a:cubicBezTo>
                  <a:pt x="598269" y="2283835"/>
                  <a:pt x="606218" y="2240809"/>
                  <a:pt x="593085" y="2306472"/>
                </a:cubicBezTo>
                <a:cubicBezTo>
                  <a:pt x="595360" y="2442950"/>
                  <a:pt x="595711" y="2579473"/>
                  <a:pt x="599909" y="2715905"/>
                </a:cubicBezTo>
                <a:cubicBezTo>
                  <a:pt x="600266" y="2727498"/>
                  <a:pt x="603920" y="2738772"/>
                  <a:pt x="606733" y="2750024"/>
                </a:cubicBezTo>
                <a:cubicBezTo>
                  <a:pt x="608478" y="2757002"/>
                  <a:pt x="611282" y="2763672"/>
                  <a:pt x="613557" y="2770496"/>
                </a:cubicBezTo>
                <a:cubicBezTo>
                  <a:pt x="611282" y="2804615"/>
                  <a:pt x="611353" y="2838973"/>
                  <a:pt x="606733" y="2872854"/>
                </a:cubicBezTo>
                <a:cubicBezTo>
                  <a:pt x="604496" y="2889262"/>
                  <a:pt x="597101" y="2904556"/>
                  <a:pt x="593085" y="2920621"/>
                </a:cubicBezTo>
                <a:cubicBezTo>
                  <a:pt x="590272" y="2931873"/>
                  <a:pt x="589929" y="2943738"/>
                  <a:pt x="586261" y="2954741"/>
                </a:cubicBezTo>
                <a:cubicBezTo>
                  <a:pt x="583044" y="2964391"/>
                  <a:pt x="576392" y="2972591"/>
                  <a:pt x="572614" y="2982036"/>
                </a:cubicBezTo>
                <a:cubicBezTo>
                  <a:pt x="567271" y="2995393"/>
                  <a:pt x="566946" y="3011009"/>
                  <a:pt x="558966" y="3022979"/>
                </a:cubicBezTo>
                <a:cubicBezTo>
                  <a:pt x="554417" y="3029803"/>
                  <a:pt x="548986" y="3036115"/>
                  <a:pt x="545318" y="3043451"/>
                </a:cubicBezTo>
                <a:cubicBezTo>
                  <a:pt x="542101" y="3049885"/>
                  <a:pt x="542484" y="3057938"/>
                  <a:pt x="538494" y="3063923"/>
                </a:cubicBezTo>
                <a:cubicBezTo>
                  <a:pt x="533141" y="3071952"/>
                  <a:pt x="524201" y="3076981"/>
                  <a:pt x="518023" y="3084394"/>
                </a:cubicBezTo>
                <a:cubicBezTo>
                  <a:pt x="512773" y="3090695"/>
                  <a:pt x="509625" y="3098565"/>
                  <a:pt x="504375" y="3104866"/>
                </a:cubicBezTo>
                <a:cubicBezTo>
                  <a:pt x="498197" y="3112280"/>
                  <a:pt x="490081" y="3117924"/>
                  <a:pt x="483903" y="3125338"/>
                </a:cubicBezTo>
                <a:cubicBezTo>
                  <a:pt x="478653" y="3131638"/>
                  <a:pt x="476659" y="3140686"/>
                  <a:pt x="470255" y="3145809"/>
                </a:cubicBezTo>
                <a:cubicBezTo>
                  <a:pt x="464638" y="3150302"/>
                  <a:pt x="456217" y="3149416"/>
                  <a:pt x="449784" y="3152633"/>
                </a:cubicBezTo>
                <a:cubicBezTo>
                  <a:pt x="442448" y="3156301"/>
                  <a:pt x="436850" y="3163050"/>
                  <a:pt x="429312" y="3166281"/>
                </a:cubicBezTo>
                <a:cubicBezTo>
                  <a:pt x="415971" y="3171999"/>
                  <a:pt x="370878" y="3178146"/>
                  <a:pt x="361073" y="3179929"/>
                </a:cubicBezTo>
                <a:cubicBezTo>
                  <a:pt x="294321" y="3192066"/>
                  <a:pt x="353821" y="3180666"/>
                  <a:pt x="306482" y="3193576"/>
                </a:cubicBezTo>
                <a:cubicBezTo>
                  <a:pt x="288386" y="3198511"/>
                  <a:pt x="269306" y="3200258"/>
                  <a:pt x="251891" y="3207224"/>
                </a:cubicBezTo>
                <a:cubicBezTo>
                  <a:pt x="240518" y="3211773"/>
                  <a:pt x="229284" y="3216686"/>
                  <a:pt x="217772" y="3220872"/>
                </a:cubicBezTo>
                <a:cubicBezTo>
                  <a:pt x="204252" y="3225788"/>
                  <a:pt x="176829" y="3234520"/>
                  <a:pt x="176829" y="3234520"/>
                </a:cubicBezTo>
                <a:cubicBezTo>
                  <a:pt x="142147" y="3232593"/>
                  <a:pt x="68851" y="3249372"/>
                  <a:pt x="33527" y="3214048"/>
                </a:cubicBezTo>
                <a:cubicBezTo>
                  <a:pt x="27728" y="3208249"/>
                  <a:pt x="23547" y="3200912"/>
                  <a:pt x="19879" y="3193576"/>
                </a:cubicBezTo>
                <a:cubicBezTo>
                  <a:pt x="16662" y="3187143"/>
                  <a:pt x="15330" y="3179929"/>
                  <a:pt x="13055" y="3173105"/>
                </a:cubicBezTo>
                <a:cubicBezTo>
                  <a:pt x="-9669" y="3036744"/>
                  <a:pt x="1902" y="3121898"/>
                  <a:pt x="13055" y="2831911"/>
                </a:cubicBezTo>
                <a:cubicBezTo>
                  <a:pt x="13760" y="2813586"/>
                  <a:pt x="18140" y="2795576"/>
                  <a:pt x="19879" y="2777320"/>
                </a:cubicBezTo>
                <a:cubicBezTo>
                  <a:pt x="22691" y="2747796"/>
                  <a:pt x="21549" y="2717815"/>
                  <a:pt x="26703" y="2688609"/>
                </a:cubicBezTo>
                <a:cubicBezTo>
                  <a:pt x="28471" y="2678591"/>
                  <a:pt x="36344" y="2670664"/>
                  <a:pt x="40351" y="2661314"/>
                </a:cubicBezTo>
                <a:cubicBezTo>
                  <a:pt x="43185" y="2654702"/>
                  <a:pt x="44900" y="2647666"/>
                  <a:pt x="47175" y="2640842"/>
                </a:cubicBezTo>
                <a:cubicBezTo>
                  <a:pt x="49450" y="2608997"/>
                  <a:pt x="49685" y="2576941"/>
                  <a:pt x="53999" y="2545308"/>
                </a:cubicBezTo>
                <a:cubicBezTo>
                  <a:pt x="80836" y="2348507"/>
                  <a:pt x="57310" y="2604219"/>
                  <a:pt x="74470" y="2449773"/>
                </a:cubicBezTo>
                <a:cubicBezTo>
                  <a:pt x="77495" y="2422551"/>
                  <a:pt x="77593" y="2395026"/>
                  <a:pt x="81294" y="2367887"/>
                </a:cubicBezTo>
                <a:cubicBezTo>
                  <a:pt x="99376" y="2235292"/>
                  <a:pt x="90774" y="2356299"/>
                  <a:pt x="101766" y="2251881"/>
                </a:cubicBezTo>
                <a:cubicBezTo>
                  <a:pt x="104633" y="2224641"/>
                  <a:pt x="104087" y="2197012"/>
                  <a:pt x="108590" y="2169994"/>
                </a:cubicBezTo>
                <a:cubicBezTo>
                  <a:pt x="113215" y="2142241"/>
                  <a:pt x="129061" y="2088108"/>
                  <a:pt x="129061" y="2088108"/>
                </a:cubicBezTo>
                <a:cubicBezTo>
                  <a:pt x="129938" y="2074079"/>
                  <a:pt x="134928" y="1958052"/>
                  <a:pt x="142709" y="1924335"/>
                </a:cubicBezTo>
                <a:cubicBezTo>
                  <a:pt x="145463" y="1912399"/>
                  <a:pt x="151808" y="1901588"/>
                  <a:pt x="156357" y="1890215"/>
                </a:cubicBezTo>
                <a:cubicBezTo>
                  <a:pt x="158632" y="1844723"/>
                  <a:pt x="158328" y="1799028"/>
                  <a:pt x="163181" y="1753738"/>
                </a:cubicBezTo>
                <a:cubicBezTo>
                  <a:pt x="165179" y="1735088"/>
                  <a:pt x="174295" y="1717732"/>
                  <a:pt x="176829" y="1699147"/>
                </a:cubicBezTo>
                <a:cubicBezTo>
                  <a:pt x="181142" y="1667514"/>
                  <a:pt x="180625" y="1635394"/>
                  <a:pt x="183652" y="1603612"/>
                </a:cubicBezTo>
                <a:cubicBezTo>
                  <a:pt x="185177" y="1587600"/>
                  <a:pt x="188201" y="1571767"/>
                  <a:pt x="190476" y="1555845"/>
                </a:cubicBezTo>
                <a:cubicBezTo>
                  <a:pt x="188934" y="1417090"/>
                  <a:pt x="175781" y="887240"/>
                  <a:pt x="190476" y="661917"/>
                </a:cubicBezTo>
                <a:cubicBezTo>
                  <a:pt x="191273" y="649694"/>
                  <a:pt x="199575" y="639170"/>
                  <a:pt x="204124" y="627797"/>
                </a:cubicBezTo>
                <a:cubicBezTo>
                  <a:pt x="206353" y="614420"/>
                  <a:pt x="213684" y="567723"/>
                  <a:pt x="217772" y="552735"/>
                </a:cubicBezTo>
                <a:cubicBezTo>
                  <a:pt x="221557" y="538856"/>
                  <a:pt x="231420" y="511791"/>
                  <a:pt x="231420" y="511791"/>
                </a:cubicBezTo>
                <a:cubicBezTo>
                  <a:pt x="233695" y="486770"/>
                  <a:pt x="235309" y="461681"/>
                  <a:pt x="238244" y="436729"/>
                </a:cubicBezTo>
                <a:cubicBezTo>
                  <a:pt x="241951" y="405221"/>
                  <a:pt x="246564" y="391853"/>
                  <a:pt x="251891" y="361666"/>
                </a:cubicBezTo>
                <a:cubicBezTo>
                  <a:pt x="256700" y="334415"/>
                  <a:pt x="260990" y="307075"/>
                  <a:pt x="265539" y="279779"/>
                </a:cubicBezTo>
                <a:cubicBezTo>
                  <a:pt x="270088" y="252484"/>
                  <a:pt x="273760" y="225027"/>
                  <a:pt x="279187" y="197893"/>
                </a:cubicBezTo>
                <a:cubicBezTo>
                  <a:pt x="281462" y="186520"/>
                  <a:pt x="281939" y="174633"/>
                  <a:pt x="286011" y="163773"/>
                </a:cubicBezTo>
                <a:cubicBezTo>
                  <a:pt x="288890" y="156094"/>
                  <a:pt x="295109" y="150126"/>
                  <a:pt x="299658" y="143302"/>
                </a:cubicBezTo>
                <a:cubicBezTo>
                  <a:pt x="304650" y="118343"/>
                  <a:pt x="308586" y="91326"/>
                  <a:pt x="320130" y="68239"/>
                </a:cubicBezTo>
                <a:cubicBezTo>
                  <a:pt x="324679" y="59141"/>
                  <a:pt x="327266" y="48759"/>
                  <a:pt x="333778" y="40944"/>
                </a:cubicBezTo>
                <a:cubicBezTo>
                  <a:pt x="339029" y="34644"/>
                  <a:pt x="347129" y="31365"/>
                  <a:pt x="354250" y="27296"/>
                </a:cubicBezTo>
                <a:cubicBezTo>
                  <a:pt x="414854" y="-7336"/>
                  <a:pt x="352140" y="33252"/>
                  <a:pt x="402017" y="0"/>
                </a:cubicBezTo>
                <a:cubicBezTo>
                  <a:pt x="424763" y="2275"/>
                  <a:pt x="447661" y="3348"/>
                  <a:pt x="470255" y="6824"/>
                </a:cubicBezTo>
                <a:cubicBezTo>
                  <a:pt x="492885" y="10306"/>
                  <a:pt x="475942" y="6824"/>
                  <a:pt x="477079" y="6824"/>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485094" y="1876567"/>
            <a:ext cx="744506" cy="2893326"/>
          </a:xfrm>
          <a:custGeom>
            <a:avLst/>
            <a:gdLst>
              <a:gd name="connsiteX0" fmla="*/ 314602 w 744506"/>
              <a:gd name="connsiteY0" fmla="*/ 0 h 2893326"/>
              <a:gd name="connsiteX1" fmla="*/ 314602 w 744506"/>
              <a:gd name="connsiteY1" fmla="*/ 0 h 2893326"/>
              <a:gd name="connsiteX2" fmla="*/ 307778 w 744506"/>
              <a:gd name="connsiteY2" fmla="*/ 150126 h 2893326"/>
              <a:gd name="connsiteX3" fmla="*/ 294130 w 744506"/>
              <a:gd name="connsiteY3" fmla="*/ 191069 h 2893326"/>
              <a:gd name="connsiteX4" fmla="*/ 273658 w 744506"/>
              <a:gd name="connsiteY4" fmla="*/ 204717 h 2893326"/>
              <a:gd name="connsiteX5" fmla="*/ 246363 w 744506"/>
              <a:gd name="connsiteY5" fmla="*/ 252484 h 2893326"/>
              <a:gd name="connsiteX6" fmla="*/ 239539 w 744506"/>
              <a:gd name="connsiteY6" fmla="*/ 272955 h 2893326"/>
              <a:gd name="connsiteX7" fmla="*/ 246363 w 744506"/>
              <a:gd name="connsiteY7" fmla="*/ 436729 h 2893326"/>
              <a:gd name="connsiteX8" fmla="*/ 260010 w 744506"/>
              <a:gd name="connsiteY8" fmla="*/ 477672 h 2893326"/>
              <a:gd name="connsiteX9" fmla="*/ 280482 w 744506"/>
              <a:gd name="connsiteY9" fmla="*/ 559558 h 2893326"/>
              <a:gd name="connsiteX10" fmla="*/ 287306 w 744506"/>
              <a:gd name="connsiteY10" fmla="*/ 580030 h 2893326"/>
              <a:gd name="connsiteX11" fmla="*/ 300954 w 744506"/>
              <a:gd name="connsiteY11" fmla="*/ 600502 h 2893326"/>
              <a:gd name="connsiteX12" fmla="*/ 307778 w 744506"/>
              <a:gd name="connsiteY12" fmla="*/ 620973 h 2893326"/>
              <a:gd name="connsiteX13" fmla="*/ 321425 w 744506"/>
              <a:gd name="connsiteY13" fmla="*/ 648269 h 2893326"/>
              <a:gd name="connsiteX14" fmla="*/ 348721 w 744506"/>
              <a:gd name="connsiteY14" fmla="*/ 709684 h 2893326"/>
              <a:gd name="connsiteX15" fmla="*/ 369193 w 744506"/>
              <a:gd name="connsiteY15" fmla="*/ 777923 h 2893326"/>
              <a:gd name="connsiteX16" fmla="*/ 376016 w 744506"/>
              <a:gd name="connsiteY16" fmla="*/ 798394 h 2893326"/>
              <a:gd name="connsiteX17" fmla="*/ 382840 w 744506"/>
              <a:gd name="connsiteY17" fmla="*/ 839337 h 2893326"/>
              <a:gd name="connsiteX18" fmla="*/ 389664 w 744506"/>
              <a:gd name="connsiteY18" fmla="*/ 859809 h 2893326"/>
              <a:gd name="connsiteX19" fmla="*/ 396488 w 744506"/>
              <a:gd name="connsiteY19" fmla="*/ 887105 h 2893326"/>
              <a:gd name="connsiteX20" fmla="*/ 410136 w 744506"/>
              <a:gd name="connsiteY20" fmla="*/ 934872 h 2893326"/>
              <a:gd name="connsiteX21" fmla="*/ 423784 w 744506"/>
              <a:gd name="connsiteY21" fmla="*/ 1084997 h 2893326"/>
              <a:gd name="connsiteX22" fmla="*/ 437431 w 744506"/>
              <a:gd name="connsiteY22" fmla="*/ 1160060 h 2893326"/>
              <a:gd name="connsiteX23" fmla="*/ 430607 w 744506"/>
              <a:gd name="connsiteY23" fmla="*/ 1323833 h 2893326"/>
              <a:gd name="connsiteX24" fmla="*/ 423784 w 744506"/>
              <a:gd name="connsiteY24" fmla="*/ 1357952 h 2893326"/>
              <a:gd name="connsiteX25" fmla="*/ 410136 w 744506"/>
              <a:gd name="connsiteY25" fmla="*/ 1378424 h 2893326"/>
              <a:gd name="connsiteX26" fmla="*/ 396488 w 744506"/>
              <a:gd name="connsiteY26" fmla="*/ 1426191 h 2893326"/>
              <a:gd name="connsiteX27" fmla="*/ 348721 w 744506"/>
              <a:gd name="connsiteY27" fmla="*/ 1494430 h 2893326"/>
              <a:gd name="connsiteX28" fmla="*/ 328249 w 744506"/>
              <a:gd name="connsiteY28" fmla="*/ 1514902 h 2893326"/>
              <a:gd name="connsiteX29" fmla="*/ 300954 w 744506"/>
              <a:gd name="connsiteY29" fmla="*/ 1555845 h 2893326"/>
              <a:gd name="connsiteX30" fmla="*/ 294130 w 744506"/>
              <a:gd name="connsiteY30" fmla="*/ 1576317 h 2893326"/>
              <a:gd name="connsiteX31" fmla="*/ 266834 w 744506"/>
              <a:gd name="connsiteY31" fmla="*/ 1617260 h 2893326"/>
              <a:gd name="connsiteX32" fmla="*/ 253187 w 744506"/>
              <a:gd name="connsiteY32" fmla="*/ 1637732 h 2893326"/>
              <a:gd name="connsiteX33" fmla="*/ 239539 w 744506"/>
              <a:gd name="connsiteY33" fmla="*/ 1658203 h 2893326"/>
              <a:gd name="connsiteX34" fmla="*/ 205419 w 744506"/>
              <a:gd name="connsiteY34" fmla="*/ 1699146 h 2893326"/>
              <a:gd name="connsiteX35" fmla="*/ 191772 w 744506"/>
              <a:gd name="connsiteY35" fmla="*/ 1781033 h 2893326"/>
              <a:gd name="connsiteX36" fmla="*/ 184948 w 744506"/>
              <a:gd name="connsiteY36" fmla="*/ 1801505 h 2893326"/>
              <a:gd name="connsiteX37" fmla="*/ 178124 w 744506"/>
              <a:gd name="connsiteY37" fmla="*/ 1828800 h 2893326"/>
              <a:gd name="connsiteX38" fmla="*/ 171300 w 744506"/>
              <a:gd name="connsiteY38" fmla="*/ 1849272 h 2893326"/>
              <a:gd name="connsiteX39" fmla="*/ 150828 w 744506"/>
              <a:gd name="connsiteY39" fmla="*/ 1903863 h 2893326"/>
              <a:gd name="connsiteX40" fmla="*/ 109885 w 744506"/>
              <a:gd name="connsiteY40" fmla="*/ 1917511 h 2893326"/>
              <a:gd name="connsiteX41" fmla="*/ 89413 w 744506"/>
              <a:gd name="connsiteY41" fmla="*/ 1924334 h 2893326"/>
              <a:gd name="connsiteX42" fmla="*/ 68942 w 744506"/>
              <a:gd name="connsiteY42" fmla="*/ 1931158 h 2893326"/>
              <a:gd name="connsiteX43" fmla="*/ 21175 w 744506"/>
              <a:gd name="connsiteY43" fmla="*/ 1937982 h 2893326"/>
              <a:gd name="connsiteX44" fmla="*/ 703 w 744506"/>
              <a:gd name="connsiteY44" fmla="*/ 1951630 h 2893326"/>
              <a:gd name="connsiteX45" fmla="*/ 7527 w 744506"/>
              <a:gd name="connsiteY45" fmla="*/ 1978926 h 2893326"/>
              <a:gd name="connsiteX46" fmla="*/ 27999 w 744506"/>
              <a:gd name="connsiteY46" fmla="*/ 2019869 h 2893326"/>
              <a:gd name="connsiteX47" fmla="*/ 34822 w 744506"/>
              <a:gd name="connsiteY47" fmla="*/ 2040340 h 2893326"/>
              <a:gd name="connsiteX48" fmla="*/ 48470 w 744506"/>
              <a:gd name="connsiteY48" fmla="*/ 2060812 h 2893326"/>
              <a:gd name="connsiteX49" fmla="*/ 55294 w 744506"/>
              <a:gd name="connsiteY49" fmla="*/ 2088108 h 2893326"/>
              <a:gd name="connsiteX50" fmla="*/ 82590 w 744506"/>
              <a:gd name="connsiteY50" fmla="*/ 2129051 h 2893326"/>
              <a:gd name="connsiteX51" fmla="*/ 96237 w 744506"/>
              <a:gd name="connsiteY51" fmla="*/ 2169994 h 2893326"/>
              <a:gd name="connsiteX52" fmla="*/ 116709 w 744506"/>
              <a:gd name="connsiteY52" fmla="*/ 2210937 h 2893326"/>
              <a:gd name="connsiteX53" fmla="*/ 137181 w 744506"/>
              <a:gd name="connsiteY53" fmla="*/ 2286000 h 2893326"/>
              <a:gd name="connsiteX54" fmla="*/ 219067 w 744506"/>
              <a:gd name="connsiteY54" fmla="*/ 2408830 h 2893326"/>
              <a:gd name="connsiteX55" fmla="*/ 246363 w 744506"/>
              <a:gd name="connsiteY55" fmla="*/ 2449773 h 2893326"/>
              <a:gd name="connsiteX56" fmla="*/ 260010 w 744506"/>
              <a:gd name="connsiteY56" fmla="*/ 2470245 h 2893326"/>
              <a:gd name="connsiteX57" fmla="*/ 280482 w 744506"/>
              <a:gd name="connsiteY57" fmla="*/ 2511188 h 2893326"/>
              <a:gd name="connsiteX58" fmla="*/ 294130 w 744506"/>
              <a:gd name="connsiteY58" fmla="*/ 2572603 h 2893326"/>
              <a:gd name="connsiteX59" fmla="*/ 307778 w 744506"/>
              <a:gd name="connsiteY59" fmla="*/ 2613546 h 2893326"/>
              <a:gd name="connsiteX60" fmla="*/ 314602 w 744506"/>
              <a:gd name="connsiteY60" fmla="*/ 2640842 h 2893326"/>
              <a:gd name="connsiteX61" fmla="*/ 335073 w 744506"/>
              <a:gd name="connsiteY61" fmla="*/ 2702257 h 2893326"/>
              <a:gd name="connsiteX62" fmla="*/ 348721 w 744506"/>
              <a:gd name="connsiteY62" fmla="*/ 2743200 h 2893326"/>
              <a:gd name="connsiteX63" fmla="*/ 362369 w 744506"/>
              <a:gd name="connsiteY63" fmla="*/ 2770496 h 2893326"/>
              <a:gd name="connsiteX64" fmla="*/ 389664 w 744506"/>
              <a:gd name="connsiteY64" fmla="*/ 2811439 h 2893326"/>
              <a:gd name="connsiteX65" fmla="*/ 403312 w 744506"/>
              <a:gd name="connsiteY65" fmla="*/ 2831911 h 2893326"/>
              <a:gd name="connsiteX66" fmla="*/ 430607 w 744506"/>
              <a:gd name="connsiteY66" fmla="*/ 2845558 h 2893326"/>
              <a:gd name="connsiteX67" fmla="*/ 451079 w 744506"/>
              <a:gd name="connsiteY67" fmla="*/ 2866030 h 2893326"/>
              <a:gd name="connsiteX68" fmla="*/ 471551 w 744506"/>
              <a:gd name="connsiteY68" fmla="*/ 2879678 h 2893326"/>
              <a:gd name="connsiteX69" fmla="*/ 532966 w 744506"/>
              <a:gd name="connsiteY69" fmla="*/ 2893326 h 2893326"/>
              <a:gd name="connsiteX70" fmla="*/ 614852 w 744506"/>
              <a:gd name="connsiteY70" fmla="*/ 2886502 h 2893326"/>
              <a:gd name="connsiteX71" fmla="*/ 635324 w 744506"/>
              <a:gd name="connsiteY71" fmla="*/ 2879678 h 2893326"/>
              <a:gd name="connsiteX72" fmla="*/ 676267 w 744506"/>
              <a:gd name="connsiteY72" fmla="*/ 2811439 h 2893326"/>
              <a:gd name="connsiteX73" fmla="*/ 683091 w 744506"/>
              <a:gd name="connsiteY73" fmla="*/ 2784143 h 2893326"/>
              <a:gd name="connsiteX74" fmla="*/ 696739 w 744506"/>
              <a:gd name="connsiteY74" fmla="*/ 2681785 h 2893326"/>
              <a:gd name="connsiteX75" fmla="*/ 703563 w 744506"/>
              <a:gd name="connsiteY75" fmla="*/ 2463421 h 2893326"/>
              <a:gd name="connsiteX76" fmla="*/ 717210 w 744506"/>
              <a:gd name="connsiteY76" fmla="*/ 2074460 h 2893326"/>
              <a:gd name="connsiteX77" fmla="*/ 724034 w 744506"/>
              <a:gd name="connsiteY77" fmla="*/ 395785 h 2893326"/>
              <a:gd name="connsiteX78" fmla="*/ 730858 w 744506"/>
              <a:gd name="connsiteY78" fmla="*/ 361666 h 2893326"/>
              <a:gd name="connsiteX79" fmla="*/ 737682 w 744506"/>
              <a:gd name="connsiteY79" fmla="*/ 300251 h 2893326"/>
              <a:gd name="connsiteX80" fmla="*/ 744506 w 744506"/>
              <a:gd name="connsiteY80" fmla="*/ 245660 h 2893326"/>
              <a:gd name="connsiteX81" fmla="*/ 737682 w 744506"/>
              <a:gd name="connsiteY81" fmla="*/ 81887 h 2893326"/>
              <a:gd name="connsiteX82" fmla="*/ 689915 w 744506"/>
              <a:gd name="connsiteY82" fmla="*/ 54591 h 2893326"/>
              <a:gd name="connsiteX83" fmla="*/ 601205 w 744506"/>
              <a:gd name="connsiteY83" fmla="*/ 34120 h 2893326"/>
              <a:gd name="connsiteX84" fmla="*/ 553437 w 744506"/>
              <a:gd name="connsiteY84" fmla="*/ 20472 h 2893326"/>
              <a:gd name="connsiteX85" fmla="*/ 498846 w 744506"/>
              <a:gd name="connsiteY85" fmla="*/ 13648 h 2893326"/>
              <a:gd name="connsiteX86" fmla="*/ 457903 w 744506"/>
              <a:gd name="connsiteY86" fmla="*/ 6824 h 2893326"/>
              <a:gd name="connsiteX87" fmla="*/ 410136 w 744506"/>
              <a:gd name="connsiteY87" fmla="*/ 0 h 2893326"/>
              <a:gd name="connsiteX88" fmla="*/ 335073 w 744506"/>
              <a:gd name="connsiteY88" fmla="*/ 6824 h 2893326"/>
              <a:gd name="connsiteX89" fmla="*/ 314602 w 744506"/>
              <a:gd name="connsiteY89" fmla="*/ 0 h 289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4506" h="2893326">
                <a:moveTo>
                  <a:pt x="314602" y="0"/>
                </a:moveTo>
                <a:lnTo>
                  <a:pt x="314602" y="0"/>
                </a:lnTo>
                <a:cubicBezTo>
                  <a:pt x="312327" y="50042"/>
                  <a:pt x="313115" y="100317"/>
                  <a:pt x="307778" y="150126"/>
                </a:cubicBezTo>
                <a:cubicBezTo>
                  <a:pt x="306245" y="164430"/>
                  <a:pt x="306100" y="183089"/>
                  <a:pt x="294130" y="191069"/>
                </a:cubicBezTo>
                <a:lnTo>
                  <a:pt x="273658" y="204717"/>
                </a:lnTo>
                <a:cubicBezTo>
                  <a:pt x="259948" y="225280"/>
                  <a:pt x="256755" y="228236"/>
                  <a:pt x="246363" y="252484"/>
                </a:cubicBezTo>
                <a:cubicBezTo>
                  <a:pt x="243530" y="259095"/>
                  <a:pt x="241814" y="266131"/>
                  <a:pt x="239539" y="272955"/>
                </a:cubicBezTo>
                <a:cubicBezTo>
                  <a:pt x="241814" y="327546"/>
                  <a:pt x="240926" y="382361"/>
                  <a:pt x="246363" y="436729"/>
                </a:cubicBezTo>
                <a:cubicBezTo>
                  <a:pt x="247794" y="451043"/>
                  <a:pt x="257645" y="463482"/>
                  <a:pt x="260010" y="477672"/>
                </a:cubicBezTo>
                <a:cubicBezTo>
                  <a:pt x="269199" y="532806"/>
                  <a:pt x="262458" y="505488"/>
                  <a:pt x="280482" y="559558"/>
                </a:cubicBezTo>
                <a:cubicBezTo>
                  <a:pt x="282757" y="566382"/>
                  <a:pt x="283316" y="574045"/>
                  <a:pt x="287306" y="580030"/>
                </a:cubicBezTo>
                <a:cubicBezTo>
                  <a:pt x="291855" y="586854"/>
                  <a:pt x="297286" y="593166"/>
                  <a:pt x="300954" y="600502"/>
                </a:cubicBezTo>
                <a:cubicBezTo>
                  <a:pt x="304171" y="606935"/>
                  <a:pt x="304945" y="614362"/>
                  <a:pt x="307778" y="620973"/>
                </a:cubicBezTo>
                <a:cubicBezTo>
                  <a:pt x="311785" y="630323"/>
                  <a:pt x="317647" y="638824"/>
                  <a:pt x="321425" y="648269"/>
                </a:cubicBezTo>
                <a:cubicBezTo>
                  <a:pt x="345785" y="709170"/>
                  <a:pt x="322465" y="670300"/>
                  <a:pt x="348721" y="709684"/>
                </a:cubicBezTo>
                <a:cubicBezTo>
                  <a:pt x="359035" y="750940"/>
                  <a:pt x="352578" y="728075"/>
                  <a:pt x="369193" y="777923"/>
                </a:cubicBezTo>
                <a:cubicBezTo>
                  <a:pt x="371467" y="784747"/>
                  <a:pt x="374833" y="791299"/>
                  <a:pt x="376016" y="798394"/>
                </a:cubicBezTo>
                <a:cubicBezTo>
                  <a:pt x="378291" y="812042"/>
                  <a:pt x="379839" y="825831"/>
                  <a:pt x="382840" y="839337"/>
                </a:cubicBezTo>
                <a:cubicBezTo>
                  <a:pt x="384400" y="846359"/>
                  <a:pt x="387688" y="852893"/>
                  <a:pt x="389664" y="859809"/>
                </a:cubicBezTo>
                <a:cubicBezTo>
                  <a:pt x="392241" y="868827"/>
                  <a:pt x="393911" y="878087"/>
                  <a:pt x="396488" y="887105"/>
                </a:cubicBezTo>
                <a:cubicBezTo>
                  <a:pt x="416068" y="955633"/>
                  <a:pt x="388802" y="849538"/>
                  <a:pt x="410136" y="934872"/>
                </a:cubicBezTo>
                <a:cubicBezTo>
                  <a:pt x="414685" y="984914"/>
                  <a:pt x="411599" y="1036249"/>
                  <a:pt x="423784" y="1084997"/>
                </a:cubicBezTo>
                <a:cubicBezTo>
                  <a:pt x="434507" y="1127897"/>
                  <a:pt x="429281" y="1103009"/>
                  <a:pt x="437431" y="1160060"/>
                </a:cubicBezTo>
                <a:cubicBezTo>
                  <a:pt x="435156" y="1214651"/>
                  <a:pt x="434366" y="1269324"/>
                  <a:pt x="430607" y="1323833"/>
                </a:cubicBezTo>
                <a:cubicBezTo>
                  <a:pt x="429809" y="1335404"/>
                  <a:pt x="427856" y="1347092"/>
                  <a:pt x="423784" y="1357952"/>
                </a:cubicBezTo>
                <a:cubicBezTo>
                  <a:pt x="420904" y="1365631"/>
                  <a:pt x="414685" y="1371600"/>
                  <a:pt x="410136" y="1378424"/>
                </a:cubicBezTo>
                <a:cubicBezTo>
                  <a:pt x="408529" y="1384850"/>
                  <a:pt x="400939" y="1418180"/>
                  <a:pt x="396488" y="1426191"/>
                </a:cubicBezTo>
                <a:cubicBezTo>
                  <a:pt x="390305" y="1437320"/>
                  <a:pt x="360021" y="1481247"/>
                  <a:pt x="348721" y="1494430"/>
                </a:cubicBezTo>
                <a:cubicBezTo>
                  <a:pt x="342440" y="1501757"/>
                  <a:pt x="335073" y="1508078"/>
                  <a:pt x="328249" y="1514902"/>
                </a:cubicBezTo>
                <a:cubicBezTo>
                  <a:pt x="312023" y="1563579"/>
                  <a:pt x="335031" y="1504727"/>
                  <a:pt x="300954" y="1555845"/>
                </a:cubicBezTo>
                <a:cubicBezTo>
                  <a:pt x="296964" y="1561830"/>
                  <a:pt x="297623" y="1570029"/>
                  <a:pt x="294130" y="1576317"/>
                </a:cubicBezTo>
                <a:cubicBezTo>
                  <a:pt x="286164" y="1590655"/>
                  <a:pt x="275932" y="1603612"/>
                  <a:pt x="266834" y="1617260"/>
                </a:cubicBezTo>
                <a:lnTo>
                  <a:pt x="253187" y="1637732"/>
                </a:lnTo>
                <a:cubicBezTo>
                  <a:pt x="248638" y="1644556"/>
                  <a:pt x="245338" y="1652404"/>
                  <a:pt x="239539" y="1658203"/>
                </a:cubicBezTo>
                <a:cubicBezTo>
                  <a:pt x="213268" y="1684474"/>
                  <a:pt x="224420" y="1670645"/>
                  <a:pt x="205419" y="1699146"/>
                </a:cubicBezTo>
                <a:cubicBezTo>
                  <a:pt x="189422" y="1747143"/>
                  <a:pt x="207010" y="1689607"/>
                  <a:pt x="191772" y="1781033"/>
                </a:cubicBezTo>
                <a:cubicBezTo>
                  <a:pt x="190589" y="1788128"/>
                  <a:pt x="186924" y="1794589"/>
                  <a:pt x="184948" y="1801505"/>
                </a:cubicBezTo>
                <a:cubicBezTo>
                  <a:pt x="182372" y="1810523"/>
                  <a:pt x="180700" y="1819782"/>
                  <a:pt x="178124" y="1828800"/>
                </a:cubicBezTo>
                <a:cubicBezTo>
                  <a:pt x="176148" y="1835716"/>
                  <a:pt x="173045" y="1842294"/>
                  <a:pt x="171300" y="1849272"/>
                </a:cubicBezTo>
                <a:cubicBezTo>
                  <a:pt x="167732" y="1863544"/>
                  <a:pt x="167470" y="1893462"/>
                  <a:pt x="150828" y="1903863"/>
                </a:cubicBezTo>
                <a:cubicBezTo>
                  <a:pt x="138629" y="1911488"/>
                  <a:pt x="123533" y="1912962"/>
                  <a:pt x="109885" y="1917511"/>
                </a:cubicBezTo>
                <a:lnTo>
                  <a:pt x="89413" y="1924334"/>
                </a:lnTo>
                <a:cubicBezTo>
                  <a:pt x="82589" y="1926608"/>
                  <a:pt x="76063" y="1930141"/>
                  <a:pt x="68942" y="1931158"/>
                </a:cubicBezTo>
                <a:lnTo>
                  <a:pt x="21175" y="1937982"/>
                </a:lnTo>
                <a:cubicBezTo>
                  <a:pt x="14351" y="1942531"/>
                  <a:pt x="3297" y="1943849"/>
                  <a:pt x="703" y="1951630"/>
                </a:cubicBezTo>
                <a:cubicBezTo>
                  <a:pt x="-2263" y="1960527"/>
                  <a:pt x="4950" y="1969908"/>
                  <a:pt x="7527" y="1978926"/>
                </a:cubicBezTo>
                <a:cubicBezTo>
                  <a:pt x="14590" y="2003645"/>
                  <a:pt x="13046" y="1997440"/>
                  <a:pt x="27999" y="2019869"/>
                </a:cubicBezTo>
                <a:cubicBezTo>
                  <a:pt x="30273" y="2026693"/>
                  <a:pt x="31605" y="2033907"/>
                  <a:pt x="34822" y="2040340"/>
                </a:cubicBezTo>
                <a:cubicBezTo>
                  <a:pt x="38490" y="2047676"/>
                  <a:pt x="45239" y="2053274"/>
                  <a:pt x="48470" y="2060812"/>
                </a:cubicBezTo>
                <a:cubicBezTo>
                  <a:pt x="52164" y="2069432"/>
                  <a:pt x="51100" y="2079719"/>
                  <a:pt x="55294" y="2088108"/>
                </a:cubicBezTo>
                <a:cubicBezTo>
                  <a:pt x="62630" y="2102779"/>
                  <a:pt x="82590" y="2129051"/>
                  <a:pt x="82590" y="2129051"/>
                </a:cubicBezTo>
                <a:cubicBezTo>
                  <a:pt x="87139" y="2142699"/>
                  <a:pt x="88257" y="2158024"/>
                  <a:pt x="96237" y="2169994"/>
                </a:cubicBezTo>
                <a:cubicBezTo>
                  <a:pt x="109579" y="2190007"/>
                  <a:pt x="111059" y="2188337"/>
                  <a:pt x="116709" y="2210937"/>
                </a:cubicBezTo>
                <a:cubicBezTo>
                  <a:pt x="121837" y="2231447"/>
                  <a:pt x="125469" y="2268431"/>
                  <a:pt x="137181" y="2286000"/>
                </a:cubicBezTo>
                <a:lnTo>
                  <a:pt x="219067" y="2408830"/>
                </a:lnTo>
                <a:lnTo>
                  <a:pt x="246363" y="2449773"/>
                </a:lnTo>
                <a:cubicBezTo>
                  <a:pt x="250912" y="2456597"/>
                  <a:pt x="257417" y="2462465"/>
                  <a:pt x="260010" y="2470245"/>
                </a:cubicBezTo>
                <a:cubicBezTo>
                  <a:pt x="269427" y="2498497"/>
                  <a:pt x="262844" y="2484732"/>
                  <a:pt x="280482" y="2511188"/>
                </a:cubicBezTo>
                <a:cubicBezTo>
                  <a:pt x="284378" y="2530670"/>
                  <a:pt x="288347" y="2553328"/>
                  <a:pt x="294130" y="2572603"/>
                </a:cubicBezTo>
                <a:cubicBezTo>
                  <a:pt x="298264" y="2586382"/>
                  <a:pt x="304289" y="2599590"/>
                  <a:pt x="307778" y="2613546"/>
                </a:cubicBezTo>
                <a:cubicBezTo>
                  <a:pt x="310053" y="2622645"/>
                  <a:pt x="311907" y="2631859"/>
                  <a:pt x="314602" y="2640842"/>
                </a:cubicBezTo>
                <a:cubicBezTo>
                  <a:pt x="314609" y="2640865"/>
                  <a:pt x="331657" y="2692010"/>
                  <a:pt x="335073" y="2702257"/>
                </a:cubicBezTo>
                <a:cubicBezTo>
                  <a:pt x="335074" y="2702259"/>
                  <a:pt x="348720" y="2743197"/>
                  <a:pt x="348721" y="2743200"/>
                </a:cubicBezTo>
                <a:cubicBezTo>
                  <a:pt x="353270" y="2752299"/>
                  <a:pt x="357135" y="2761773"/>
                  <a:pt x="362369" y="2770496"/>
                </a:cubicBezTo>
                <a:cubicBezTo>
                  <a:pt x="370808" y="2784561"/>
                  <a:pt x="380566" y="2797791"/>
                  <a:pt x="389664" y="2811439"/>
                </a:cubicBezTo>
                <a:cubicBezTo>
                  <a:pt x="394213" y="2818263"/>
                  <a:pt x="395976" y="2828243"/>
                  <a:pt x="403312" y="2831911"/>
                </a:cubicBezTo>
                <a:lnTo>
                  <a:pt x="430607" y="2845558"/>
                </a:lnTo>
                <a:cubicBezTo>
                  <a:pt x="437431" y="2852382"/>
                  <a:pt x="443665" y="2859852"/>
                  <a:pt x="451079" y="2866030"/>
                </a:cubicBezTo>
                <a:cubicBezTo>
                  <a:pt x="457380" y="2871280"/>
                  <a:pt x="464215" y="2876010"/>
                  <a:pt x="471551" y="2879678"/>
                </a:cubicBezTo>
                <a:cubicBezTo>
                  <a:pt x="488351" y="2888078"/>
                  <a:pt x="517239" y="2890705"/>
                  <a:pt x="532966" y="2893326"/>
                </a:cubicBezTo>
                <a:cubicBezTo>
                  <a:pt x="560261" y="2891051"/>
                  <a:pt x="587702" y="2890122"/>
                  <a:pt x="614852" y="2886502"/>
                </a:cubicBezTo>
                <a:cubicBezTo>
                  <a:pt x="621982" y="2885551"/>
                  <a:pt x="630238" y="2884764"/>
                  <a:pt x="635324" y="2879678"/>
                </a:cubicBezTo>
                <a:cubicBezTo>
                  <a:pt x="651790" y="2863212"/>
                  <a:pt x="665498" y="2832976"/>
                  <a:pt x="676267" y="2811439"/>
                </a:cubicBezTo>
                <a:cubicBezTo>
                  <a:pt x="678542" y="2802340"/>
                  <a:pt x="681252" y="2793340"/>
                  <a:pt x="683091" y="2784143"/>
                </a:cubicBezTo>
                <a:cubicBezTo>
                  <a:pt x="690749" y="2745854"/>
                  <a:pt x="692187" y="2722753"/>
                  <a:pt x="696739" y="2681785"/>
                </a:cubicBezTo>
                <a:cubicBezTo>
                  <a:pt x="699014" y="2608997"/>
                  <a:pt x="701743" y="2536222"/>
                  <a:pt x="703563" y="2463421"/>
                </a:cubicBezTo>
                <a:cubicBezTo>
                  <a:pt x="712688" y="2098433"/>
                  <a:pt x="697976" y="2247591"/>
                  <a:pt x="717210" y="2074460"/>
                </a:cubicBezTo>
                <a:cubicBezTo>
                  <a:pt x="719485" y="1514902"/>
                  <a:pt x="719575" y="955330"/>
                  <a:pt x="724034" y="395785"/>
                </a:cubicBezTo>
                <a:cubicBezTo>
                  <a:pt x="724126" y="384187"/>
                  <a:pt x="729218" y="373148"/>
                  <a:pt x="730858" y="361666"/>
                </a:cubicBezTo>
                <a:cubicBezTo>
                  <a:pt x="733771" y="341275"/>
                  <a:pt x="735275" y="320708"/>
                  <a:pt x="737682" y="300251"/>
                </a:cubicBezTo>
                <a:cubicBezTo>
                  <a:pt x="739825" y="282038"/>
                  <a:pt x="742231" y="263857"/>
                  <a:pt x="744506" y="245660"/>
                </a:cubicBezTo>
                <a:cubicBezTo>
                  <a:pt x="742231" y="191069"/>
                  <a:pt x="745689" y="135935"/>
                  <a:pt x="737682" y="81887"/>
                </a:cubicBezTo>
                <a:cubicBezTo>
                  <a:pt x="734448" y="60059"/>
                  <a:pt x="703376" y="58629"/>
                  <a:pt x="689915" y="54591"/>
                </a:cubicBezTo>
                <a:cubicBezTo>
                  <a:pt x="621794" y="34154"/>
                  <a:pt x="676540" y="44881"/>
                  <a:pt x="601205" y="34120"/>
                </a:cubicBezTo>
                <a:cubicBezTo>
                  <a:pt x="584979" y="28711"/>
                  <a:pt x="570574" y="23328"/>
                  <a:pt x="553437" y="20472"/>
                </a:cubicBezTo>
                <a:cubicBezTo>
                  <a:pt x="535348" y="17457"/>
                  <a:pt x="517000" y="16242"/>
                  <a:pt x="498846" y="13648"/>
                </a:cubicBezTo>
                <a:cubicBezTo>
                  <a:pt x="485149" y="11691"/>
                  <a:pt x="471578" y="8928"/>
                  <a:pt x="457903" y="6824"/>
                </a:cubicBezTo>
                <a:cubicBezTo>
                  <a:pt x="442006" y="4378"/>
                  <a:pt x="426058" y="2275"/>
                  <a:pt x="410136" y="0"/>
                </a:cubicBezTo>
                <a:cubicBezTo>
                  <a:pt x="385115" y="2275"/>
                  <a:pt x="359945" y="3271"/>
                  <a:pt x="335073" y="6824"/>
                </a:cubicBezTo>
                <a:cubicBezTo>
                  <a:pt x="327952" y="7841"/>
                  <a:pt x="318014" y="1137"/>
                  <a:pt x="314602"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697923" y="4276725"/>
            <a:ext cx="1295400" cy="10668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1F181EE6-BCB5-48D6-9A0C-7ACB016592BE}" type="slidenum">
              <a:rPr lang="en-US" smtClean="0"/>
              <a:pPr/>
              <a:t>9</a:t>
            </a:fld>
            <a:endParaRPr lang="en-US"/>
          </a:p>
        </p:txBody>
      </p:sp>
    </p:spTree>
    <p:extLst>
      <p:ext uri="{BB962C8B-B14F-4D97-AF65-F5344CB8AC3E}">
        <p14:creationId xmlns:p14="http://schemas.microsoft.com/office/powerpoint/2010/main" val="19653026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572&quot;&gt;&lt;object type=&quot;3&quot; unique_id=&quot;10573&quot;&gt;&lt;property id=&quot;20148&quot; value=&quot;5&quot;/&gt;&lt;property id=&quot;20300&quot; value=&quot;Slide 1 - &amp;quot;Geographic and Data Concepts Important for Population Health&amp;quot;&quot;/&gt;&lt;property id=&quot;20307&quot; value=&quot;331&quot;/&gt;&lt;/object&gt;&lt;object type=&quot;3&quot; unique_id=&quot;10574&quot;&gt;&lt;property id=&quot;20148&quot; value=&quot;5&quot;/&gt;&lt;property id=&quot;20300&quot; value=&quot;Slide 2 - &amp;quot;Module 2 Learning Objectives&amp;quot;&quot;/&gt;&lt;property id=&quot;20307&quot; value=&quot;345&quot;/&gt;&lt;/object&gt;&lt;object type=&quot;3&quot; unique_id=&quot;10575&quot;&gt;&lt;property id=&quot;20148&quot; value=&quot;5&quot;/&gt;&lt;property id=&quot;20300&quot; value=&quot;Slide 3 - &amp;quot;Population Health&amp;quot;&quot;/&gt;&lt;property id=&quot;20307&quot; value=&quot;332&quot;/&gt;&lt;/object&gt;&lt;object type=&quot;3&quot; unique_id=&quot;10576&quot;&gt;&lt;property id=&quot;20148&quot; value=&quot;5&quot;/&gt;&lt;property id=&quot;20300&quot; value=&quot;Slide 4 - &amp;quot;Determinants of Health&amp;quot;&quot;/&gt;&lt;property id=&quot;20307&quot; value=&quot;346&quot;/&gt;&lt;/object&gt;&lt;object type=&quot;3&quot; unique_id=&quot;10578&quot;&gt;&lt;property id=&quot;20148&quot; value=&quot;5&quot;/&gt;&lt;property id=&quot;20300&quot; value=&quot;Slide 7 - &amp;quot;Thinking about Patient Panels in a  Non-Clinical Context&amp;quot;&quot;/&gt;&lt;property id=&quot;20307&quot; value=&quot;334&quot;/&gt;&lt;/object&gt;&lt;object type=&quot;3&quot; unique_id=&quot;10582&quot;&gt;&lt;property id=&quot;20148&quot; value=&quot;5&quot;/&gt;&lt;property id=&quot;20300&quot; value=&quot;Slide 11 - &amp;quot;Notes about ZIP Codes&amp;quot;&quot;/&gt;&lt;property id=&quot;20307&quot; value=&quot;339&quot;/&gt;&lt;/object&gt;&lt;object type=&quot;3&quot; unique_id=&quot;10584&quot;&gt;&lt;property id=&quot;20148&quot; value=&quot;5&quot;/&gt;&lt;property id=&quot;20300&quot; value=&quot;Slide 13 - &amp;quot;ZIP Code vs ZCTA&amp;quot;&quot;/&gt;&lt;property id=&quot;20307&quot; value=&quot;349&quot;/&gt;&lt;/object&gt;&lt;object type=&quot;3&quot; unique_id=&quot;10588&quot;&gt;&lt;property id=&quot;20148&quot; value=&quot;5&quot;/&gt;&lt;property id=&quot;20300&quot; value=&quot;Slide 17 - &amp;quot;Option 1: Geocoding Patient Addresses&amp;quot;&quot;/&gt;&lt;property id=&quot;20307&quot; value=&quot;351&quot;/&gt;&lt;/object&gt;&lt;object type=&quot;3&quot; unique_id=&quot;10675&quot;&gt;&lt;property id=&quot;20148&quot; value=&quot;5&quot;/&gt;&lt;property id=&quot;20300&quot; value=&quot;Slide 5&quot;/&gt;&lt;property id=&quot;20307&quot; value=&quot;365&quot;/&gt;&lt;/object&gt;&lt;object type=&quot;3&quot; unique_id=&quot;10676&quot;&gt;&lt;property id=&quot;20148&quot; value=&quot;5&quot;/&gt;&lt;property id=&quot;20300&quot; value=&quot;Slide 6&quot;/&gt;&lt;property id=&quot;20307&quot; value=&quot;366&quot;/&gt;&lt;/object&gt;&lt;object type=&quot;3&quot; unique_id=&quot;10677&quot;&gt;&lt;property id=&quot;20148&quot; value=&quot;5&quot;/&gt;&lt;property id=&quot;20300&quot; value=&quot;Slide 8 - &amp;quot;Census Geography&amp;quot;&quot;/&gt;&lt;property id=&quot;20307&quot; value=&quot;368&quot;/&gt;&lt;/object&gt;&lt;object type=&quot;3&quot; unique_id=&quot;10678&quot;&gt;&lt;property id=&quot;20148&quot; value=&quot;5&quot;/&gt;&lt;property id=&quot;20300&quot; value=&quot;Slide 9 - &amp;quot;Census Geography&amp;quot;&quot;/&gt;&lt;property id=&quot;20307&quot; value=&quot;369&quot;/&gt;&lt;/object&gt;&lt;object type=&quot;3&quot; unique_id=&quot;10679&quot;&gt;&lt;property id=&quot;20148&quot; value=&quot;5&quot;/&gt;&lt;property id=&quot;20300&quot; value=&quot;Slide 10 - &amp;quot;ZIP Codes&amp;quot;&quot;/&gt;&lt;property id=&quot;20307&quot; value=&quot;370&quot;/&gt;&lt;/object&gt;&lt;object type=&quot;3&quot; unique_id=&quot;10680&quot;&gt;&lt;property id=&quot;20148&quot; value=&quot;5&quot;/&gt;&lt;property id=&quot;20300&quot; value=&quot;Slide 12 - &amp;quot;ZIP Code vs ZCTA&amp;quot;&quot;/&gt;&lt;property id=&quot;20307&quot; value=&quot;372&quot;/&gt;&lt;/object&gt;&lt;object type=&quot;3&quot; unique_id=&quot;10681&quot;&gt;&lt;property id=&quot;20148&quot; value=&quot;5&quot;/&gt;&lt;property id=&quot;20300&quot; value=&quot;Slide 14 - &amp;quot;Census Geography Hierarchy&amp;quot;&quot;/&gt;&lt;property id=&quot;20307&quot; value=&quot;374&quot;/&gt;&lt;/object&gt;&lt;object type=&quot;3&quot; unique_id=&quot;10682&quot;&gt;&lt;property id=&quot;20148&quot; value=&quot;5&quot;/&gt;&lt;property id=&quot;20300&quot; value=&quot;Slide 15 - &amp;quot;Deriving Service Area from Patient Data &amp;quot;&quot;/&gt;&lt;property id=&quot;20307&quot; value=&quot;375&quot;/&gt;&lt;/object&gt;&lt;object type=&quot;3&quot; unique_id=&quot;10683&quot;&gt;&lt;property id=&quot;20148&quot; value=&quot;5&quot;/&gt;&lt;property id=&quot;20300&quot; value=&quot;Slide 16 - &amp;quot;Deriving Service Area from Patient Data (Geographic Retrofitting)&amp;quot;&quot;/&gt;&lt;property id=&quot;20307&quot; value=&quot;376&quot;/&gt;&lt;/object&gt;&lt;object type=&quot;3&quot; unique_id=&quot;10684&quot;&gt;&lt;property id=&quot;20148&quot; value=&quot;5&quot;/&gt;&lt;property id=&quot;20300&quot; value=&quot;Slide 18 - &amp;quot;Geocoding&amp;quot;&quot;/&gt;&lt;property id=&quot;20307&quot; value=&quot;378&quot;/&gt;&lt;/object&gt;&lt;object type=&quot;3&quot; unique_id=&quot;10685&quot;&gt;&lt;property id=&quot;20148&quot; value=&quot;5&quot;/&gt;&lt;property id=&quot;20300&quot; value=&quot;Slide 19 - &amp;quot;Geocoding&amp;quot;&quot;/&gt;&lt;property id=&quot;20307&quot; value=&quot;379&quot;/&gt;&lt;/object&gt;&lt;object type=&quot;3&quot; unique_id=&quot;10686&quot;&gt;&lt;property id=&quot;20148&quot; value=&quot;5&quot;/&gt;&lt;property id=&quot;20300&quot; value=&quot;Slide 20 - &amp;quot;Geocoding&amp;quot;&quot;/&gt;&lt;property id=&quot;20307&quot; value=&quot;380&quot;/&gt;&lt;/object&gt;&lt;object type=&quot;3&quot; unique_id=&quot;10687&quot;&gt;&lt;property id=&quot;20148&quot; value=&quot;5&quot;/&gt;&lt;property id=&quot;20300&quot; value=&quot;Slide 21 - &amp;quot;Geocoding Caveats&amp;quot;&quot;/&gt;&lt;property id=&quot;20307&quot; value=&quot;381&quot;/&gt;&lt;/object&gt;&lt;object type=&quot;3&quot; unique_id=&quot;10688&quot;&gt;&lt;property id=&quot;20148&quot; value=&quot;5&quot;/&gt;&lt;property id=&quot;20300&quot; value=&quot;Slide 22 - &amp;quot;Option 2: Using Existing Patient Address Data&amp;quot;&quot;/&gt;&lt;property id=&quot;20307&quot; value=&quot;382&quot;/&gt;&lt;/object&gt;&lt;object type=&quot;3&quot; unique_id=&quot;10689&quot;&gt;&lt;property id=&quot;20148&quot; value=&quot;5&quot;/&gt;&lt;property id=&quot;20300&quot; value=&quot;Slide 23 - &amp;quot;www.udsmapper.org/zcta-crosswalk.cfm&amp;quot;&quot;/&gt;&lt;property id=&quot;20307&quot; value=&quot;383&quot;/&gt;&lt;/object&gt;&lt;object type=&quot;3&quot; unique_id=&quot;10690&quot;&gt;&lt;property id=&quot;20148&quot; value=&quot;5&quot;/&gt;&lt;property id=&quot;20300&quot; value=&quot;Slide 24 - &amp;quot;Crosswalk Many at the Same Time&amp;quot;&quot;/&gt;&lt;property id=&quot;20307&quot; value=&quot;384&quot;/&gt;&lt;/object&gt;&lt;object type=&quot;3&quot; unique_id=&quot;10691&quot;&gt;&lt;property id=&quot;20148&quot; value=&quot;5&quot;/&gt;&lt;property id=&quot;20300&quot; value=&quot;Slide 25 - &amp;quot;Compile and (maybe) Aggregate!&amp;quot;&quot;/&gt;&lt;property id=&quot;20307&quot; value=&quot;385&quot;/&gt;&lt;/object&gt;&lt;object type=&quot;3&quot; unique_id=&quot;10692&quot;&gt;&lt;property id=&quot;20148&quot; value=&quot;5&quot;/&gt;&lt;property id=&quot;20300&quot; value=&quot;Slide 26 - &amp;quot;Converting Patient Data to  Service Area&amp;quot;&quot;/&gt;&lt;property id=&quot;20307&quot; value=&quot;386&quot;/&gt;&lt;/object&gt;&lt;object type=&quot;3&quot; unique_id=&quot;10693&quot;&gt;&lt;property id=&quot;20148&quot; value=&quot;5&quot;/&gt;&lt;property id=&quot;20300&quot; value=&quot;Slide 27 - &amp;quot;Thinking about Patient Panels in a  Non-Clinical Context&amp;quot;&quot;/&gt;&lt;property id=&quot;20307&quot; value=&quot;387&quot;/&gt;&lt;/object&gt;&lt;object type=&quot;3&quot; unique_id=&quot;10694&quot;&gt;&lt;property id=&quot;20148&quot; value=&quot;5&quot;/&gt;&lt;property id=&quot;20300&quot; value=&quot;Slide 28 - &amp;quot;Converting Patient Data to  Service Area&amp;quot;&quot;/&gt;&lt;property id=&quot;20307&quot; value=&quot;388&quot;/&gt;&lt;/object&gt;&lt;object type=&quot;3&quot; unique_id=&quot;10695&quot;&gt;&lt;property id=&quot;20148&quot; value=&quot;5&quot;/&gt;&lt;property id=&quot;20300&quot; value=&quot;Slide 29 - &amp;quot;Thinking about Patient Panels in a  Non-Clinical Context&amp;quot;&quot;/&gt;&lt;property id=&quot;20307&quot; value=&quot;389&quot;/&gt;&lt;/object&gt;&lt;object type=&quot;3&quot; unique_id=&quot;10696&quot;&gt;&lt;property id=&quot;20148&quot; value=&quot;5&quot;/&gt;&lt;property id=&quot;20300&quot; value=&quot;Slide 30 - &amp;quot;Find SDOH Data to Better Understand Contextual Information about Patients &amp;quot;&quot;/&gt;&lt;property id=&quot;20307&quot; value=&quot;390&quot;/&gt;&lt;/object&gt;&lt;object type=&quot;3&quot; unique_id=&quot;10697&quot;&gt;&lt;property id=&quot;20148&quot; value=&quot;5&quot;/&gt;&lt;property id=&quot;20300&quot; value=&quot;Slide 31 - &amp;quot;In the UDS Mapper by ZCTA&amp;quot;&quot;/&gt;&lt;property id=&quot;20307&quot; value=&quot;391&quot;/&gt;&lt;/object&gt;&lt;object type=&quot;3&quot; unique_id=&quot;10698&quot;&gt;&lt;property id=&quot;20148&quot; value=&quot;5&quot;/&gt;&lt;property id=&quot;20300&quot; value=&quot;Slide 32 - &amp;quot;UDS Mapper- Low-Income  (Main Maps Tool)&amp;quot;&quot;/&gt;&lt;property id=&quot;20307&quot; value=&quot;392&quot;/&gt;&lt;/object&gt;&lt;object type=&quot;3&quot; unique_id=&quot;10699&quot;&gt;&lt;property id=&quot;20148&quot; value=&quot;5&quot;/&gt;&lt;property id=&quot;20300&quot; value=&quot;Slide 33 - &amp;quot;In the UDS Mapper by ZCTA&amp;quot;&quot;/&gt;&lt;property id=&quot;20307&quot; value=&quot;393&quot;/&gt;&lt;/object&gt;&lt;object type=&quot;3&quot; unique_id=&quot;10700&quot;&gt;&lt;property id=&quot;20148&quot; value=&quot;5&quot;/&gt;&lt;property id=&quot;20300&quot; value=&quot;Slide 34 - &amp;quot;UDS Mapper- Diabetes Prevalence (Population Indicators Tool)&amp;quot;&quot;/&gt;&lt;property id=&quot;20307&quot; value=&quot;394&quot;/&gt;&lt;/object&gt;&lt;object type=&quot;3&quot; unique_id=&quot;10701&quot;&gt;&lt;property id=&quot;20148&quot; value=&quot;5&quot;/&gt;&lt;property id=&quot;20300&quot; value=&quot;Slide 35 - &amp;quot;Others&amp;quot;&quot;/&gt;&lt;property id=&quot;20307&quot; value=&quot;395&quot;/&gt;&lt;/object&gt;&lt;/object&gt;&lt;object type=&quot;8&quot; unique_id=&quot;10622&quot;&gt;&lt;/object&gt;&lt;/object&gt;&lt;/database&gt;"/>
  <p:tag name="SECTOMILLISECCONVERTED" val="1"/>
</p:tagLst>
</file>

<file path=ppt/theme/theme1.xml><?xml version="1.0" encoding="utf-8"?>
<a:theme xmlns:a="http://schemas.openxmlformats.org/drawingml/2006/main" name="Default Theme">
  <a:themeElements>
    <a:clrScheme name="Motagua Colored Light">
      <a:dk1>
        <a:srgbClr val="445469"/>
      </a:dk1>
      <a:lt1>
        <a:srgbClr val="FFFFFF"/>
      </a:lt1>
      <a:dk2>
        <a:srgbClr val="445469"/>
      </a:dk2>
      <a:lt2>
        <a:srgbClr val="FFFFFF"/>
      </a:lt2>
      <a:accent1>
        <a:srgbClr val="1EA185"/>
      </a:accent1>
      <a:accent2>
        <a:srgbClr val="9BBB5C"/>
      </a:accent2>
      <a:accent3>
        <a:srgbClr val="F29B26"/>
      </a:accent3>
      <a:accent4>
        <a:srgbClr val="BD392F"/>
      </a:accent4>
      <a:accent5>
        <a:srgbClr val="445469"/>
      </a:accent5>
      <a:accent6>
        <a:srgbClr val="445469"/>
      </a:accent6>
      <a:hlink>
        <a:srgbClr val="F33B48"/>
      </a:hlink>
      <a:folHlink>
        <a:srgbClr val="FFC00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Theme">
  <a:themeElements>
    <a:clrScheme name="Custom 14">
      <a:dk1>
        <a:srgbClr val="445469"/>
      </a:dk1>
      <a:lt1>
        <a:srgbClr val="FFFFFF"/>
      </a:lt1>
      <a:dk2>
        <a:srgbClr val="445469"/>
      </a:dk2>
      <a:lt2>
        <a:srgbClr val="FFFFFF"/>
      </a:lt2>
      <a:accent1>
        <a:srgbClr val="1EA185"/>
      </a:accent1>
      <a:accent2>
        <a:srgbClr val="9BBB5C"/>
      </a:accent2>
      <a:accent3>
        <a:srgbClr val="F29B26"/>
      </a:accent3>
      <a:accent4>
        <a:srgbClr val="BD392F"/>
      </a:accent4>
      <a:accent5>
        <a:srgbClr val="445469"/>
      </a:accent5>
      <a:accent6>
        <a:srgbClr val="445469"/>
      </a:accent6>
      <a:hlink>
        <a:srgbClr val="F33B48"/>
      </a:hlink>
      <a:folHlink>
        <a:srgbClr val="FFC00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Icon Set - Jetfabrik</Template>
  <TotalTime>1930</TotalTime>
  <Words>3882</Words>
  <Application>Microsoft Office PowerPoint</Application>
  <PresentationFormat>On-screen Show (4:3)</PresentationFormat>
  <Paragraphs>516</Paragraphs>
  <Slides>38</Slides>
  <Notes>34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38</vt:i4>
      </vt:variant>
    </vt:vector>
  </HeadingPairs>
  <TitlesOfParts>
    <vt:vector size="47" baseType="lpstr">
      <vt:lpstr>Arial</vt:lpstr>
      <vt:lpstr>Calibri</vt:lpstr>
      <vt:lpstr>Calibri Light</vt:lpstr>
      <vt:lpstr>Lato</vt:lpstr>
      <vt:lpstr>Lato Light</vt:lpstr>
      <vt:lpstr>Lato Regular</vt:lpstr>
      <vt:lpstr>Default Theme</vt:lpstr>
      <vt:lpstr>Custom Design</vt:lpstr>
      <vt:lpstr>1_Default Theme</vt:lpstr>
      <vt:lpstr>PowerPoint Presentation</vt:lpstr>
      <vt:lpstr>Module 2 Learning Objectives</vt:lpstr>
      <vt:lpstr>Population Health</vt:lpstr>
      <vt:lpstr>Determinants of Health</vt:lpstr>
      <vt:lpstr>PowerPoint Presentation</vt:lpstr>
      <vt:lpstr>PowerPoint Presentation</vt:lpstr>
      <vt:lpstr>Thinking about Patient Panels in a  Non-Clinical Context</vt:lpstr>
      <vt:lpstr>Census Geography</vt:lpstr>
      <vt:lpstr>Census Geography</vt:lpstr>
      <vt:lpstr>ZIP Codes</vt:lpstr>
      <vt:lpstr>Notes about ZIP Codes</vt:lpstr>
      <vt:lpstr>ZIP Code vs ZCTA</vt:lpstr>
      <vt:lpstr>ZIP Code vs ZCTA</vt:lpstr>
      <vt:lpstr>Census Geography Hierarchy</vt:lpstr>
      <vt:lpstr>Deriving Service Area from Patient Data </vt:lpstr>
      <vt:lpstr>Deriving Service Area from Patient Data (Geographic Retrofitting)</vt:lpstr>
      <vt:lpstr>Option 1: Geocoding Patient Addresses</vt:lpstr>
      <vt:lpstr>Geocoding</vt:lpstr>
      <vt:lpstr>Geocoding</vt:lpstr>
      <vt:lpstr>Geocoding</vt:lpstr>
      <vt:lpstr>Geocoding Caveats</vt:lpstr>
      <vt:lpstr>Option 2: Using Existing Patient Address Data</vt:lpstr>
      <vt:lpstr>www.udsmapper.org/zcta-crosswalk.cfm</vt:lpstr>
      <vt:lpstr>Crosswalk Many at the Same Time</vt:lpstr>
      <vt:lpstr>Compile and (maybe) Aggregate!</vt:lpstr>
      <vt:lpstr>Converting Patient Data to  Service Area</vt:lpstr>
      <vt:lpstr>Thinking about Patient Panels in a  Non-Clinical Context</vt:lpstr>
      <vt:lpstr>Converting Patient Data to  Service Area</vt:lpstr>
      <vt:lpstr>Thinking about Patient Panels in a  Non-Clinical Context</vt:lpstr>
      <vt:lpstr>Find SDOH Data to Better Understand Contextual Information about Patients </vt:lpstr>
      <vt:lpstr>In the UDS Mapper by ZCTA</vt:lpstr>
      <vt:lpstr>UDS Mapper- Low-Income  (Main Maps Tool)</vt:lpstr>
      <vt:lpstr>In the UDS Mapper by ZCTA</vt:lpstr>
      <vt:lpstr>UDS Mapper- Diabetes Prevalence (Population Indicators Tool)</vt:lpstr>
      <vt:lpstr>Others</vt:lpstr>
      <vt:lpstr>Module 2 Learning Objectives</vt:lpstr>
      <vt:lpstr>Relevant family medicine milestones</vt:lpstr>
      <vt:lpstr>Relevant nurse practitioner competencies</vt:lpstr>
    </vt:vector>
  </TitlesOfParts>
  <Company>AAFP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 Health - Module 2: Geographic Concepts Important to Population Health</dc:title>
  <dc:creator>Robert Graham Center</dc:creator>
  <cp:lastModifiedBy>Winston Liaw</cp:lastModifiedBy>
  <cp:revision>170</cp:revision>
  <cp:lastPrinted>2017-05-02T17:17:27Z</cp:lastPrinted>
  <dcterms:created xsi:type="dcterms:W3CDTF">2017-03-27T16:44:12Z</dcterms:created>
  <dcterms:modified xsi:type="dcterms:W3CDTF">2017-06-12T18:30:50Z</dcterms:modified>
</cp:coreProperties>
</file>