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9" r:id="rId3"/>
    <p:sldMasterId id="2147483701" r:id="rId4"/>
    <p:sldMasterId id="2147483713" r:id="rId5"/>
  </p:sldMasterIdLst>
  <p:notesMasterIdLst>
    <p:notesMasterId r:id="rId58"/>
  </p:notesMasterIdLst>
  <p:sldIdLst>
    <p:sldId id="284" r:id="rId6"/>
    <p:sldId id="298" r:id="rId7"/>
    <p:sldId id="297" r:id="rId8"/>
    <p:sldId id="283" r:id="rId9"/>
    <p:sldId id="282" r:id="rId10"/>
    <p:sldId id="300" r:id="rId11"/>
    <p:sldId id="327" r:id="rId12"/>
    <p:sldId id="299" r:id="rId13"/>
    <p:sldId id="301" r:id="rId14"/>
    <p:sldId id="329" r:id="rId15"/>
    <p:sldId id="328" r:id="rId16"/>
    <p:sldId id="330" r:id="rId17"/>
    <p:sldId id="303" r:id="rId18"/>
    <p:sldId id="305" r:id="rId19"/>
    <p:sldId id="306" r:id="rId20"/>
    <p:sldId id="307" r:id="rId21"/>
    <p:sldId id="331" r:id="rId22"/>
    <p:sldId id="332" r:id="rId23"/>
    <p:sldId id="333" r:id="rId24"/>
    <p:sldId id="334" r:id="rId25"/>
    <p:sldId id="335" r:id="rId26"/>
    <p:sldId id="336" r:id="rId27"/>
    <p:sldId id="337" r:id="rId28"/>
    <p:sldId id="338" r:id="rId29"/>
    <p:sldId id="309" r:id="rId30"/>
    <p:sldId id="339" r:id="rId31"/>
    <p:sldId id="340" r:id="rId32"/>
    <p:sldId id="341" r:id="rId33"/>
    <p:sldId id="342" r:id="rId34"/>
    <p:sldId id="343" r:id="rId35"/>
    <p:sldId id="344" r:id="rId36"/>
    <p:sldId id="345" r:id="rId37"/>
    <p:sldId id="310" r:id="rId38"/>
    <p:sldId id="279" r:id="rId39"/>
    <p:sldId id="311" r:id="rId40"/>
    <p:sldId id="312" r:id="rId41"/>
    <p:sldId id="313" r:id="rId42"/>
    <p:sldId id="314" r:id="rId43"/>
    <p:sldId id="326" r:id="rId44"/>
    <p:sldId id="315" r:id="rId45"/>
    <p:sldId id="316" r:id="rId46"/>
    <p:sldId id="317" r:id="rId47"/>
    <p:sldId id="319" r:id="rId48"/>
    <p:sldId id="318" r:id="rId49"/>
    <p:sldId id="320" r:id="rId50"/>
    <p:sldId id="321" r:id="rId51"/>
    <p:sldId id="322" r:id="rId52"/>
    <p:sldId id="281" r:id="rId53"/>
    <p:sldId id="323" r:id="rId54"/>
    <p:sldId id="324" r:id="rId55"/>
    <p:sldId id="275" r:id="rId56"/>
    <p:sldId id="32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63" autoAdjust="0"/>
  </p:normalViewPr>
  <p:slideViewPr>
    <p:cSldViewPr>
      <p:cViewPr>
        <p:scale>
          <a:sx n="90" d="100"/>
          <a:sy n="90" d="100"/>
        </p:scale>
        <p:origin x="-225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44C43-7618-449F-9390-E7F10D5B429F}" type="datetimeFigureOut">
              <a:rPr lang="en-US" smtClean="0"/>
              <a:t>2/20/2017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70342-8623-486C-A7CE-DACC339D1C44}" type="slidenum">
              <a:rPr lang="en-US" smtClean="0"/>
              <a:t>‹#›</a:t>
            </a:fld>
            <a:endParaRPr lang="en-US" dirty="0"/>
          </a:p>
        </p:txBody>
      </p:sp>
    </p:spTree>
    <p:extLst>
      <p:ext uri="{BB962C8B-B14F-4D97-AF65-F5344CB8AC3E}">
        <p14:creationId xmlns:p14="http://schemas.microsoft.com/office/powerpoint/2010/main" val="402121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a:t>
            </a:r>
            <a:r>
              <a:rPr lang="en-US" sz="1200" kern="1200" baseline="0" dirty="0" smtClean="0">
                <a:solidFill>
                  <a:schemeClr val="tx1"/>
                </a:solidFill>
                <a:effectLst/>
                <a:latin typeface="+mn-lt"/>
                <a:ea typeface="+mn-ea"/>
                <a:cs typeface="+mn-cs"/>
              </a:rPr>
              <a:t> name is Winston Liaw, and I am a family physician and the Medical Director at the Graham Center</a:t>
            </a:r>
          </a:p>
          <a:p>
            <a:r>
              <a:rPr lang="en-US" sz="1200" kern="1200" baseline="0" dirty="0" smtClean="0">
                <a:solidFill>
                  <a:schemeClr val="tx1"/>
                </a:solidFill>
                <a:effectLst/>
                <a:latin typeface="+mn-lt"/>
                <a:ea typeface="+mn-ea"/>
                <a:cs typeface="+mn-cs"/>
              </a:rPr>
              <a:t>I wanted to express my gratitude for your attendance today and your participation in the Advisory Committee</a:t>
            </a:r>
          </a:p>
          <a:p>
            <a:r>
              <a:rPr lang="en-US" sz="1200" kern="1200" baseline="0" dirty="0" smtClean="0">
                <a:solidFill>
                  <a:schemeClr val="tx1"/>
                </a:solidFill>
                <a:effectLst/>
                <a:latin typeface="+mn-lt"/>
                <a:ea typeface="+mn-ea"/>
                <a:cs typeface="+mn-cs"/>
              </a:rPr>
              <a:t>We are very excited about building this curriculum and supporting the tool being developed by the American Board of Family Medicine</a:t>
            </a:r>
          </a:p>
          <a:p>
            <a:r>
              <a:rPr lang="en-US" sz="1200" kern="1200" baseline="0" dirty="0" smtClean="0">
                <a:solidFill>
                  <a:schemeClr val="tx1"/>
                </a:solidFill>
                <a:effectLst/>
                <a:latin typeface="+mn-lt"/>
                <a:ea typeface="+mn-ea"/>
                <a:cs typeface="+mn-cs"/>
              </a:rPr>
              <a:t>I also wanted to take this opportunity to thank Roberta Wilson, </a:t>
            </a:r>
            <a:r>
              <a:rPr lang="en-US" sz="1200" kern="1200" baseline="0" dirty="0" err="1" smtClean="0">
                <a:solidFill>
                  <a:schemeClr val="tx1"/>
                </a:solidFill>
                <a:effectLst/>
                <a:latin typeface="+mn-lt"/>
                <a:ea typeface="+mn-ea"/>
                <a:cs typeface="+mn-cs"/>
              </a:rPr>
              <a:t>Lorlita</a:t>
            </a:r>
            <a:r>
              <a:rPr lang="en-US" sz="1200" kern="1200" baseline="0" dirty="0" smtClean="0">
                <a:solidFill>
                  <a:schemeClr val="tx1"/>
                </a:solidFill>
                <a:effectLst/>
                <a:latin typeface="+mn-lt"/>
                <a:ea typeface="+mn-ea"/>
                <a:cs typeface="+mn-cs"/>
              </a:rPr>
              <a:t> Alexander, Meg Coffman, Denise Koo, and Virginia Watson for helping to organize this meeting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 also wanted to acknowledge our partners: Health Resources and Services Administration, Community Health Center, </a:t>
            </a:r>
            <a:r>
              <a:rPr lang="en-US" sz="1200" kern="1200" baseline="0" dirty="0" err="1" smtClean="0">
                <a:solidFill>
                  <a:schemeClr val="tx1"/>
                </a:solidFill>
                <a:effectLst/>
                <a:latin typeface="+mn-lt"/>
                <a:ea typeface="+mn-ea"/>
                <a:cs typeface="+mn-cs"/>
              </a:rPr>
              <a:t>Inc</a:t>
            </a:r>
            <a:r>
              <a:rPr lang="en-US" sz="1200" kern="1200" baseline="0" dirty="0" smtClean="0">
                <a:solidFill>
                  <a:schemeClr val="tx1"/>
                </a:solidFill>
                <a:effectLst/>
                <a:latin typeface="+mn-lt"/>
                <a:ea typeface="+mn-ea"/>
                <a:cs typeface="+mn-cs"/>
              </a:rPr>
              <a:t>, and the American Board of Family Medicine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2D928E-41A7-47A4-9442-9EF1388F1106}" type="slidenum">
              <a:rPr lang="en-US" smtClean="0"/>
              <a:t>1</a:t>
            </a:fld>
            <a:endParaRPr lang="en-US" dirty="0"/>
          </a:p>
        </p:txBody>
      </p:sp>
    </p:spTree>
    <p:extLst>
      <p:ext uri="{BB962C8B-B14F-4D97-AF65-F5344CB8AC3E}">
        <p14:creationId xmlns:p14="http://schemas.microsoft.com/office/powerpoint/2010/main" val="17071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10</a:t>
            </a:fld>
            <a:endParaRPr lang="en-US"/>
          </a:p>
        </p:txBody>
      </p:sp>
    </p:spTree>
    <p:extLst>
      <p:ext uri="{BB962C8B-B14F-4D97-AF65-F5344CB8AC3E}">
        <p14:creationId xmlns:p14="http://schemas.microsoft.com/office/powerpoint/2010/main" val="155330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a:t>
            </a:r>
            <a:r>
              <a:rPr lang="en-US" baseline="0" dirty="0" smtClean="0"/>
              <a:t>r team went through the exercise of thinking about our the individuals and groups that would be going through this curriculum</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14</a:t>
            </a:fld>
            <a:endParaRPr lang="en-US" dirty="0"/>
          </a:p>
        </p:txBody>
      </p:sp>
    </p:spTree>
    <p:extLst>
      <p:ext uri="{BB962C8B-B14F-4D97-AF65-F5344CB8AC3E}">
        <p14:creationId xmlns:p14="http://schemas.microsoft.com/office/powerpoint/2010/main" val="414381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are tools that can do each of these steps</a:t>
            </a:r>
          </a:p>
          <a:p>
            <a:r>
              <a:rPr lang="en-US" dirty="0" smtClean="0"/>
              <a:t>For instance,</a:t>
            </a:r>
            <a:r>
              <a:rPr lang="en-US" baseline="0" dirty="0" smtClean="0"/>
              <a:t> Julie Wood and the AAFP created the Community Health Resource Navigator Tool (CHRN) which maps community resources </a:t>
            </a:r>
          </a:p>
          <a:p>
            <a:r>
              <a:rPr lang="en-US" baseline="0" dirty="0" smtClean="0"/>
              <a:t>Green areas are parks</a:t>
            </a:r>
          </a:p>
          <a:p>
            <a:r>
              <a:rPr lang="en-US" baseline="0" dirty="0" smtClean="0"/>
              <a:t>Market stands are farmers markets</a:t>
            </a:r>
          </a:p>
          <a:p>
            <a:r>
              <a:rPr lang="en-US" baseline="0" dirty="0" smtClean="0"/>
              <a:t>Fruit are markets</a:t>
            </a:r>
          </a:p>
          <a:p>
            <a:r>
              <a:rPr lang="en-US" baseline="0" dirty="0" smtClean="0"/>
              <a:t>Shopping carts are grocery stores</a:t>
            </a:r>
          </a:p>
          <a:p>
            <a:r>
              <a:rPr lang="en-US" baseline="0" dirty="0" smtClean="0"/>
              <a:t>Shoes are public recreation centers (like recreation centers, public tennis courts, swimming pools)</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16</a:t>
            </a:fld>
            <a:endParaRPr lang="en-US" dirty="0"/>
          </a:p>
        </p:txBody>
      </p:sp>
    </p:spTree>
    <p:extLst>
      <p:ext uri="{BB962C8B-B14F-4D97-AF65-F5344CB8AC3E}">
        <p14:creationId xmlns:p14="http://schemas.microsoft.com/office/powerpoint/2010/main" val="408747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9AA65-4C43-4D64-9487-6629EEE93661}" type="slidenum">
              <a:rPr lang="en-US" smtClean="0"/>
              <a:t>17</a:t>
            </a:fld>
            <a:endParaRPr lang="en-US"/>
          </a:p>
        </p:txBody>
      </p:sp>
    </p:spTree>
    <p:extLst>
      <p:ext uri="{BB962C8B-B14F-4D97-AF65-F5344CB8AC3E}">
        <p14:creationId xmlns:p14="http://schemas.microsoft.com/office/powerpoint/2010/main" val="226012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Once physicians</a:t>
            </a:r>
            <a:r>
              <a:rPr lang="en-US" sz="1200" b="0" i="0" kern="1200" baseline="0" dirty="0">
                <a:solidFill>
                  <a:schemeClr val="tx1"/>
                </a:solidFill>
                <a:effectLst/>
                <a:latin typeface="+mn-lt"/>
                <a:ea typeface="+mn-ea"/>
                <a:cs typeface="+mn-cs"/>
              </a:rPr>
              <a:t> join the registry, the ABFM is looking at ways to even further add value for them—by incorporating </a:t>
            </a:r>
            <a:r>
              <a:rPr lang="en-US" sz="1200" b="0" i="0" kern="1200" dirty="0">
                <a:solidFill>
                  <a:schemeClr val="tx1"/>
                </a:solidFill>
                <a:effectLst/>
                <a:latin typeface="+mn-lt"/>
                <a:ea typeface="+mn-ea"/>
                <a:cs typeface="+mn-cs"/>
              </a:rPr>
              <a:t>social determinant data to get a broader view</a:t>
            </a:r>
            <a:r>
              <a:rPr lang="en-US" sz="1200" b="0" i="0" kern="1200" baseline="0" dirty="0">
                <a:solidFill>
                  <a:schemeClr val="tx1"/>
                </a:solidFill>
                <a:effectLst/>
                <a:latin typeface="+mn-lt"/>
                <a:ea typeface="+mn-ea"/>
                <a:cs typeface="+mn-cs"/>
              </a:rPr>
              <a:t> of the </a:t>
            </a:r>
            <a:r>
              <a:rPr lang="en-US" sz="1200" b="0" i="0" kern="1200" dirty="0">
                <a:solidFill>
                  <a:schemeClr val="tx1"/>
                </a:solidFill>
                <a:effectLst/>
                <a:latin typeface="+mn-lt"/>
                <a:ea typeface="+mn-ea"/>
                <a:cs typeface="+mn-cs"/>
              </a:rPr>
              <a:t>community in which they practice. We want to reduce the burden on you to collect the data, and then also make them more useful</a:t>
            </a:r>
            <a:endParaRPr lang="en-US" dirty="0"/>
          </a:p>
        </p:txBody>
      </p:sp>
      <p:sp>
        <p:nvSpPr>
          <p:cNvPr id="4" name="Slide Number Placeholder 3"/>
          <p:cNvSpPr>
            <a:spLocks noGrp="1"/>
          </p:cNvSpPr>
          <p:nvPr>
            <p:ph type="sldNum" sz="quarter" idx="10"/>
          </p:nvPr>
        </p:nvSpPr>
        <p:spPr/>
        <p:txBody>
          <a:bodyPr/>
          <a:lstStyle/>
          <a:p>
            <a:fld id="{4039AA65-4C43-4D64-9487-6629EEE936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5926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ABFM is proposing to work with the Robert Graham Center and </a:t>
            </a:r>
            <a:r>
              <a:rPr lang="en-US" sz="1200" b="0" i="0" kern="1200" dirty="0" err="1">
                <a:solidFill>
                  <a:schemeClr val="tx1"/>
                </a:solidFill>
                <a:effectLst/>
                <a:latin typeface="+mn-lt"/>
                <a:ea typeface="+mn-ea"/>
                <a:cs typeface="+mn-cs"/>
              </a:rPr>
              <a:t>HealthLandscape</a:t>
            </a:r>
            <a:r>
              <a:rPr lang="en-US" sz="1200" b="0" i="0" kern="1200" dirty="0">
                <a:solidFill>
                  <a:schemeClr val="tx1"/>
                </a:solidFill>
                <a:effectLst/>
                <a:latin typeface="+mn-lt"/>
                <a:ea typeface="+mn-ea"/>
                <a:cs typeface="+mn-cs"/>
              </a:rPr>
              <a:t>, its sister center in the AAFP, to develop the Population Health Assessment Tool (</a:t>
            </a:r>
            <a:r>
              <a:rPr lang="en-US" sz="1200" b="0" i="0" kern="1200" dirty="0" err="1">
                <a:solidFill>
                  <a:schemeClr val="tx1"/>
                </a:solidFill>
                <a:effectLst/>
                <a:latin typeface="+mn-lt"/>
                <a:ea typeface="+mn-ea"/>
                <a:cs typeface="+mn-cs"/>
              </a:rPr>
              <a:t>PHAsT</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want to do for</a:t>
            </a:r>
            <a:r>
              <a:rPr lang="en-US" sz="1200" b="0" i="0" kern="1200" baseline="0" dirty="0">
                <a:solidFill>
                  <a:schemeClr val="tx1"/>
                </a:solidFill>
                <a:effectLst/>
                <a:latin typeface="+mn-lt"/>
                <a:ea typeface="+mn-ea"/>
                <a:cs typeface="+mn-cs"/>
              </a:rPr>
              <a:t> you what the </a:t>
            </a:r>
            <a:r>
              <a:rPr lang="en-US" sz="1200" b="0" i="0" kern="1200" baseline="0" dirty="0" err="1">
                <a:solidFill>
                  <a:schemeClr val="tx1"/>
                </a:solidFill>
                <a:effectLst/>
                <a:latin typeface="+mn-lt"/>
                <a:ea typeface="+mn-ea"/>
                <a:cs typeface="+mn-cs"/>
              </a:rPr>
              <a:t>UDSMapper</a:t>
            </a:r>
            <a:r>
              <a:rPr lang="en-US" sz="1200" b="0" i="0" kern="1200" baseline="0" dirty="0">
                <a:solidFill>
                  <a:schemeClr val="tx1"/>
                </a:solidFill>
                <a:effectLst/>
                <a:latin typeface="+mn-lt"/>
                <a:ea typeface="+mn-ea"/>
                <a:cs typeface="+mn-cs"/>
              </a:rPr>
              <a:t> did for health centers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39AA65-4C43-4D64-9487-6629EEE93661}"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5181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Family physicians enrolled in the registry would have the option of using </a:t>
            </a:r>
            <a:r>
              <a:rPr lang="en-US" sz="1200" b="0" i="0" kern="1200" dirty="0" err="1">
                <a:solidFill>
                  <a:schemeClr val="tx1"/>
                </a:solidFill>
                <a:effectLst/>
                <a:latin typeface="+mn-lt"/>
                <a:ea typeface="+mn-ea"/>
                <a:cs typeface="+mn-cs"/>
              </a:rPr>
              <a:t>PHAsT</a:t>
            </a:r>
            <a:r>
              <a:rPr lang="en-US" sz="1200" b="0" i="0" kern="1200" dirty="0">
                <a:solidFill>
                  <a:schemeClr val="tx1"/>
                </a:solidFill>
                <a:effectLst/>
                <a:latin typeface="+mn-lt"/>
                <a:ea typeface="+mn-ea"/>
                <a:cs typeface="+mn-cs"/>
              </a:rPr>
              <a:t> to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define their clinical service area,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understand which neighborhoods are most dependent on them,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look at disease and quality clusters (‘hotspots’), and to draw on social determinant data to develop community vital signs for patients, and to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look at risk of poor health across their community.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39AA65-4C43-4D64-9487-6629EEE93661}"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78143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Robert Graham Center built related tools for Community Health Centers all over the country. </a:t>
            </a:r>
          </a:p>
          <a:p>
            <a:r>
              <a:rPr lang="en-US" b="0" baseline="0" dirty="0"/>
              <a:t>The </a:t>
            </a:r>
            <a:r>
              <a:rPr lang="en-US" b="0" baseline="0" dirty="0" err="1"/>
              <a:t>UDSMapper</a:t>
            </a:r>
            <a:r>
              <a:rPr lang="en-US" b="0" baseline="0" dirty="0"/>
              <a:t> pulls on neighborhood data (Census and other sources) to help CHCs understand who they are serving and how social determinants stack up in those same neighborhoods</a:t>
            </a:r>
            <a:endParaRPr lang="en-US" b="0" dirty="0"/>
          </a:p>
          <a:p>
            <a:endParaRPr lang="en-US" b="0" dirty="0"/>
          </a:p>
        </p:txBody>
      </p:sp>
      <p:sp>
        <p:nvSpPr>
          <p:cNvPr id="4" name="Slide Number Placeholder 3"/>
          <p:cNvSpPr>
            <a:spLocks noGrp="1"/>
          </p:cNvSpPr>
          <p:nvPr>
            <p:ph type="sldNum" sz="quarter" idx="10"/>
          </p:nvPr>
        </p:nvSpPr>
        <p:spPr/>
        <p:txBody>
          <a:bodyPr/>
          <a:lstStyle/>
          <a:p>
            <a:fld id="{4039AA65-4C43-4D64-9487-6629EEE93661}"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54610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Value-based payments mean greater accountability for population health, and most family physicians lack tools or the ability to use their data to inform this role.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Many family physicians are also frustrated by patients who cannot or won’t take their medication or change health behaviors, often because they don’t understand what is going on in their patients’ lives, or because they don’t know who to partner with in the community to help their patients.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PHAsT</a:t>
            </a:r>
            <a:r>
              <a:rPr lang="en-US" sz="1200" b="0" i="0" kern="1200" dirty="0">
                <a:solidFill>
                  <a:schemeClr val="tx1"/>
                </a:solidFill>
                <a:effectLst/>
                <a:latin typeface="+mn-lt"/>
                <a:ea typeface="+mn-ea"/>
                <a:cs typeface="+mn-cs"/>
              </a:rPr>
              <a:t> aims to help family physicians do population health better, and to improve understanding of community supports.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example, </a:t>
            </a:r>
            <a:r>
              <a:rPr lang="en-US" sz="1200" b="0" i="0" kern="1200" dirty="0" err="1">
                <a:solidFill>
                  <a:schemeClr val="tx1"/>
                </a:solidFill>
                <a:effectLst/>
                <a:latin typeface="+mn-lt"/>
                <a:ea typeface="+mn-ea"/>
                <a:cs typeface="+mn-cs"/>
              </a:rPr>
              <a:t>PHAsT</a:t>
            </a:r>
            <a:r>
              <a:rPr lang="en-US" sz="1200" b="0" i="0" kern="1200" dirty="0">
                <a:solidFill>
                  <a:schemeClr val="tx1"/>
                </a:solidFill>
                <a:effectLst/>
                <a:latin typeface="+mn-lt"/>
                <a:ea typeface="+mn-ea"/>
                <a:cs typeface="+mn-cs"/>
              </a:rPr>
              <a:t> may help you recognize that most of your patients with diabetes and hemoglobin 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above 9.0 live in neighborhoods that are unsafe for exercise and lack healthy food sources. With similar information, family physicians have partnered with a local YMCA, malls and armories to develop indoor walking club, diabetes peer-support group, or farmers market—or all 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know from experience that family physicians in community health centers have used these tools in clever ways, and now want all family physicians to have the same opportunity, especially when payments may soon be based on population health outcomes.</a:t>
            </a:r>
            <a:endParaRPr lang="en-US" dirty="0"/>
          </a:p>
        </p:txBody>
      </p:sp>
      <p:sp>
        <p:nvSpPr>
          <p:cNvPr id="4" name="Slide Number Placeholder 3"/>
          <p:cNvSpPr>
            <a:spLocks noGrp="1"/>
          </p:cNvSpPr>
          <p:nvPr>
            <p:ph type="sldNum" sz="quarter" idx="10"/>
          </p:nvPr>
        </p:nvSpPr>
        <p:spPr/>
        <p:txBody>
          <a:bodyPr/>
          <a:lstStyle/>
          <a:p>
            <a:fld id="{4039AA65-4C43-4D64-9487-6629EEE93661}"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70163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25</a:t>
            </a:fld>
            <a:endParaRPr lang="en-US" dirty="0"/>
          </a:p>
        </p:txBody>
      </p:sp>
    </p:spTree>
    <p:extLst>
      <p:ext uri="{BB962C8B-B14F-4D97-AF65-F5344CB8AC3E}">
        <p14:creationId xmlns:p14="http://schemas.microsoft.com/office/powerpoint/2010/main" val="279843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r>
              <a:rPr lang="en-US" altLang="en-US" dirty="0" smtClean="0"/>
              <a:t>Andrew’s remarks</a:t>
            </a:r>
          </a:p>
        </p:txBody>
      </p:sp>
      <p:sp>
        <p:nvSpPr>
          <p:cNvPr id="1249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57" indent="-280406" eaLnBrk="0" hangingPunct="0">
              <a:spcBef>
                <a:spcPct val="30000"/>
              </a:spcBef>
              <a:defRPr sz="1200">
                <a:solidFill>
                  <a:schemeClr val="tx1"/>
                </a:solidFill>
                <a:latin typeface="Arial" pitchFamily="34" charset="0"/>
              </a:defRPr>
            </a:lvl2pPr>
            <a:lvl3pPr marL="1121626" indent="-224325" eaLnBrk="0" hangingPunct="0">
              <a:spcBef>
                <a:spcPct val="30000"/>
              </a:spcBef>
              <a:defRPr sz="1200">
                <a:solidFill>
                  <a:schemeClr val="tx1"/>
                </a:solidFill>
                <a:latin typeface="Arial" pitchFamily="34" charset="0"/>
              </a:defRPr>
            </a:lvl3pPr>
            <a:lvl4pPr marL="1570276" indent="-224325" eaLnBrk="0" hangingPunct="0">
              <a:spcBef>
                <a:spcPct val="30000"/>
              </a:spcBef>
              <a:defRPr sz="1200">
                <a:solidFill>
                  <a:schemeClr val="tx1"/>
                </a:solidFill>
                <a:latin typeface="Arial" pitchFamily="34" charset="0"/>
              </a:defRPr>
            </a:lvl4pPr>
            <a:lvl5pPr marL="2018927" indent="-224325" eaLnBrk="0" hangingPunct="0">
              <a:spcBef>
                <a:spcPct val="30000"/>
              </a:spcBef>
              <a:defRPr sz="1200">
                <a:solidFill>
                  <a:schemeClr val="tx1"/>
                </a:solidFill>
                <a:latin typeface="Arial" pitchFamily="34" charset="0"/>
              </a:defRPr>
            </a:lvl5pPr>
            <a:lvl6pPr marL="2467577" indent="-224325" eaLnBrk="0" fontAlgn="base" hangingPunct="0">
              <a:spcBef>
                <a:spcPct val="30000"/>
              </a:spcBef>
              <a:spcAft>
                <a:spcPct val="0"/>
              </a:spcAft>
              <a:defRPr sz="1200">
                <a:solidFill>
                  <a:schemeClr val="tx1"/>
                </a:solidFill>
                <a:latin typeface="Arial" pitchFamily="34" charset="0"/>
              </a:defRPr>
            </a:lvl6pPr>
            <a:lvl7pPr marL="2916227" indent="-224325" eaLnBrk="0" fontAlgn="base" hangingPunct="0">
              <a:spcBef>
                <a:spcPct val="30000"/>
              </a:spcBef>
              <a:spcAft>
                <a:spcPct val="0"/>
              </a:spcAft>
              <a:defRPr sz="1200">
                <a:solidFill>
                  <a:schemeClr val="tx1"/>
                </a:solidFill>
                <a:latin typeface="Arial" pitchFamily="34" charset="0"/>
              </a:defRPr>
            </a:lvl7pPr>
            <a:lvl8pPr marL="3364878" indent="-224325" eaLnBrk="0" fontAlgn="base" hangingPunct="0">
              <a:spcBef>
                <a:spcPct val="30000"/>
              </a:spcBef>
              <a:spcAft>
                <a:spcPct val="0"/>
              </a:spcAft>
              <a:defRPr sz="1200">
                <a:solidFill>
                  <a:schemeClr val="tx1"/>
                </a:solidFill>
                <a:latin typeface="Arial" pitchFamily="34" charset="0"/>
              </a:defRPr>
            </a:lvl8pPr>
            <a:lvl9pPr marL="3813528" indent="-2243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3425B21-D381-4A3F-9004-8A1B169CF7CC}"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33</a:t>
            </a:fld>
            <a:endParaRPr lang="en-US" dirty="0"/>
          </a:p>
        </p:txBody>
      </p:sp>
    </p:spTree>
    <p:extLst>
      <p:ext uri="{BB962C8B-B14F-4D97-AF65-F5344CB8AC3E}">
        <p14:creationId xmlns:p14="http://schemas.microsoft.com/office/powerpoint/2010/main" val="279843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competencies and milestones from three different sources:</a:t>
            </a:r>
            <a:r>
              <a:rPr lang="en-US" baseline="0" dirty="0" smtClean="0"/>
              <a:t> </a:t>
            </a:r>
          </a:p>
          <a:p>
            <a:r>
              <a:rPr lang="en-US" baseline="0" dirty="0" smtClean="0"/>
              <a:t>This document which highlighted population health relevant family medicine milestones, a document which outlined NP core competencies, and a document outlined competencies for Doctor of Nursing Practice programs</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36</a:t>
            </a:fld>
            <a:endParaRPr lang="en-US" dirty="0"/>
          </a:p>
        </p:txBody>
      </p:sp>
    </p:spTree>
    <p:extLst>
      <p:ext uri="{BB962C8B-B14F-4D97-AF65-F5344CB8AC3E}">
        <p14:creationId xmlns:p14="http://schemas.microsoft.com/office/powerpoint/2010/main" val="334827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reference</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37</a:t>
            </a:fld>
            <a:endParaRPr lang="en-US" dirty="0"/>
          </a:p>
        </p:txBody>
      </p:sp>
    </p:spTree>
    <p:extLst>
      <p:ext uri="{BB962C8B-B14F-4D97-AF65-F5344CB8AC3E}">
        <p14:creationId xmlns:p14="http://schemas.microsoft.com/office/powerpoint/2010/main" val="1553304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Virginia says, </a:t>
            </a:r>
          </a:p>
          <a:p>
            <a:r>
              <a:rPr lang="en-US" dirty="0" smtClean="0"/>
              <a:t>This about learning as </a:t>
            </a:r>
            <a:r>
              <a:rPr lang="en-US" smtClean="0"/>
              <a:t>a journey</a:t>
            </a:r>
          </a:p>
          <a:p>
            <a:r>
              <a:rPr lang="en-US" dirty="0" smtClean="0"/>
              <a:t>competencies are</a:t>
            </a:r>
            <a:r>
              <a:rPr lang="en-US" baseline="0" dirty="0" smtClean="0"/>
              <a:t> the desired outcome or the destination</a:t>
            </a:r>
          </a:p>
          <a:p>
            <a:r>
              <a:rPr lang="en-US" baseline="0" dirty="0" smtClean="0"/>
              <a:t>Milestones are the granular activities that the learner is doing to help them figure out where they are on the journey</a:t>
            </a:r>
            <a:endParaRPr lang="en-US" dirty="0" smtClean="0"/>
          </a:p>
        </p:txBody>
      </p:sp>
      <p:sp>
        <p:nvSpPr>
          <p:cNvPr id="4" name="Slide Number Placeholder 3"/>
          <p:cNvSpPr>
            <a:spLocks noGrp="1"/>
          </p:cNvSpPr>
          <p:nvPr>
            <p:ph type="sldNum" sz="quarter" idx="10"/>
          </p:nvPr>
        </p:nvSpPr>
        <p:spPr/>
        <p:txBody>
          <a:bodyPr/>
          <a:lstStyle/>
          <a:p>
            <a:fld id="{6A970342-8623-486C-A7CE-DACC339D1C44}" type="slidenum">
              <a:rPr lang="en-US" smtClean="0"/>
              <a:t>38</a:t>
            </a:fld>
            <a:endParaRPr lang="en-US" dirty="0"/>
          </a:p>
        </p:txBody>
      </p:sp>
    </p:spTree>
    <p:extLst>
      <p:ext uri="{BB962C8B-B14F-4D97-AF65-F5344CB8AC3E}">
        <p14:creationId xmlns:p14="http://schemas.microsoft.com/office/powerpoint/2010/main" val="4216998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worksheet]</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40</a:t>
            </a:fld>
            <a:endParaRPr lang="en-US" dirty="0"/>
          </a:p>
        </p:txBody>
      </p:sp>
    </p:spTree>
    <p:extLst>
      <p:ext uri="{BB962C8B-B14F-4D97-AF65-F5344CB8AC3E}">
        <p14:creationId xmlns:p14="http://schemas.microsoft.com/office/powerpoint/2010/main" val="85133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worksheet]</a:t>
            </a:r>
          </a:p>
          <a:p>
            <a:r>
              <a:rPr lang="en-US" dirty="0" smtClean="0"/>
              <a:t>[Create</a:t>
            </a:r>
            <a:r>
              <a:rPr lang="en-US" baseline="0" dirty="0" smtClean="0"/>
              <a:t> 2 sets of laminated cards with each of the milestones and competencies]</a:t>
            </a:r>
          </a:p>
          <a:p>
            <a:r>
              <a:rPr lang="en-US" dirty="0" smtClean="0"/>
              <a:t>[When reporting out,</a:t>
            </a:r>
            <a:r>
              <a:rPr lang="en-US" baseline="0" dirty="0" smtClean="0"/>
              <a:t> we can display the milestones and competencies on the wall]</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41</a:t>
            </a:fld>
            <a:endParaRPr lang="en-US" dirty="0"/>
          </a:p>
        </p:txBody>
      </p:sp>
    </p:spTree>
    <p:extLst>
      <p:ext uri="{BB962C8B-B14F-4D97-AF65-F5344CB8AC3E}">
        <p14:creationId xmlns:p14="http://schemas.microsoft.com/office/powerpoint/2010/main" val="851335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Reactions? </a:t>
            </a:r>
          </a:p>
          <a:p>
            <a:r>
              <a:rPr lang="en-US" dirty="0" smtClean="0"/>
              <a:t>What milestones</a:t>
            </a:r>
            <a:r>
              <a:rPr lang="en-US" baseline="0" dirty="0" smtClean="0"/>
              <a:t> and competencies resonate with you?</a:t>
            </a:r>
          </a:p>
          <a:p>
            <a:r>
              <a:rPr lang="en-US" baseline="0" dirty="0" smtClean="0"/>
              <a:t>Do any not resonate?</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42</a:t>
            </a:fld>
            <a:endParaRPr lang="en-US" dirty="0"/>
          </a:p>
        </p:txBody>
      </p:sp>
    </p:spTree>
    <p:extLst>
      <p:ext uri="{BB962C8B-B14F-4D97-AF65-F5344CB8AC3E}">
        <p14:creationId xmlns:p14="http://schemas.microsoft.com/office/powerpoint/2010/main" val="2798437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43</a:t>
            </a:fld>
            <a:endParaRPr lang="en-US" dirty="0"/>
          </a:p>
        </p:txBody>
      </p:sp>
    </p:spTree>
    <p:extLst>
      <p:ext uri="{BB962C8B-B14F-4D97-AF65-F5344CB8AC3E}">
        <p14:creationId xmlns:p14="http://schemas.microsoft.com/office/powerpoint/2010/main" val="2798437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prioritized milestones and competencies,</a:t>
            </a:r>
            <a:r>
              <a:rPr lang="en-US" baseline="0" dirty="0" smtClean="0"/>
              <a:t> we would love your help thinking about how to use this tool</a:t>
            </a:r>
          </a:p>
          <a:p>
            <a:r>
              <a:rPr lang="en-US" baseline="0" dirty="0" smtClean="0"/>
              <a:t>We have some ideas, but I’m positive there are use cases that we have never considered</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45</a:t>
            </a:fld>
            <a:endParaRPr lang="en-US" dirty="0"/>
          </a:p>
        </p:txBody>
      </p:sp>
    </p:spTree>
    <p:extLst>
      <p:ext uri="{BB962C8B-B14F-4D97-AF65-F5344CB8AC3E}">
        <p14:creationId xmlns:p14="http://schemas.microsoft.com/office/powerpoint/2010/main" val="2670878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love to tap into your creative sides. </a:t>
            </a:r>
          </a:p>
          <a:p>
            <a:r>
              <a:rPr lang="en-US" baseline="0" dirty="0" smtClean="0"/>
              <a:t>Specifically, we have envisioned ways of using this tool</a:t>
            </a:r>
          </a:p>
          <a:p>
            <a:r>
              <a:rPr lang="en-US" baseline="0" dirty="0" smtClean="0"/>
              <a:t>But there are probably many uses that we have not considered</a:t>
            </a:r>
          </a:p>
        </p:txBody>
      </p:sp>
      <p:sp>
        <p:nvSpPr>
          <p:cNvPr id="4" name="Slide Number Placeholder 3"/>
          <p:cNvSpPr>
            <a:spLocks noGrp="1"/>
          </p:cNvSpPr>
          <p:nvPr>
            <p:ph type="sldNum" sz="quarter" idx="10"/>
          </p:nvPr>
        </p:nvSpPr>
        <p:spPr/>
        <p:txBody>
          <a:bodyPr/>
          <a:lstStyle/>
          <a:p>
            <a:fld id="{6A970342-8623-486C-A7CE-DACC339D1C44}" type="slidenum">
              <a:rPr lang="en-US" smtClean="0"/>
              <a:t>46</a:t>
            </a:fld>
            <a:endParaRPr lang="en-US" dirty="0"/>
          </a:p>
        </p:txBody>
      </p:sp>
    </p:spTree>
    <p:extLst>
      <p:ext uri="{BB962C8B-B14F-4D97-AF65-F5344CB8AC3E}">
        <p14:creationId xmlns:p14="http://schemas.microsoft.com/office/powerpoint/2010/main" val="325302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get you oriented, here is a high level overview of the day</a:t>
            </a:r>
          </a:p>
        </p:txBody>
      </p:sp>
      <p:sp>
        <p:nvSpPr>
          <p:cNvPr id="4" name="Slide Number Placeholder 3"/>
          <p:cNvSpPr>
            <a:spLocks noGrp="1"/>
          </p:cNvSpPr>
          <p:nvPr>
            <p:ph type="sldNum" sz="quarter" idx="10"/>
          </p:nvPr>
        </p:nvSpPr>
        <p:spPr/>
        <p:txBody>
          <a:bodyPr/>
          <a:lstStyle/>
          <a:p>
            <a:fld id="{402D928E-41A7-47A4-9442-9EF1388F1106}" type="slidenum">
              <a:rPr lang="en-US" smtClean="0"/>
              <a:t>3</a:t>
            </a:fld>
            <a:endParaRPr lang="en-US" dirty="0"/>
          </a:p>
        </p:txBody>
      </p:sp>
    </p:spTree>
    <p:extLst>
      <p:ext uri="{BB962C8B-B14F-4D97-AF65-F5344CB8AC3E}">
        <p14:creationId xmlns:p14="http://schemas.microsoft.com/office/powerpoint/2010/main" val="237507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Graham Center</a:t>
            </a:r>
            <a:r>
              <a:rPr lang="en-US" baseline="0" dirty="0" smtClean="0"/>
              <a:t> Flash drives and mugs]</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47</a:t>
            </a:fld>
            <a:endParaRPr lang="en-US" dirty="0"/>
          </a:p>
        </p:txBody>
      </p:sp>
    </p:spTree>
    <p:extLst>
      <p:ext uri="{BB962C8B-B14F-4D97-AF65-F5344CB8AC3E}">
        <p14:creationId xmlns:p14="http://schemas.microsoft.com/office/powerpoint/2010/main" val="3253028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49</a:t>
            </a:fld>
            <a:endParaRPr lang="en-US" dirty="0"/>
          </a:p>
        </p:txBody>
      </p:sp>
    </p:spTree>
    <p:extLst>
      <p:ext uri="{BB962C8B-B14F-4D97-AF65-F5344CB8AC3E}">
        <p14:creationId xmlns:p14="http://schemas.microsoft.com/office/powerpoint/2010/main" val="3927243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Reactions? </a:t>
            </a:r>
          </a:p>
          <a:p>
            <a:r>
              <a:rPr lang="en-US" baseline="0" dirty="0" smtClean="0"/>
              <a:t>Did seeing ideas from other groups generate any new ideas?</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50</a:t>
            </a:fld>
            <a:endParaRPr lang="en-US" dirty="0"/>
          </a:p>
        </p:txBody>
      </p:sp>
    </p:spTree>
    <p:extLst>
      <p:ext uri="{BB962C8B-B14F-4D97-AF65-F5344CB8AC3E}">
        <p14:creationId xmlns:p14="http://schemas.microsoft.com/office/powerpoint/2010/main" val="279843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all bring a unique perspective. As our team moves forward to create the curriculum and the performance improvement activity, what advice would you give us?</a:t>
            </a:r>
          </a:p>
        </p:txBody>
      </p:sp>
      <p:sp>
        <p:nvSpPr>
          <p:cNvPr id="4" name="Slide Number Placeholder 3"/>
          <p:cNvSpPr>
            <a:spLocks noGrp="1"/>
          </p:cNvSpPr>
          <p:nvPr>
            <p:ph type="sldNum" sz="quarter" idx="10"/>
          </p:nvPr>
        </p:nvSpPr>
        <p:spPr/>
        <p:txBody>
          <a:bodyPr/>
          <a:lstStyle/>
          <a:p>
            <a:fld id="{6A970342-8623-486C-A7CE-DACC339D1C44}" type="slidenum">
              <a:rPr lang="en-US" smtClean="0"/>
              <a:t>51</a:t>
            </a:fld>
            <a:endParaRPr lang="en-US" dirty="0"/>
          </a:p>
        </p:txBody>
      </p:sp>
    </p:spTree>
    <p:extLst>
      <p:ext uri="{BB962C8B-B14F-4D97-AF65-F5344CB8AC3E}">
        <p14:creationId xmlns:p14="http://schemas.microsoft.com/office/powerpoint/2010/main" val="2637006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email out the form and you will submit receipts</a:t>
            </a:r>
          </a:p>
          <a:p>
            <a:r>
              <a:rPr lang="en-US" baseline="0" dirty="0" smtClean="0"/>
              <a:t>We will be setting up a call</a:t>
            </a:r>
          </a:p>
        </p:txBody>
      </p:sp>
      <p:sp>
        <p:nvSpPr>
          <p:cNvPr id="4" name="Slide Number Placeholder 3"/>
          <p:cNvSpPr>
            <a:spLocks noGrp="1"/>
          </p:cNvSpPr>
          <p:nvPr>
            <p:ph type="sldNum" sz="quarter" idx="10"/>
          </p:nvPr>
        </p:nvSpPr>
        <p:spPr/>
        <p:txBody>
          <a:bodyPr/>
          <a:lstStyle/>
          <a:p>
            <a:fld id="{6A970342-8623-486C-A7CE-DACC339D1C44}" type="slidenum">
              <a:rPr lang="en-US" smtClean="0"/>
              <a:t>52</a:t>
            </a:fld>
            <a:endParaRPr lang="en-US" dirty="0"/>
          </a:p>
        </p:txBody>
      </p:sp>
    </p:spTree>
    <p:extLst>
      <p:ext uri="{BB962C8B-B14F-4D97-AF65-F5344CB8AC3E}">
        <p14:creationId xmlns:p14="http://schemas.microsoft.com/office/powerpoint/2010/main" val="263700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get you familiar of the other participants, we wanted to do introductions</a:t>
            </a:r>
          </a:p>
          <a:p>
            <a:r>
              <a:rPr lang="en-US" baseline="0" dirty="0" smtClean="0"/>
              <a:t>Please state your name and affiliation</a:t>
            </a:r>
          </a:p>
          <a:p>
            <a:r>
              <a:rPr lang="en-US" baseline="0" dirty="0" smtClean="0"/>
              <a:t>If you have an area of expertise, you are welcome to share that as well</a:t>
            </a:r>
          </a:p>
          <a:p>
            <a:r>
              <a:rPr lang="en-US" baseline="0" dirty="0" smtClean="0"/>
              <a:t>And let us know what you find most exciting about population health right now. </a:t>
            </a:r>
          </a:p>
        </p:txBody>
      </p:sp>
      <p:sp>
        <p:nvSpPr>
          <p:cNvPr id="4" name="Slide Number Placeholder 3"/>
          <p:cNvSpPr>
            <a:spLocks noGrp="1"/>
          </p:cNvSpPr>
          <p:nvPr>
            <p:ph type="sldNum" sz="quarter" idx="10"/>
          </p:nvPr>
        </p:nvSpPr>
        <p:spPr/>
        <p:txBody>
          <a:bodyPr/>
          <a:lstStyle/>
          <a:p>
            <a:fld id="{402D928E-41A7-47A4-9442-9EF1388F1106}" type="slidenum">
              <a:rPr lang="en-US" smtClean="0"/>
              <a:t>4</a:t>
            </a:fld>
            <a:endParaRPr lang="en-US" dirty="0"/>
          </a:p>
        </p:txBody>
      </p:sp>
    </p:spTree>
    <p:extLst>
      <p:ext uri="{BB962C8B-B14F-4D97-AF65-F5344CB8AC3E}">
        <p14:creationId xmlns:p14="http://schemas.microsoft.com/office/powerpoint/2010/main" val="237507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thank you all for being here and for contributing</a:t>
            </a:r>
          </a:p>
          <a:p>
            <a:r>
              <a:rPr lang="en-US" baseline="0" dirty="0" smtClean="0"/>
              <a:t>What you have personally experienced with population health will contribute to our conversation</a:t>
            </a:r>
          </a:p>
          <a:p>
            <a:r>
              <a:rPr lang="en-US" baseline="0" dirty="0" smtClean="0"/>
              <a:t>Think about your own experiences, the stories you have heard about the experiences of others, and any research you have consumed</a:t>
            </a:r>
          </a:p>
        </p:txBody>
      </p:sp>
      <p:sp>
        <p:nvSpPr>
          <p:cNvPr id="4" name="Slide Number Placeholder 3"/>
          <p:cNvSpPr>
            <a:spLocks noGrp="1"/>
          </p:cNvSpPr>
          <p:nvPr>
            <p:ph type="sldNum" sz="quarter" idx="10"/>
          </p:nvPr>
        </p:nvSpPr>
        <p:spPr/>
        <p:txBody>
          <a:bodyPr/>
          <a:lstStyle/>
          <a:p>
            <a:fld id="{402D928E-41A7-47A4-9442-9EF1388F1106}" type="slidenum">
              <a:rPr lang="en-US" smtClean="0"/>
              <a:t>5</a:t>
            </a:fld>
            <a:endParaRPr lang="en-US" dirty="0"/>
          </a:p>
        </p:txBody>
      </p:sp>
    </p:spTree>
    <p:extLst>
      <p:ext uri="{BB962C8B-B14F-4D97-AF65-F5344CB8AC3E}">
        <p14:creationId xmlns:p14="http://schemas.microsoft.com/office/powerpoint/2010/main" val="237507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6</a:t>
            </a:fld>
            <a:endParaRPr lang="en-US"/>
          </a:p>
        </p:txBody>
      </p:sp>
    </p:spTree>
    <p:extLst>
      <p:ext uri="{BB962C8B-B14F-4D97-AF65-F5344CB8AC3E}">
        <p14:creationId xmlns:p14="http://schemas.microsoft.com/office/powerpoint/2010/main" val="27984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have asked me questions</a:t>
            </a:r>
            <a:r>
              <a:rPr lang="en-US" baseline="0" dirty="0" smtClean="0"/>
              <a:t> about this tool</a:t>
            </a:r>
          </a:p>
          <a:p>
            <a:r>
              <a:rPr lang="en-US" baseline="0" dirty="0" smtClean="0"/>
              <a:t>I think that this video is an appropriate response</a:t>
            </a:r>
          </a:p>
          <a:p>
            <a:endParaRPr lang="en-US" baseline="0" dirty="0" smtClean="0"/>
          </a:p>
          <a:p>
            <a:r>
              <a:rPr lang="en-US" baseline="0" dirty="0" smtClean="0"/>
              <a:t>The tool has not yet been built and remains a twinkle in Bob’s eye</a:t>
            </a:r>
            <a:endParaRPr lang="en-US" dirty="0" smtClean="0"/>
          </a:p>
          <a:p>
            <a:endParaRPr lang="en-US" dirty="0" smtClean="0"/>
          </a:p>
          <a:p>
            <a:r>
              <a:rPr lang="en-US" dirty="0" smtClean="0"/>
              <a:t>Building an airplane in</a:t>
            </a:r>
            <a:r>
              <a:rPr lang="en-US" baseline="0" dirty="0" smtClean="0"/>
              <a:t> flight</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7</a:t>
            </a:fld>
            <a:endParaRPr lang="en-US"/>
          </a:p>
        </p:txBody>
      </p:sp>
    </p:spTree>
    <p:extLst>
      <p:ext uri="{BB962C8B-B14F-4D97-AF65-F5344CB8AC3E}">
        <p14:creationId xmlns:p14="http://schemas.microsoft.com/office/powerpoint/2010/main" val="362969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project, we have specific deliverables which</a:t>
            </a:r>
            <a:r>
              <a:rPr lang="en-US" baseline="0" dirty="0" smtClean="0"/>
              <a:t> I wanted to declare here</a:t>
            </a:r>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8</a:t>
            </a:fld>
            <a:endParaRPr lang="en-US"/>
          </a:p>
        </p:txBody>
      </p:sp>
    </p:spTree>
    <p:extLst>
      <p:ext uri="{BB962C8B-B14F-4D97-AF65-F5344CB8AC3E}">
        <p14:creationId xmlns:p14="http://schemas.microsoft.com/office/powerpoint/2010/main" val="44402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70342-8623-486C-A7CE-DACC339D1C44}" type="slidenum">
              <a:rPr lang="en-US" smtClean="0"/>
              <a:t>9</a:t>
            </a:fld>
            <a:endParaRPr lang="en-US"/>
          </a:p>
        </p:txBody>
      </p:sp>
    </p:spTree>
    <p:extLst>
      <p:ext uri="{BB962C8B-B14F-4D97-AF65-F5344CB8AC3E}">
        <p14:creationId xmlns:p14="http://schemas.microsoft.com/office/powerpoint/2010/main" val="1553304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MARKETING DIVISION\GOVERNMENT RELATIONS\Robert Graham Center\Rebrand\PPT Template\PPT logo and to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143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757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898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153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602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6089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05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135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8876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S:\MARKETING DIVISION\GOVERNMENT RELATIONS\Robert Graham Center\Rebrand\PPT Template\PPT white title pa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733800"/>
            <a:ext cx="7772400" cy="147002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692228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56667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2268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3074" name="Picture 2" descr="S:\MARKETING DIVISION\GOVERNMENT RELATIONS\Robert Graham Center\Rebrand\PPT Template\PPT blue ed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256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2438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9902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733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588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137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159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82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6408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850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65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898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6972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6287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65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05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135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8942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63939-B339-45F2-882A-0D53D225FDE7}" type="datetimeFigureOut">
              <a:rPr lang="en-US" smtClean="0"/>
              <a:t>2/20/2017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67510F-580D-498F-B588-0ABAA72ADB05}" type="slidenum">
              <a:rPr lang="en-US" smtClean="0"/>
              <a:t>‹#›</a:t>
            </a:fld>
            <a:endParaRPr lang="en-US" dirty="0"/>
          </a:p>
        </p:txBody>
      </p:sp>
    </p:spTree>
    <p:extLst>
      <p:ext uri="{BB962C8B-B14F-4D97-AF65-F5344CB8AC3E}">
        <p14:creationId xmlns:p14="http://schemas.microsoft.com/office/powerpoint/2010/main" val="2437749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83F4CA-4997-44AC-BB3D-30FC954EF3DA}"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3066979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3F4CA-4997-44AC-BB3D-30FC954EF3DA}"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166026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26" name="Picture 2" descr="S:\MARKETING DIVISION\GOVERNMENT RELATIONS\Robert Graham Center\Rebrand\PPT Template\Blue and blue border 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62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9765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83F4CA-4997-44AC-BB3D-30FC954EF3DA}"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2037733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83F4CA-4997-44AC-BB3D-30FC954EF3DA}"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1443504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83F4CA-4997-44AC-BB3D-30FC954EF3DA}" type="datetimeFigureOut">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3401332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83F4CA-4997-44AC-BB3D-30FC954EF3DA}" type="datetimeFigureOut">
              <a:rPr lang="en-US" smtClean="0"/>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3489775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3F4CA-4997-44AC-BB3D-30FC954EF3DA}" type="datetimeFigureOut">
              <a:rPr lang="en-US" smtClean="0"/>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161229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3F4CA-4997-44AC-BB3D-30FC954EF3DA}"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2772379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3F4CA-4997-44AC-BB3D-30FC954EF3DA}"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127661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3F4CA-4997-44AC-BB3D-30FC954EF3DA}"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3972788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3F4CA-4997-44AC-BB3D-30FC954EF3DA}"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424A2-D41B-4959-A6E7-1D113F6FB2C1}" type="slidenum">
              <a:rPr lang="en-US" smtClean="0"/>
              <a:t>‹#›</a:t>
            </a:fld>
            <a:endParaRPr lang="en-US"/>
          </a:p>
        </p:txBody>
      </p:sp>
    </p:spTree>
    <p:extLst>
      <p:ext uri="{BB962C8B-B14F-4D97-AF65-F5344CB8AC3E}">
        <p14:creationId xmlns:p14="http://schemas.microsoft.com/office/powerpoint/2010/main" val="115039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9332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2438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19596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2051999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2649575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3763658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181138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1907782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3569895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2600365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2782859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685349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fontAlgn="auto">
              <a:spcBef>
                <a:spcPts val="0"/>
              </a:spcBef>
              <a:spcAft>
                <a:spcPts val="0"/>
              </a:spcAft>
              <a:defRPr/>
            </a:lvl1pPr>
          </a:lstStyle>
          <a:p>
            <a:endParaRPr lang="en-US"/>
          </a:p>
        </p:txBody>
      </p:sp>
    </p:spTree>
    <p:extLst>
      <p:ext uri="{BB962C8B-B14F-4D97-AF65-F5344CB8AC3E}">
        <p14:creationId xmlns:p14="http://schemas.microsoft.com/office/powerpoint/2010/main" val="188673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733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44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231467-7F67-46B1-AD0B-9834FDFC9AB5}" type="datetimeFigureOut">
              <a:rPr lang="en-US">
                <a:solidFill>
                  <a:prstClr val="black">
                    <a:tint val="75000"/>
                  </a:prstClr>
                </a:solidFill>
              </a:rPr>
              <a:pPr>
                <a:defRPr/>
              </a:pPr>
              <a:t>2/20/2017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A3383E9-68AA-4FFA-BE41-7D11714EF23E}" type="slidenum">
              <a:rPr lang="en-US" altLang="en-US"/>
              <a:pPr/>
              <a:t>‹#›</a:t>
            </a:fld>
            <a:endParaRPr lang="en-US" altLang="en-US"/>
          </a:p>
        </p:txBody>
      </p:sp>
    </p:spTree>
    <p:extLst>
      <p:ext uri="{BB962C8B-B14F-4D97-AF65-F5344CB8AC3E}">
        <p14:creationId xmlns:p14="http://schemas.microsoft.com/office/powerpoint/2010/main" val="588397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1E633E-1112-41EC-929F-A59B48DF777D}" type="datetimeFigureOut">
              <a:rPr lang="en-US">
                <a:solidFill>
                  <a:prstClr val="black">
                    <a:tint val="75000"/>
                  </a:prstClr>
                </a:solidFill>
              </a:rPr>
              <a:pPr>
                <a:defRPr/>
              </a:pPr>
              <a:t>2/20/2017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5B91191-4BE9-40ED-86ED-583986116D12}" type="slidenum">
              <a:rPr lang="en-US" altLang="en-US"/>
              <a:pPr/>
              <a:t>‹#›</a:t>
            </a:fld>
            <a:endParaRPr lang="en-US" altLang="en-US"/>
          </a:p>
        </p:txBody>
      </p:sp>
    </p:spTree>
    <p:extLst>
      <p:ext uri="{BB962C8B-B14F-4D97-AF65-F5344CB8AC3E}">
        <p14:creationId xmlns:p14="http://schemas.microsoft.com/office/powerpoint/2010/main" val="1152212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AB0BC4-47EA-41B8-878D-6F0DC1C7ABCB}" type="datetimeFigureOut">
              <a:rPr lang="en-US">
                <a:solidFill>
                  <a:prstClr val="black">
                    <a:tint val="75000"/>
                  </a:prstClr>
                </a:solidFill>
              </a:rPr>
              <a:pPr>
                <a:defRPr/>
              </a:pPr>
              <a:t>2/20/2017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64A3584-D4E4-41D3-96EC-13E82F8D7909}" type="slidenum">
              <a:rPr lang="en-US" altLang="en-US"/>
              <a:pPr/>
              <a:t>‹#›</a:t>
            </a:fld>
            <a:endParaRPr lang="en-US" altLang="en-US"/>
          </a:p>
        </p:txBody>
      </p:sp>
    </p:spTree>
    <p:extLst>
      <p:ext uri="{BB962C8B-B14F-4D97-AF65-F5344CB8AC3E}">
        <p14:creationId xmlns:p14="http://schemas.microsoft.com/office/powerpoint/2010/main" val="3810495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C4085D-B8E6-4132-ABF3-42363541A502}" type="datetimeFigureOut">
              <a:rPr lang="en-US">
                <a:solidFill>
                  <a:prstClr val="black">
                    <a:tint val="75000"/>
                  </a:prstClr>
                </a:solidFill>
              </a:rPr>
              <a:pPr>
                <a:defRPr/>
              </a:pPr>
              <a:t>2/20/2017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DF7F536-3E8C-4512-B501-90896174018D}" type="slidenum">
              <a:rPr lang="en-US" altLang="en-US"/>
              <a:pPr/>
              <a:t>‹#›</a:t>
            </a:fld>
            <a:endParaRPr lang="en-US" altLang="en-US"/>
          </a:p>
        </p:txBody>
      </p:sp>
    </p:spTree>
    <p:extLst>
      <p:ext uri="{BB962C8B-B14F-4D97-AF65-F5344CB8AC3E}">
        <p14:creationId xmlns:p14="http://schemas.microsoft.com/office/powerpoint/2010/main" val="3014526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D38459-7273-4FDC-AF84-600188C94D88}" type="datetimeFigureOut">
              <a:rPr lang="en-US">
                <a:solidFill>
                  <a:prstClr val="black">
                    <a:tint val="75000"/>
                  </a:prstClr>
                </a:solidFill>
              </a:rPr>
              <a:pPr>
                <a:defRPr/>
              </a:pPr>
              <a:t>2/20/2017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C49B4613-546E-4DC2-9A32-8F29D12C4C6E}" type="slidenum">
              <a:rPr lang="en-US" altLang="en-US"/>
              <a:pPr/>
              <a:t>‹#›</a:t>
            </a:fld>
            <a:endParaRPr lang="en-US" altLang="en-US"/>
          </a:p>
        </p:txBody>
      </p:sp>
    </p:spTree>
    <p:extLst>
      <p:ext uri="{BB962C8B-B14F-4D97-AF65-F5344CB8AC3E}">
        <p14:creationId xmlns:p14="http://schemas.microsoft.com/office/powerpoint/2010/main" val="587287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9856C0-7EAA-486B-8DD0-FAD21728C698}" type="datetimeFigureOut">
              <a:rPr lang="en-US">
                <a:solidFill>
                  <a:prstClr val="black">
                    <a:tint val="75000"/>
                  </a:prstClr>
                </a:solidFill>
              </a:rPr>
              <a:pPr>
                <a:defRPr/>
              </a:pPr>
              <a:t>2/20/2017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02D8172-FC99-438F-821F-054EFE95E752}" type="slidenum">
              <a:rPr lang="en-US" altLang="en-US"/>
              <a:pPr/>
              <a:t>‹#›</a:t>
            </a:fld>
            <a:endParaRPr lang="en-US" altLang="en-US"/>
          </a:p>
        </p:txBody>
      </p:sp>
    </p:spTree>
    <p:extLst>
      <p:ext uri="{BB962C8B-B14F-4D97-AF65-F5344CB8AC3E}">
        <p14:creationId xmlns:p14="http://schemas.microsoft.com/office/powerpoint/2010/main" val="2422064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17D41B-4F08-42C6-9685-63FECCDC6F06}" type="datetimeFigureOut">
              <a:rPr lang="en-US">
                <a:solidFill>
                  <a:prstClr val="black">
                    <a:tint val="75000"/>
                  </a:prstClr>
                </a:solidFill>
              </a:rPr>
              <a:pPr>
                <a:defRPr/>
              </a:pPr>
              <a:t>2/20/2017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9505C8D-9109-4B88-863C-CBB855856F1E}" type="slidenum">
              <a:rPr lang="en-US" altLang="en-US"/>
              <a:pPr/>
              <a:t>‹#›</a:t>
            </a:fld>
            <a:endParaRPr lang="en-US" altLang="en-US"/>
          </a:p>
        </p:txBody>
      </p:sp>
    </p:spTree>
    <p:extLst>
      <p:ext uri="{BB962C8B-B14F-4D97-AF65-F5344CB8AC3E}">
        <p14:creationId xmlns:p14="http://schemas.microsoft.com/office/powerpoint/2010/main" val="2316860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850F0B-53FF-448B-8FBC-A55A2E267E97}" type="datetimeFigureOut">
              <a:rPr lang="en-US">
                <a:solidFill>
                  <a:prstClr val="black">
                    <a:tint val="75000"/>
                  </a:prstClr>
                </a:solidFill>
              </a:rPr>
              <a:pPr>
                <a:defRPr/>
              </a:pPr>
              <a:t>2/20/2017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0541E96-764D-4502-BF84-0192FA242824}" type="slidenum">
              <a:rPr lang="en-US" altLang="en-US"/>
              <a:pPr/>
              <a:t>‹#›</a:t>
            </a:fld>
            <a:endParaRPr lang="en-US" altLang="en-US"/>
          </a:p>
        </p:txBody>
      </p:sp>
    </p:spTree>
    <p:extLst>
      <p:ext uri="{BB962C8B-B14F-4D97-AF65-F5344CB8AC3E}">
        <p14:creationId xmlns:p14="http://schemas.microsoft.com/office/powerpoint/2010/main" val="2964968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2"/>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A2D8FF-A2E9-42E0-BEA5-4201F4457E55}" type="datetimeFigureOut">
              <a:rPr lang="en-US">
                <a:solidFill>
                  <a:prstClr val="black">
                    <a:tint val="75000"/>
                  </a:prstClr>
                </a:solidFill>
              </a:rPr>
              <a:pPr>
                <a:defRPr/>
              </a:pPr>
              <a:t>2/20/2017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6F001C7-F6D4-465D-88DD-C3072AB9C9B5}" type="slidenum">
              <a:rPr lang="en-US" altLang="en-US"/>
              <a:pPr/>
              <a:t>‹#›</a:t>
            </a:fld>
            <a:endParaRPr lang="en-US" altLang="en-US"/>
          </a:p>
        </p:txBody>
      </p:sp>
    </p:spTree>
    <p:extLst>
      <p:ext uri="{BB962C8B-B14F-4D97-AF65-F5344CB8AC3E}">
        <p14:creationId xmlns:p14="http://schemas.microsoft.com/office/powerpoint/2010/main" val="21306227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62D4D9-9D61-49DB-9580-D56BDC9F13DE}" type="datetimeFigureOut">
              <a:rPr lang="en-US">
                <a:solidFill>
                  <a:prstClr val="black">
                    <a:tint val="75000"/>
                  </a:prstClr>
                </a:solidFill>
              </a:rPr>
              <a:pPr>
                <a:defRPr/>
              </a:pPr>
              <a:t>2/20/2017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812622-2422-4F8A-9615-10B2FA311E76}" type="slidenum">
              <a:rPr lang="en-US" altLang="en-US"/>
              <a:pPr/>
              <a:t>‹#›</a:t>
            </a:fld>
            <a:endParaRPr lang="en-US" altLang="en-US"/>
          </a:p>
        </p:txBody>
      </p:sp>
    </p:spTree>
    <p:extLst>
      <p:ext uri="{BB962C8B-B14F-4D97-AF65-F5344CB8AC3E}">
        <p14:creationId xmlns:p14="http://schemas.microsoft.com/office/powerpoint/2010/main" val="6780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159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82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63018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C041D0-19D4-43A9-A29F-3F8D942D4581}" type="datetimeFigureOut">
              <a:rPr lang="en-US">
                <a:solidFill>
                  <a:prstClr val="black">
                    <a:tint val="75000"/>
                  </a:prstClr>
                </a:solidFill>
              </a:rPr>
              <a:pPr>
                <a:defRPr/>
              </a:pPr>
              <a:t>2/20/2017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5E2C09-400D-47C9-BBA3-BAFEE82DDB06}" type="slidenum">
              <a:rPr lang="en-US" altLang="en-US"/>
              <a:pPr/>
              <a:t>‹#›</a:t>
            </a:fld>
            <a:endParaRPr lang="en-US" altLang="en-US"/>
          </a:p>
        </p:txBody>
      </p:sp>
    </p:spTree>
    <p:extLst>
      <p:ext uri="{BB962C8B-B14F-4D97-AF65-F5344CB8AC3E}">
        <p14:creationId xmlns:p14="http://schemas.microsoft.com/office/powerpoint/2010/main" val="3313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770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1642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3108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7.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S:\MARKETING DIVISION\GOVERNMENT RELATIONS\Robert Graham Center\Rebrand\PPT Template\Blue blue bar and white 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343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539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S:\MARKETING DIVISION\GOVERNMENT RELATIONS\Robert Graham Center\Rebrand\PPT Template\White blue bar and 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190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99216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3F4CA-4997-44AC-BB3D-30FC954EF3DA}" type="datetimeFigureOut">
              <a:rPr lang="en-US" smtClean="0"/>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424A2-D41B-4959-A6E7-1D113F6FB2C1}" type="slidenum">
              <a:rPr lang="en-US" smtClean="0"/>
              <a:t>‹#›</a:t>
            </a:fld>
            <a:endParaRPr lang="en-US"/>
          </a:p>
        </p:txBody>
      </p:sp>
    </p:spTree>
    <p:extLst>
      <p:ext uri="{BB962C8B-B14F-4D97-AF65-F5344CB8AC3E}">
        <p14:creationId xmlns:p14="http://schemas.microsoft.com/office/powerpoint/2010/main" val="20576757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9" name="Rectangle 5"/>
          <p:cNvSpPr>
            <a:spLocks noGrp="1" noChangeArrowheads="1"/>
          </p:cNvSpPr>
          <p:nvPr>
            <p:ph type="ftr" sz="quarter" idx="3"/>
          </p:nvPr>
        </p:nvSpPr>
        <p:spPr bwMode="auto">
          <a:xfrm>
            <a:off x="0" y="5943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dirty="0"/>
          </a:p>
        </p:txBody>
      </p:sp>
      <p:pic>
        <p:nvPicPr>
          <p:cNvPr id="6" name="Picture 10" descr="ABFM-LETTERHEAD-blueline-lar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3450" y="5943601"/>
            <a:ext cx="44005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2BFDEBB5-D446-41EA-94C9-1FB2865C88B0}" type="datetimeFigureOut">
              <a:rPr lang="en-US" smtClean="0">
                <a:solidFill>
                  <a:prstClr val="black">
                    <a:tint val="75000"/>
                  </a:prstClr>
                </a:solidFill>
              </a:rPr>
              <a:pPr defTabSz="685800">
                <a:defRPr/>
              </a:pPr>
              <a:t>2/20/2017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fld id="{A6AAC5CA-8518-421F-9DB9-7D3FD38B8669}" type="slidenum">
              <a:rPr lang="en-US" altLang="en-US" smtClean="0">
                <a:latin typeface="Calibri" panose="020F0502020204030204"/>
              </a:rPr>
              <a:pPr defTabSz="685800"/>
              <a:t>‹#›</a:t>
            </a:fld>
            <a:endParaRPr lang="en-US" altLang="en-US">
              <a:latin typeface="Calibri" panose="020F0502020204030204"/>
            </a:endParaRPr>
          </a:p>
        </p:txBody>
      </p:sp>
    </p:spTree>
    <p:extLst>
      <p:ext uri="{BB962C8B-B14F-4D97-AF65-F5344CB8AC3E}">
        <p14:creationId xmlns:p14="http://schemas.microsoft.com/office/powerpoint/2010/main" val="15176723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23.tmp"/><Relationship Id="rId4" Type="http://schemas.openxmlformats.org/officeDocument/2006/relationships/image" Target="../media/image22.tm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1.tmp"/><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804" y="1143000"/>
            <a:ext cx="7772400" cy="1981200"/>
          </a:xfrm>
        </p:spPr>
        <p:txBody>
          <a:bodyPr>
            <a:normAutofit/>
          </a:bodyPr>
          <a:lstStyle/>
          <a:p>
            <a:r>
              <a:rPr lang="en-US" dirty="0" smtClean="0"/>
              <a:t>Population Health Curriculum Advisory Committee Meeting</a:t>
            </a:r>
            <a:endParaRPr lang="en-US" dirty="0"/>
          </a:p>
        </p:txBody>
      </p:sp>
      <p:sp>
        <p:nvSpPr>
          <p:cNvPr id="6" name="TextBox 5"/>
          <p:cNvSpPr txBox="1"/>
          <p:nvPr/>
        </p:nvSpPr>
        <p:spPr>
          <a:xfrm>
            <a:off x="2057400" y="3643568"/>
            <a:ext cx="5181600" cy="1200329"/>
          </a:xfrm>
          <a:prstGeom prst="rect">
            <a:avLst/>
          </a:prstGeom>
          <a:noFill/>
        </p:spPr>
        <p:txBody>
          <a:bodyPr wrap="square" rtlCol="0">
            <a:spAutoFit/>
          </a:bodyPr>
          <a:lstStyle/>
          <a:p>
            <a:pPr algn="ctr"/>
            <a:r>
              <a:rPr lang="en-US" dirty="0" smtClean="0">
                <a:solidFill>
                  <a:schemeClr val="bg1"/>
                </a:solidFill>
              </a:rPr>
              <a:t>In partnership with :</a:t>
            </a:r>
          </a:p>
          <a:p>
            <a:pPr algn="ctr"/>
            <a:r>
              <a:rPr lang="en-US" dirty="0" smtClean="0">
                <a:solidFill>
                  <a:schemeClr val="bg1"/>
                </a:solidFill>
              </a:rPr>
              <a:t>Health Resources and Services Administration</a:t>
            </a:r>
          </a:p>
          <a:p>
            <a:pPr algn="ctr"/>
            <a:r>
              <a:rPr lang="en-US" dirty="0" smtClean="0">
                <a:solidFill>
                  <a:schemeClr val="bg1"/>
                </a:solidFill>
              </a:rPr>
              <a:t>Community Health Center, Inc.</a:t>
            </a:r>
          </a:p>
          <a:p>
            <a:pPr algn="ctr"/>
            <a:r>
              <a:rPr lang="en-US" dirty="0" smtClean="0">
                <a:solidFill>
                  <a:schemeClr val="bg1"/>
                </a:solidFill>
              </a:rPr>
              <a:t>American Board of Family Medicine</a:t>
            </a:r>
            <a:endParaRPr lang="en-US" dirty="0">
              <a:solidFill>
                <a:schemeClr val="bg1"/>
              </a:solidFill>
            </a:endParaRPr>
          </a:p>
        </p:txBody>
      </p:sp>
      <p:sp>
        <p:nvSpPr>
          <p:cNvPr id="7" name="TextBox 6"/>
          <p:cNvSpPr txBox="1"/>
          <p:nvPr/>
        </p:nvSpPr>
        <p:spPr>
          <a:xfrm>
            <a:off x="2739250" y="5317849"/>
            <a:ext cx="3753678" cy="369332"/>
          </a:xfrm>
          <a:prstGeom prst="rect">
            <a:avLst/>
          </a:prstGeom>
          <a:noFill/>
        </p:spPr>
        <p:txBody>
          <a:bodyPr wrap="square" rtlCol="0">
            <a:spAutoFit/>
          </a:bodyPr>
          <a:lstStyle/>
          <a:p>
            <a:pPr algn="ctr"/>
            <a:r>
              <a:rPr lang="en-US" dirty="0" smtClean="0">
                <a:solidFill>
                  <a:schemeClr val="bg1"/>
                </a:solidFill>
              </a:rPr>
              <a:t>February 21, 2017</a:t>
            </a:r>
          </a:p>
        </p:txBody>
      </p:sp>
    </p:spTree>
    <p:extLst>
      <p:ext uri="{BB962C8B-B14F-4D97-AF65-F5344CB8AC3E}">
        <p14:creationId xmlns:p14="http://schemas.microsoft.com/office/powerpoint/2010/main" val="2537455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Performance Improvement Activity</a:t>
            </a:r>
          </a:p>
          <a:p>
            <a:pPr lvl="1"/>
            <a:r>
              <a:rPr lang="en-US" dirty="0" smtClean="0"/>
              <a:t>The PIA consists of introductory materials, detailed instructions, and an interactive quality improvement (QI) development process</a:t>
            </a:r>
          </a:p>
          <a:p>
            <a:pPr lvl="1"/>
            <a:r>
              <a:rPr lang="en-US" dirty="0" smtClean="0"/>
              <a:t>The QI period is a minimum of 7 days</a:t>
            </a:r>
          </a:p>
        </p:txBody>
      </p:sp>
    </p:spTree>
    <p:extLst>
      <p:ext uri="{BB962C8B-B14F-4D97-AF65-F5344CB8AC3E}">
        <p14:creationId xmlns:p14="http://schemas.microsoft.com/office/powerpoint/2010/main" val="150668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6321"/>
            <a:ext cx="6558433" cy="6163131"/>
          </a:xfrm>
          <a:prstGeom prst="rect">
            <a:avLst/>
          </a:prstGeom>
        </p:spPr>
      </p:pic>
    </p:spTree>
    <p:extLst>
      <p:ext uri="{BB962C8B-B14F-4D97-AF65-F5344CB8AC3E}">
        <p14:creationId xmlns:p14="http://schemas.microsoft.com/office/powerpoint/2010/main" val="8275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371600"/>
            <a:ext cx="6963747" cy="2333951"/>
          </a:xfrm>
          <a:prstGeom prst="rect">
            <a:avLst/>
          </a:prstGeom>
        </p:spPr>
      </p:pic>
      <p:sp>
        <p:nvSpPr>
          <p:cNvPr id="4" name="Rectangle 3"/>
          <p:cNvSpPr/>
          <p:nvPr/>
        </p:nvSpPr>
        <p:spPr>
          <a:xfrm>
            <a:off x="990600" y="2819400"/>
            <a:ext cx="6963747" cy="609600"/>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896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Goal </a:t>
            </a:r>
            <a:r>
              <a:rPr lang="en-US" b="1" dirty="0" smtClean="0"/>
              <a:t>for this Advisory </a:t>
            </a:r>
            <a:r>
              <a:rPr lang="en-US" b="1" dirty="0"/>
              <a:t>Committee </a:t>
            </a:r>
            <a:r>
              <a:rPr lang="en-US" b="1" dirty="0" smtClean="0"/>
              <a:t>Meeting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a:t>
            </a:r>
            <a:r>
              <a:rPr lang="en-US" dirty="0"/>
              <a:t>gather perspectives from a diverse group of stakeholders in order to provide direction for the population health </a:t>
            </a:r>
            <a:r>
              <a:rPr lang="en-US" dirty="0" smtClean="0"/>
              <a:t>curriculum</a:t>
            </a:r>
            <a:r>
              <a:rPr lang="en-US" dirty="0"/>
              <a:t>. </a:t>
            </a:r>
          </a:p>
          <a:p>
            <a:r>
              <a:rPr lang="en-US" dirty="0"/>
              <a:t>Sub-goals:</a:t>
            </a:r>
          </a:p>
          <a:p>
            <a:pPr lvl="1"/>
            <a:r>
              <a:rPr lang="en-US" dirty="0"/>
              <a:t>Validate the target audience</a:t>
            </a:r>
          </a:p>
          <a:p>
            <a:pPr lvl="1"/>
            <a:r>
              <a:rPr lang="en-US" dirty="0"/>
              <a:t>Incorporate feedback regarding the population health curricular needs of providers and learners</a:t>
            </a:r>
          </a:p>
          <a:p>
            <a:pPr lvl="1"/>
            <a:r>
              <a:rPr lang="en-US" dirty="0" smtClean="0"/>
              <a:t>Foster </a:t>
            </a:r>
            <a:r>
              <a:rPr lang="en-US" dirty="0"/>
              <a:t>support for the curriculum from Advisory Committee members</a:t>
            </a:r>
          </a:p>
          <a:p>
            <a:endParaRPr lang="en-US" dirty="0"/>
          </a:p>
        </p:txBody>
      </p:sp>
    </p:spTree>
    <p:extLst>
      <p:ext uri="{BB962C8B-B14F-4D97-AF65-F5344CB8AC3E}">
        <p14:creationId xmlns:p14="http://schemas.microsoft.com/office/powerpoint/2010/main" val="1734789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6046987"/>
              </p:ext>
            </p:extLst>
          </p:nvPr>
        </p:nvGraphicFramePr>
        <p:xfrm>
          <a:off x="304800" y="533400"/>
          <a:ext cx="8382000" cy="5161459"/>
        </p:xfrm>
        <a:graphic>
          <a:graphicData uri="http://schemas.openxmlformats.org/drawingml/2006/table">
            <a:tbl>
              <a:tblPr firstRow="1" firstCol="1" bandRow="1">
                <a:tableStyleId>{5C22544A-7EE6-4342-B048-85BDC9FD1C3A}</a:tableStyleId>
              </a:tblPr>
              <a:tblGrid>
                <a:gridCol w="3886200"/>
                <a:gridCol w="4495800"/>
              </a:tblGrid>
              <a:tr h="325395">
                <a:tc>
                  <a:txBody>
                    <a:bodyPr/>
                    <a:lstStyle/>
                    <a:p>
                      <a:pPr marL="0" marR="0">
                        <a:lnSpc>
                          <a:spcPct val="115000"/>
                        </a:lnSpc>
                        <a:spcBef>
                          <a:spcPts val="0"/>
                        </a:spcBef>
                        <a:spcAft>
                          <a:spcPts val="0"/>
                        </a:spcAft>
                      </a:pPr>
                      <a:r>
                        <a:rPr lang="en-US" sz="2000" dirty="0">
                          <a:effectLst/>
                        </a:rPr>
                        <a:t>User Category</a:t>
                      </a:r>
                      <a:endParaRPr lang="en-US" sz="2400" dirty="0">
                        <a:effectLst/>
                        <a:latin typeface="Calibri"/>
                        <a:ea typeface="Calibri"/>
                        <a:cs typeface="Times New Roman"/>
                      </a:endParaRPr>
                    </a:p>
                  </a:txBody>
                  <a:tcPr marL="44323" marR="44323" marT="0" marB="0"/>
                </a:tc>
                <a:tc>
                  <a:txBody>
                    <a:bodyPr/>
                    <a:lstStyle/>
                    <a:p>
                      <a:pPr marL="0" marR="0">
                        <a:lnSpc>
                          <a:spcPct val="115000"/>
                        </a:lnSpc>
                        <a:spcBef>
                          <a:spcPts val="0"/>
                        </a:spcBef>
                        <a:spcAft>
                          <a:spcPts val="0"/>
                        </a:spcAft>
                      </a:pPr>
                      <a:r>
                        <a:rPr lang="en-US" sz="2000" dirty="0">
                          <a:effectLst/>
                        </a:rPr>
                        <a:t>Prior Population Health Experience</a:t>
                      </a:r>
                      <a:endParaRPr lang="en-US" sz="2400" dirty="0">
                        <a:effectLst/>
                        <a:latin typeface="Calibri"/>
                        <a:ea typeface="Calibri"/>
                        <a:cs typeface="Times New Roman"/>
                      </a:endParaRPr>
                    </a:p>
                  </a:txBody>
                  <a:tcPr marL="44323" marR="44323" marT="0" marB="0"/>
                </a:tc>
              </a:tr>
              <a:tr h="1041654">
                <a:tc>
                  <a:txBody>
                    <a:bodyPr/>
                    <a:lstStyle/>
                    <a:p>
                      <a:pPr marL="0" marR="0">
                        <a:lnSpc>
                          <a:spcPct val="115000"/>
                        </a:lnSpc>
                        <a:spcBef>
                          <a:spcPts val="0"/>
                        </a:spcBef>
                        <a:spcAft>
                          <a:spcPts val="0"/>
                        </a:spcAft>
                      </a:pPr>
                      <a:r>
                        <a:rPr lang="en-US" sz="1800" dirty="0">
                          <a:effectLst/>
                        </a:rPr>
                        <a:t>Practicing primary care providers </a:t>
                      </a:r>
                      <a:endParaRPr lang="en-US" sz="1800" dirty="0" smtClean="0">
                        <a:effectLst/>
                      </a:endParaRPr>
                    </a:p>
                    <a:p>
                      <a:pPr marL="0" marR="0">
                        <a:lnSpc>
                          <a:spcPct val="115000"/>
                        </a:lnSpc>
                        <a:spcBef>
                          <a:spcPts val="0"/>
                        </a:spcBef>
                        <a:spcAft>
                          <a:spcPts val="0"/>
                        </a:spcAft>
                      </a:pPr>
                      <a:r>
                        <a:rPr lang="en-US" sz="1800" dirty="0" smtClean="0">
                          <a:effectLst/>
                        </a:rPr>
                        <a:t>(</a:t>
                      </a:r>
                      <a:r>
                        <a:rPr lang="en-US" sz="1800" dirty="0">
                          <a:effectLst/>
                        </a:rPr>
                        <a:t>including physicians, nurse practitioners, and physician assistants)</a:t>
                      </a:r>
                      <a:endParaRPr lang="en-US" sz="2000" dirty="0">
                        <a:effectLst/>
                      </a:endParaRPr>
                    </a:p>
                    <a:p>
                      <a:pPr marL="0" marR="0">
                        <a:lnSpc>
                          <a:spcPct val="115000"/>
                        </a:lnSpc>
                        <a:spcBef>
                          <a:spcPts val="0"/>
                        </a:spcBef>
                        <a:spcAft>
                          <a:spcPts val="0"/>
                        </a:spcAft>
                      </a:pPr>
                      <a:r>
                        <a:rPr lang="en-US" sz="1800" dirty="0">
                          <a:effectLst/>
                        </a:rPr>
                        <a:t> </a:t>
                      </a:r>
                      <a:endParaRPr lang="en-US" sz="2000" dirty="0">
                        <a:effectLst/>
                        <a:latin typeface="Calibri"/>
                        <a:ea typeface="Calibri"/>
                        <a:cs typeface="Times New Roman"/>
                      </a:endParaRPr>
                    </a:p>
                  </a:txBody>
                  <a:tcPr marL="44323" marR="44323" marT="0" marB="0"/>
                </a:tc>
                <a:tc>
                  <a:txBody>
                    <a:bodyPr/>
                    <a:lstStyle/>
                    <a:p>
                      <a:pPr marL="0" marR="0">
                        <a:lnSpc>
                          <a:spcPct val="115000"/>
                        </a:lnSpc>
                        <a:spcBef>
                          <a:spcPts val="0"/>
                        </a:spcBef>
                        <a:spcAft>
                          <a:spcPts val="0"/>
                        </a:spcAft>
                      </a:pPr>
                      <a:r>
                        <a:rPr lang="en-US" sz="1600" dirty="0" smtClean="0">
                          <a:effectLst/>
                        </a:rPr>
                        <a:t>Variable</a:t>
                      </a:r>
                      <a:endParaRPr lang="en-US" sz="2400" dirty="0">
                        <a:effectLst/>
                        <a:latin typeface="Calibri"/>
                        <a:ea typeface="Calibri"/>
                        <a:cs typeface="Times New Roman"/>
                      </a:endParaRPr>
                    </a:p>
                  </a:txBody>
                  <a:tcPr marL="44323" marR="44323" marT="0" marB="0"/>
                </a:tc>
              </a:tr>
              <a:tr h="407479">
                <a:tc>
                  <a:txBody>
                    <a:bodyPr/>
                    <a:lstStyle/>
                    <a:p>
                      <a:pPr marL="0" marR="0">
                        <a:lnSpc>
                          <a:spcPct val="115000"/>
                        </a:lnSpc>
                        <a:spcBef>
                          <a:spcPts val="0"/>
                        </a:spcBef>
                        <a:spcAft>
                          <a:spcPts val="0"/>
                        </a:spcAft>
                      </a:pPr>
                      <a:r>
                        <a:rPr lang="en-US" sz="1800" dirty="0">
                          <a:effectLst/>
                        </a:rPr>
                        <a:t>Residents</a:t>
                      </a:r>
                      <a:endParaRPr lang="en-US" sz="2000" dirty="0">
                        <a:effectLst/>
                        <a:latin typeface="Calibri"/>
                        <a:ea typeface="Calibri"/>
                        <a:cs typeface="Times New Roman"/>
                      </a:endParaRPr>
                    </a:p>
                  </a:txBody>
                  <a:tcPr marL="44323" marR="44323" marT="0" marB="0"/>
                </a:tc>
                <a:tc>
                  <a:txBody>
                    <a:bodyPr/>
                    <a:lstStyle/>
                    <a:p>
                      <a:pPr marL="0" marR="0">
                        <a:lnSpc>
                          <a:spcPct val="115000"/>
                        </a:lnSpc>
                        <a:spcBef>
                          <a:spcPts val="0"/>
                        </a:spcBef>
                        <a:spcAft>
                          <a:spcPts val="0"/>
                        </a:spcAft>
                      </a:pPr>
                      <a:r>
                        <a:rPr lang="en-US" sz="1600" dirty="0" smtClean="0">
                          <a:effectLst/>
                        </a:rPr>
                        <a:t>Variable across</a:t>
                      </a:r>
                      <a:r>
                        <a:rPr lang="en-US" sz="1600" baseline="0" dirty="0" smtClean="0">
                          <a:effectLst/>
                        </a:rPr>
                        <a:t> specialties and graduates</a:t>
                      </a:r>
                      <a:endParaRPr lang="en-US" sz="1800" dirty="0">
                        <a:effectLst/>
                        <a:latin typeface="Calibri"/>
                        <a:ea typeface="Calibri"/>
                        <a:cs typeface="Times New Roman"/>
                      </a:endParaRPr>
                    </a:p>
                  </a:txBody>
                  <a:tcPr marL="44323" marR="44323" marT="0" marB="0"/>
                </a:tc>
              </a:tr>
              <a:tr h="584593">
                <a:tc>
                  <a:txBody>
                    <a:bodyPr/>
                    <a:lstStyle/>
                    <a:p>
                      <a:pPr marL="0" marR="0">
                        <a:lnSpc>
                          <a:spcPct val="115000"/>
                        </a:lnSpc>
                        <a:spcBef>
                          <a:spcPts val="0"/>
                        </a:spcBef>
                        <a:spcAft>
                          <a:spcPts val="0"/>
                        </a:spcAft>
                      </a:pPr>
                      <a:r>
                        <a:rPr lang="en-US" sz="1800" dirty="0">
                          <a:effectLst/>
                        </a:rPr>
                        <a:t>Medical students</a:t>
                      </a:r>
                      <a:endParaRPr lang="en-US" sz="2000" dirty="0">
                        <a:effectLst/>
                        <a:latin typeface="Calibri"/>
                        <a:ea typeface="Calibri"/>
                        <a:cs typeface="Times New Roman"/>
                      </a:endParaRPr>
                    </a:p>
                  </a:txBody>
                  <a:tcPr marL="44323" marR="44323" marT="0" marB="0"/>
                </a:tc>
                <a:tc>
                  <a:txBody>
                    <a:bodyPr/>
                    <a:lstStyle/>
                    <a:p>
                      <a:pPr marL="0" marR="0">
                        <a:lnSpc>
                          <a:spcPct val="115000"/>
                        </a:lnSpc>
                        <a:spcBef>
                          <a:spcPts val="0"/>
                        </a:spcBef>
                        <a:spcAft>
                          <a:spcPts val="0"/>
                        </a:spcAft>
                      </a:pPr>
                      <a:r>
                        <a:rPr lang="en-US" sz="1400" u="sng" dirty="0">
                          <a:effectLst/>
                        </a:rPr>
                        <a:t>From the Association of American Medical Colleges</a:t>
                      </a:r>
                      <a:r>
                        <a:rPr lang="en-US" sz="1400" u="sng" dirty="0" smtClean="0">
                          <a:effectLst/>
                        </a:rPr>
                        <a:t>:</a:t>
                      </a:r>
                      <a:endParaRPr lang="en-US" sz="1600" u="sng" dirty="0" smtClean="0">
                        <a:effectLst/>
                      </a:endParaRPr>
                    </a:p>
                    <a:p>
                      <a:pPr marL="0" marR="0">
                        <a:lnSpc>
                          <a:spcPct val="115000"/>
                        </a:lnSpc>
                        <a:spcBef>
                          <a:spcPts val="0"/>
                        </a:spcBef>
                        <a:spcAft>
                          <a:spcPts val="0"/>
                        </a:spcAft>
                      </a:pPr>
                      <a:r>
                        <a:rPr lang="en-US" sz="1400" dirty="0" smtClean="0">
                          <a:effectLst/>
                        </a:rPr>
                        <a:t>35</a:t>
                      </a:r>
                      <a:r>
                        <a:rPr lang="en-US" sz="1400" dirty="0">
                          <a:effectLst/>
                        </a:rPr>
                        <a:t>% (2016) of medical students had field experience providing education in the </a:t>
                      </a:r>
                      <a:r>
                        <a:rPr lang="en-US" sz="1400" dirty="0" smtClean="0">
                          <a:effectLst/>
                        </a:rPr>
                        <a:t>community</a:t>
                      </a: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400" dirty="0" smtClean="0">
                          <a:effectLst/>
                        </a:rPr>
                        <a:t>31.4</a:t>
                      </a:r>
                      <a:r>
                        <a:rPr lang="en-US" sz="1400" dirty="0">
                          <a:effectLst/>
                        </a:rPr>
                        <a:t>% (2016) had experience with a community based research </a:t>
                      </a:r>
                      <a:r>
                        <a:rPr lang="en-US" sz="1400" dirty="0" smtClean="0">
                          <a:effectLst/>
                        </a:rPr>
                        <a:t>project</a:t>
                      </a: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400" dirty="0" smtClean="0">
                          <a:effectLst/>
                        </a:rPr>
                        <a:t>37.9</a:t>
                      </a:r>
                      <a:r>
                        <a:rPr lang="en-US" sz="1400" dirty="0">
                          <a:effectLst/>
                        </a:rPr>
                        <a:t>% (2014) had a field experience in community health</a:t>
                      </a:r>
                      <a:endParaRPr lang="en-US" sz="1600" dirty="0">
                        <a:effectLst/>
                        <a:latin typeface="Calibri"/>
                        <a:ea typeface="Calibri"/>
                        <a:cs typeface="Times New Roman"/>
                      </a:endParaRPr>
                    </a:p>
                  </a:txBody>
                  <a:tcPr marL="44323" marR="44323" marT="0" marB="0"/>
                </a:tc>
              </a:tr>
              <a:tr h="383096">
                <a:tc>
                  <a:txBody>
                    <a:bodyPr/>
                    <a:lstStyle/>
                    <a:p>
                      <a:pPr marL="0" marR="0">
                        <a:lnSpc>
                          <a:spcPct val="115000"/>
                        </a:lnSpc>
                        <a:spcBef>
                          <a:spcPts val="0"/>
                        </a:spcBef>
                        <a:spcAft>
                          <a:spcPts val="0"/>
                        </a:spcAft>
                      </a:pPr>
                      <a:r>
                        <a:rPr lang="en-US" sz="1800" dirty="0">
                          <a:effectLst/>
                        </a:rPr>
                        <a:t>Nurse practitioner </a:t>
                      </a:r>
                      <a:r>
                        <a:rPr lang="en-US" sz="1800" dirty="0" smtClean="0">
                          <a:effectLst/>
                        </a:rPr>
                        <a:t>residents</a:t>
                      </a:r>
                      <a:endParaRPr lang="en-US" sz="2000" dirty="0">
                        <a:effectLst/>
                        <a:latin typeface="Calibri"/>
                        <a:ea typeface="Calibri"/>
                        <a:cs typeface="Times New Roman"/>
                      </a:endParaRPr>
                    </a:p>
                  </a:txBody>
                  <a:tcPr marL="44323" marR="44323" marT="0" marB="0"/>
                </a:tc>
                <a:tc rowSpan="3">
                  <a:txBody>
                    <a:bodyPr/>
                    <a:lstStyle/>
                    <a:p>
                      <a:pPr marL="0" marR="0">
                        <a:lnSpc>
                          <a:spcPct val="115000"/>
                        </a:lnSpc>
                        <a:spcBef>
                          <a:spcPts val="0"/>
                        </a:spcBef>
                        <a:spcAft>
                          <a:spcPts val="0"/>
                        </a:spcAft>
                      </a:pPr>
                      <a:r>
                        <a:rPr lang="en-US" sz="1400" dirty="0">
                          <a:effectLst/>
                        </a:rPr>
                        <a:t>Population health is discussed in the accreditation process, but </a:t>
                      </a:r>
                      <a:r>
                        <a:rPr lang="en-US" sz="1400" dirty="0" smtClean="0">
                          <a:effectLst/>
                        </a:rPr>
                        <a:t>exposure</a:t>
                      </a:r>
                      <a:r>
                        <a:rPr lang="en-US" sz="1400" baseline="0" dirty="0" smtClean="0">
                          <a:effectLst/>
                        </a:rPr>
                        <a:t> is variable across programs.</a:t>
                      </a:r>
                      <a:endParaRPr lang="en-US" sz="1600" dirty="0">
                        <a:effectLst/>
                        <a:latin typeface="Calibri"/>
                        <a:ea typeface="Calibri"/>
                        <a:cs typeface="Times New Roman"/>
                      </a:endParaRPr>
                    </a:p>
                  </a:txBody>
                  <a:tcPr marL="44323" marR="44323" marT="0" marB="0"/>
                </a:tc>
              </a:tr>
              <a:tr h="344476">
                <a:tc>
                  <a:txBody>
                    <a:bodyPr/>
                    <a:lstStyle/>
                    <a:p>
                      <a:pPr marL="0" marR="0">
                        <a:lnSpc>
                          <a:spcPct val="115000"/>
                        </a:lnSpc>
                        <a:spcBef>
                          <a:spcPts val="0"/>
                        </a:spcBef>
                        <a:spcAft>
                          <a:spcPts val="0"/>
                        </a:spcAft>
                      </a:pPr>
                      <a:r>
                        <a:rPr lang="en-US" sz="1800" dirty="0">
                          <a:effectLst/>
                        </a:rPr>
                        <a:t>Nurse practitioner students</a:t>
                      </a:r>
                      <a:endParaRPr lang="en-US" sz="2000" dirty="0">
                        <a:effectLst/>
                        <a:latin typeface="Calibri"/>
                        <a:ea typeface="Calibri"/>
                        <a:cs typeface="Times New Roman"/>
                      </a:endParaRPr>
                    </a:p>
                  </a:txBody>
                  <a:tcPr marL="44323" marR="44323" marT="0" marB="0"/>
                </a:tc>
                <a:tc vMerge="1">
                  <a:txBody>
                    <a:bodyPr/>
                    <a:lstStyle/>
                    <a:p>
                      <a:pPr marL="0" marR="0">
                        <a:lnSpc>
                          <a:spcPct val="115000"/>
                        </a:lnSpc>
                        <a:spcBef>
                          <a:spcPts val="0"/>
                        </a:spcBef>
                        <a:spcAft>
                          <a:spcPts val="0"/>
                        </a:spcAft>
                      </a:pPr>
                      <a:endParaRPr lang="en-US" sz="1600" dirty="0">
                        <a:effectLst/>
                        <a:latin typeface="+mn-lt"/>
                        <a:ea typeface="Calibri"/>
                        <a:cs typeface="Times New Roman"/>
                      </a:endParaRPr>
                    </a:p>
                  </a:txBody>
                  <a:tcPr marL="44323" marR="44323" marT="0" marB="0"/>
                </a:tc>
              </a:tr>
              <a:tr h="381000">
                <a:tc>
                  <a:txBody>
                    <a:bodyPr/>
                    <a:lstStyle/>
                    <a:p>
                      <a:pPr marL="0" marR="0">
                        <a:lnSpc>
                          <a:spcPct val="115000"/>
                        </a:lnSpc>
                        <a:spcBef>
                          <a:spcPts val="0"/>
                        </a:spcBef>
                        <a:spcAft>
                          <a:spcPts val="0"/>
                        </a:spcAft>
                      </a:pPr>
                      <a:r>
                        <a:rPr lang="en-US" sz="1800" dirty="0">
                          <a:effectLst/>
                        </a:rPr>
                        <a:t>Physician assistant students</a:t>
                      </a:r>
                      <a:endParaRPr lang="en-US" sz="2000" dirty="0">
                        <a:effectLst/>
                        <a:latin typeface="Calibri"/>
                        <a:ea typeface="Calibri"/>
                        <a:cs typeface="Times New Roman"/>
                      </a:endParaRPr>
                    </a:p>
                  </a:txBody>
                  <a:tcPr marL="44323" marR="44323" marT="0" marB="0"/>
                </a:tc>
                <a:tc vMerge="1">
                  <a:txBody>
                    <a:bodyPr/>
                    <a:lstStyle/>
                    <a:p>
                      <a:pPr marL="0" marR="0">
                        <a:lnSpc>
                          <a:spcPct val="115000"/>
                        </a:lnSpc>
                        <a:spcBef>
                          <a:spcPts val="0"/>
                        </a:spcBef>
                        <a:spcAft>
                          <a:spcPts val="0"/>
                        </a:spcAft>
                      </a:pPr>
                      <a:endParaRPr lang="en-US" sz="1600" dirty="0">
                        <a:effectLst/>
                        <a:latin typeface="+mn-lt"/>
                        <a:ea typeface="Calibri"/>
                        <a:cs typeface="Times New Roman"/>
                      </a:endParaRPr>
                    </a:p>
                  </a:txBody>
                  <a:tcPr marL="44323" marR="44323" marT="0" marB="0"/>
                </a:tc>
              </a:tr>
            </a:tbl>
          </a:graphicData>
        </a:graphic>
      </p:graphicFrame>
    </p:spTree>
    <p:extLst>
      <p:ext uri="{BB962C8B-B14F-4D97-AF65-F5344CB8AC3E}">
        <p14:creationId xmlns:p14="http://schemas.microsoft.com/office/powerpoint/2010/main" val="246937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 analysis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Entry behaviors: </a:t>
            </a:r>
            <a:r>
              <a:rPr lang="en-US" dirty="0" smtClean="0"/>
              <a:t>Critical thinking and technological skills</a:t>
            </a:r>
          </a:p>
          <a:p>
            <a:endParaRPr lang="en-US" dirty="0"/>
          </a:p>
          <a:p>
            <a:r>
              <a:rPr lang="en-US" b="1" dirty="0"/>
              <a:t>Attitudes toward content: </a:t>
            </a:r>
            <a:r>
              <a:rPr lang="en-US" dirty="0" smtClean="0"/>
              <a:t>Variable</a:t>
            </a:r>
          </a:p>
          <a:p>
            <a:endParaRPr lang="en-US" dirty="0"/>
          </a:p>
          <a:p>
            <a:r>
              <a:rPr lang="en-US" b="1" dirty="0"/>
              <a:t>Academic motivation</a:t>
            </a:r>
            <a:r>
              <a:rPr lang="en-US" dirty="0"/>
              <a:t>: </a:t>
            </a:r>
            <a:r>
              <a:rPr lang="en-US" dirty="0" smtClean="0"/>
              <a:t>Variable with some intrinsically motivated and others only motivated by an educational or certification requirement</a:t>
            </a:r>
          </a:p>
          <a:p>
            <a:endParaRPr lang="en-US" dirty="0"/>
          </a:p>
          <a:p>
            <a:endParaRPr lang="en-US" dirty="0"/>
          </a:p>
        </p:txBody>
      </p:sp>
    </p:spTree>
    <p:extLst>
      <p:ext uri="{BB962C8B-B14F-4D97-AF65-F5344CB8AC3E}">
        <p14:creationId xmlns:p14="http://schemas.microsoft.com/office/powerpoint/2010/main" val="313250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gaps do this tool and curriculum fill?</a:t>
            </a:r>
            <a:endParaRPr lang="en-US" dirty="0"/>
          </a:p>
        </p:txBody>
      </p:sp>
      <p:sp>
        <p:nvSpPr>
          <p:cNvPr id="3" name="Content Placeholder 2"/>
          <p:cNvSpPr>
            <a:spLocks noGrp="1"/>
          </p:cNvSpPr>
          <p:nvPr>
            <p:ph idx="1"/>
          </p:nvPr>
        </p:nvSpPr>
        <p:spPr/>
        <p:txBody>
          <a:bodyPr/>
          <a:lstStyle/>
          <a:p>
            <a:r>
              <a:rPr lang="en-US" dirty="0" smtClean="0"/>
              <a:t>In our environmental scan, we found lots of population health curricula.</a:t>
            </a:r>
          </a:p>
          <a:p>
            <a:r>
              <a:rPr lang="en-US" dirty="0" smtClean="0"/>
              <a:t>We did not identify tools that can extract electronic health record data, merge those data with community data, and then link providers with community resources.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
            <a:ext cx="8369593" cy="6248400"/>
          </a:xfrm>
          <a:prstGeom prst="rect">
            <a:avLst/>
          </a:prstGeom>
        </p:spPr>
      </p:pic>
    </p:spTree>
    <p:extLst>
      <p:ext uri="{BB962C8B-B14F-4D97-AF65-F5344CB8AC3E}">
        <p14:creationId xmlns:p14="http://schemas.microsoft.com/office/powerpoint/2010/main" val="20375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8572500" cy="3293209"/>
          </a:xfrm>
          <a:prstGeom prst="rect">
            <a:avLst/>
          </a:prstGeom>
          <a:noFill/>
        </p:spPr>
        <p:txBody>
          <a:bodyPr wrap="square" rtlCol="0">
            <a:spAutoFit/>
          </a:bodyPr>
          <a:lstStyle/>
          <a:p>
            <a:r>
              <a:rPr lang="en-US" sz="4800" dirty="0"/>
              <a:t>Bob Phillips, MD MSPH</a:t>
            </a:r>
          </a:p>
          <a:p>
            <a:r>
              <a:rPr lang="en-US" sz="4000" dirty="0">
                <a:solidFill>
                  <a:schemeClr val="bg2">
                    <a:lumMod val="75000"/>
                  </a:schemeClr>
                </a:solidFill>
              </a:rPr>
              <a:t>ABFM Vice President</a:t>
            </a:r>
          </a:p>
          <a:p>
            <a:r>
              <a:rPr lang="en-US" sz="4000" dirty="0">
                <a:solidFill>
                  <a:schemeClr val="bg2">
                    <a:lumMod val="75000"/>
                  </a:schemeClr>
                </a:solidFill>
              </a:rPr>
              <a:t>Research &amp; Policy</a:t>
            </a:r>
          </a:p>
          <a:p>
            <a:r>
              <a:rPr lang="en-US" sz="4000" dirty="0">
                <a:solidFill>
                  <a:schemeClr val="bg2">
                    <a:lumMod val="75000"/>
                  </a:schemeClr>
                </a:solidFill>
              </a:rPr>
              <a:t>Professor, Georgetown and Virginia Commonwealth Universities</a:t>
            </a:r>
          </a:p>
        </p:txBody>
      </p:sp>
    </p:spTree>
    <p:extLst>
      <p:ext uri="{BB962C8B-B14F-4D97-AF65-F5344CB8AC3E}">
        <p14:creationId xmlns:p14="http://schemas.microsoft.com/office/powerpoint/2010/main" val="151303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469" y="3021800"/>
            <a:ext cx="4914900" cy="830997"/>
          </a:xfrm>
          <a:prstGeom prst="rect">
            <a:avLst/>
          </a:prstGeom>
          <a:noFill/>
        </p:spPr>
        <p:txBody>
          <a:bodyPr wrap="square" rtlCol="0">
            <a:spAutoFit/>
          </a:bodyPr>
          <a:lstStyle/>
          <a:p>
            <a:pPr algn="ctr"/>
            <a:r>
              <a:rPr lang="en-US" sz="4800" b="1" dirty="0">
                <a:solidFill>
                  <a:srgbClr val="0070C0"/>
                </a:solidFill>
              </a:rPr>
              <a:t>PRIME Registry</a:t>
            </a:r>
          </a:p>
        </p:txBody>
      </p:sp>
      <p:grpSp>
        <p:nvGrpSpPr>
          <p:cNvPr id="17" name="Group 16"/>
          <p:cNvGrpSpPr/>
          <p:nvPr/>
        </p:nvGrpSpPr>
        <p:grpSpPr>
          <a:xfrm>
            <a:off x="1828800" y="1566382"/>
            <a:ext cx="1485900" cy="1455419"/>
            <a:chOff x="1066800" y="2049780"/>
            <a:chExt cx="1981200" cy="1455419"/>
          </a:xfrm>
        </p:grpSpPr>
        <p:sp>
          <p:nvSpPr>
            <p:cNvPr id="3" name="Oval 2"/>
            <p:cNvSpPr/>
            <p:nvPr/>
          </p:nvSpPr>
          <p:spPr>
            <a:xfrm>
              <a:off x="1066800" y="2049780"/>
              <a:ext cx="1981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PQRS</a:t>
              </a:r>
            </a:p>
          </p:txBody>
        </p:sp>
        <p:sp>
          <p:nvSpPr>
            <p:cNvPr id="11" name="Up Arrow 10"/>
            <p:cNvSpPr/>
            <p:nvPr/>
          </p:nvSpPr>
          <p:spPr>
            <a:xfrm rot="19737747">
              <a:off x="2667000" y="3025140"/>
              <a:ext cx="381000" cy="48005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 name="Group 17"/>
          <p:cNvGrpSpPr/>
          <p:nvPr/>
        </p:nvGrpSpPr>
        <p:grpSpPr>
          <a:xfrm>
            <a:off x="4297904" y="806490"/>
            <a:ext cx="1943100" cy="2020398"/>
            <a:chOff x="3505200" y="1325880"/>
            <a:chExt cx="2438400" cy="2020398"/>
          </a:xfrm>
        </p:grpSpPr>
        <p:sp>
          <p:nvSpPr>
            <p:cNvPr id="7" name="Oval 6"/>
            <p:cNvSpPr/>
            <p:nvPr/>
          </p:nvSpPr>
          <p:spPr>
            <a:xfrm>
              <a:off x="3505200" y="1325880"/>
              <a:ext cx="24384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Meaningful Use</a:t>
              </a:r>
            </a:p>
          </p:txBody>
        </p:sp>
        <p:sp>
          <p:nvSpPr>
            <p:cNvPr id="13" name="Up Arrow 12"/>
            <p:cNvSpPr/>
            <p:nvPr/>
          </p:nvSpPr>
          <p:spPr>
            <a:xfrm>
              <a:off x="4533899" y="2734482"/>
              <a:ext cx="381000" cy="611796"/>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9" name="Group 18"/>
          <p:cNvGrpSpPr/>
          <p:nvPr/>
        </p:nvGrpSpPr>
        <p:grpSpPr>
          <a:xfrm>
            <a:off x="5715000" y="1551140"/>
            <a:ext cx="1485900" cy="1575850"/>
            <a:chOff x="6248400" y="2034540"/>
            <a:chExt cx="1981200" cy="1575850"/>
          </a:xfrm>
        </p:grpSpPr>
        <p:sp>
          <p:nvSpPr>
            <p:cNvPr id="8" name="Oval 7"/>
            <p:cNvSpPr/>
            <p:nvPr/>
          </p:nvSpPr>
          <p:spPr>
            <a:xfrm>
              <a:off x="6248400" y="2034540"/>
              <a:ext cx="1981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MOC</a:t>
              </a:r>
            </a:p>
          </p:txBody>
        </p:sp>
        <p:sp>
          <p:nvSpPr>
            <p:cNvPr id="14" name="Up Arrow 13"/>
            <p:cNvSpPr/>
            <p:nvPr/>
          </p:nvSpPr>
          <p:spPr>
            <a:xfrm rot="1702420">
              <a:off x="6546274" y="3130331"/>
              <a:ext cx="378492" cy="48005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 name="Group 20"/>
          <p:cNvGrpSpPr/>
          <p:nvPr/>
        </p:nvGrpSpPr>
        <p:grpSpPr>
          <a:xfrm>
            <a:off x="1314450" y="3918031"/>
            <a:ext cx="2514600" cy="1618371"/>
            <a:chOff x="914400" y="4401429"/>
            <a:chExt cx="2819400" cy="1618371"/>
          </a:xfrm>
        </p:grpSpPr>
        <p:sp>
          <p:nvSpPr>
            <p:cNvPr id="9" name="Oval 8"/>
            <p:cNvSpPr/>
            <p:nvPr/>
          </p:nvSpPr>
          <p:spPr>
            <a:xfrm>
              <a:off x="914400" y="5029200"/>
              <a:ext cx="28194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0C0"/>
                  </a:solidFill>
                </a:rPr>
                <a:t>Researchers</a:t>
              </a:r>
            </a:p>
          </p:txBody>
        </p:sp>
        <p:sp>
          <p:nvSpPr>
            <p:cNvPr id="15" name="Up Arrow 14"/>
            <p:cNvSpPr/>
            <p:nvPr/>
          </p:nvSpPr>
          <p:spPr>
            <a:xfrm rot="12939562">
              <a:off x="3095353" y="4401429"/>
              <a:ext cx="381000" cy="48005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 name="Group 19"/>
          <p:cNvGrpSpPr/>
          <p:nvPr/>
        </p:nvGrpSpPr>
        <p:grpSpPr>
          <a:xfrm>
            <a:off x="4972050" y="3879926"/>
            <a:ext cx="2743200" cy="1625994"/>
            <a:chOff x="5257800" y="4363326"/>
            <a:chExt cx="3124200" cy="1625994"/>
          </a:xfrm>
        </p:grpSpPr>
        <p:sp>
          <p:nvSpPr>
            <p:cNvPr id="10" name="Oval 9"/>
            <p:cNvSpPr/>
            <p:nvPr/>
          </p:nvSpPr>
          <p:spPr>
            <a:xfrm>
              <a:off x="5257800" y="4998720"/>
              <a:ext cx="3124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0C0"/>
                  </a:solidFill>
                </a:rPr>
                <a:t>Measure Development</a:t>
              </a:r>
            </a:p>
          </p:txBody>
        </p:sp>
        <p:sp>
          <p:nvSpPr>
            <p:cNvPr id="16" name="Up Arrow 15"/>
            <p:cNvSpPr/>
            <p:nvPr/>
          </p:nvSpPr>
          <p:spPr>
            <a:xfrm rot="9228443">
              <a:off x="6023065" y="4363326"/>
              <a:ext cx="381000" cy="48005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 name="Group 1"/>
          <p:cNvGrpSpPr/>
          <p:nvPr/>
        </p:nvGrpSpPr>
        <p:grpSpPr>
          <a:xfrm>
            <a:off x="2286000" y="4006305"/>
            <a:ext cx="4114800" cy="2223101"/>
            <a:chOff x="2133600" y="4489703"/>
            <a:chExt cx="5029200" cy="2223101"/>
          </a:xfrm>
        </p:grpSpPr>
        <p:sp>
          <p:nvSpPr>
            <p:cNvPr id="22" name="Up Arrow 21"/>
            <p:cNvSpPr/>
            <p:nvPr/>
          </p:nvSpPr>
          <p:spPr>
            <a:xfrm rot="10800000">
              <a:off x="4464229" y="4489703"/>
              <a:ext cx="381000" cy="48005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2133600" y="5257800"/>
              <a:ext cx="5029200" cy="14550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0C0"/>
                  </a:solidFill>
                </a:rPr>
                <a:t>Social Determinants &amp; Community Engagement</a:t>
              </a:r>
            </a:p>
          </p:txBody>
        </p:sp>
      </p:grpSp>
      <p:grpSp>
        <p:nvGrpSpPr>
          <p:cNvPr id="23" name="Group 22"/>
          <p:cNvGrpSpPr/>
          <p:nvPr/>
        </p:nvGrpSpPr>
        <p:grpSpPr>
          <a:xfrm rot="20900200">
            <a:off x="2757747" y="428872"/>
            <a:ext cx="1769258" cy="2584579"/>
            <a:chOff x="3505200" y="1325880"/>
            <a:chExt cx="2438400" cy="2020398"/>
          </a:xfrm>
        </p:grpSpPr>
        <p:sp>
          <p:nvSpPr>
            <p:cNvPr id="25" name="Oval 24"/>
            <p:cNvSpPr/>
            <p:nvPr/>
          </p:nvSpPr>
          <p:spPr>
            <a:xfrm>
              <a:off x="3505200" y="1325880"/>
              <a:ext cx="24384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3000" b="1" dirty="0">
                  <a:solidFill>
                    <a:srgbClr val="0070C0"/>
                  </a:solidFill>
                </a:rPr>
                <a:t>MIPS</a:t>
              </a:r>
            </a:p>
          </p:txBody>
        </p:sp>
        <p:sp>
          <p:nvSpPr>
            <p:cNvPr id="26" name="Up Arrow 25"/>
            <p:cNvSpPr/>
            <p:nvPr/>
          </p:nvSpPr>
          <p:spPr>
            <a:xfrm>
              <a:off x="4533899" y="2734482"/>
              <a:ext cx="381000" cy="611796"/>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grpSp>
    </p:spTree>
    <p:extLst>
      <p:ext uri="{BB962C8B-B14F-4D97-AF65-F5344CB8AC3E}">
        <p14:creationId xmlns:p14="http://schemas.microsoft.com/office/powerpoint/2010/main" val="29554920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1710" r="50178" b="4476"/>
          <a:stretch/>
        </p:blipFill>
        <p:spPr>
          <a:xfrm>
            <a:off x="568235" y="1487606"/>
            <a:ext cx="8347108" cy="5265891"/>
          </a:xfrm>
          <a:prstGeom prst="rect">
            <a:avLst/>
          </a:prstGeom>
        </p:spPr>
      </p:pic>
      <p:sp>
        <p:nvSpPr>
          <p:cNvPr id="5" name="Title 4"/>
          <p:cNvSpPr>
            <a:spLocks noGrp="1"/>
          </p:cNvSpPr>
          <p:nvPr>
            <p:ph type="title" idx="4294967295"/>
          </p:nvPr>
        </p:nvSpPr>
        <p:spPr>
          <a:xfrm>
            <a:off x="0" y="274638"/>
            <a:ext cx="8229600" cy="1143000"/>
          </a:xfrm>
        </p:spPr>
        <p:txBody>
          <a:bodyPr/>
          <a:lstStyle/>
          <a:p>
            <a:r>
              <a:rPr lang="en-US" sz="3600" dirty="0"/>
              <a:t>www.primenavigator.org</a:t>
            </a:r>
            <a:endParaRPr lang="en-US" dirty="0"/>
          </a:p>
        </p:txBody>
      </p:sp>
    </p:spTree>
    <p:extLst>
      <p:ext uri="{BB962C8B-B14F-4D97-AF65-F5344CB8AC3E}">
        <p14:creationId xmlns:p14="http://schemas.microsoft.com/office/powerpoint/2010/main" val="946996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63976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498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219200"/>
            <a:ext cx="5829300" cy="1470025"/>
          </a:xfrm>
        </p:spPr>
        <p:txBody>
          <a:bodyPr/>
          <a:lstStyle/>
          <a:p>
            <a:r>
              <a:rPr lang="en-US" b="1" dirty="0">
                <a:solidFill>
                  <a:srgbClr val="0070C0"/>
                </a:solidFill>
              </a:rPr>
              <a:t>P</a:t>
            </a:r>
            <a:r>
              <a:rPr lang="en-US" dirty="0"/>
              <a:t>opulation </a:t>
            </a:r>
            <a:r>
              <a:rPr lang="en-US" b="1" dirty="0">
                <a:solidFill>
                  <a:srgbClr val="0070C0"/>
                </a:solidFill>
              </a:rPr>
              <a:t>H</a:t>
            </a:r>
            <a:r>
              <a:rPr lang="en-US" dirty="0"/>
              <a:t>ealth </a:t>
            </a:r>
            <a:r>
              <a:rPr lang="en-US" b="1" dirty="0" err="1">
                <a:solidFill>
                  <a:srgbClr val="0070C0"/>
                </a:solidFill>
              </a:rPr>
              <a:t>As</a:t>
            </a:r>
            <a:r>
              <a:rPr lang="en-US" b="1" dirty="0" err="1"/>
              <a:t>sesment</a:t>
            </a:r>
            <a:r>
              <a:rPr lang="en-US" dirty="0"/>
              <a:t> </a:t>
            </a:r>
            <a:r>
              <a:rPr lang="en-US" b="1" dirty="0">
                <a:solidFill>
                  <a:srgbClr val="0070C0"/>
                </a:solidFill>
              </a:rPr>
              <a:t>T</a:t>
            </a:r>
            <a:r>
              <a:rPr lang="en-US" dirty="0"/>
              <a:t>ool</a:t>
            </a:r>
          </a:p>
        </p:txBody>
      </p:sp>
      <p:sp>
        <p:nvSpPr>
          <p:cNvPr id="6" name="TextBox 5"/>
          <p:cNvSpPr txBox="1"/>
          <p:nvPr/>
        </p:nvSpPr>
        <p:spPr>
          <a:xfrm>
            <a:off x="1885950" y="3127922"/>
            <a:ext cx="5314950" cy="769441"/>
          </a:xfrm>
          <a:prstGeom prst="rect">
            <a:avLst/>
          </a:prstGeom>
          <a:noFill/>
        </p:spPr>
        <p:txBody>
          <a:bodyPr wrap="square" rtlCol="0">
            <a:spAutoFit/>
          </a:bodyPr>
          <a:lstStyle/>
          <a:p>
            <a:pPr algn="ctr"/>
            <a:r>
              <a:rPr lang="en-US" sz="4400" b="1" dirty="0" err="1">
                <a:solidFill>
                  <a:srgbClr val="0070C0"/>
                </a:solidFill>
              </a:rPr>
              <a:t>PHAsT</a:t>
            </a:r>
            <a:endParaRPr lang="en-US" sz="4400" dirty="0">
              <a:solidFill>
                <a:srgbClr val="000000"/>
              </a:solidFill>
            </a:endParaRPr>
          </a:p>
        </p:txBody>
      </p:sp>
    </p:spTree>
    <p:extLst>
      <p:ext uri="{BB962C8B-B14F-4D97-AF65-F5344CB8AC3E}">
        <p14:creationId xmlns:p14="http://schemas.microsoft.com/office/powerpoint/2010/main" val="871901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a:solidFill>
                  <a:srgbClr val="0070C0"/>
                </a:solidFill>
              </a:rPr>
              <a:t>What is </a:t>
            </a:r>
            <a:r>
              <a:rPr lang="en-US" b="1" dirty="0" err="1">
                <a:solidFill>
                  <a:srgbClr val="0070C0"/>
                </a:solidFill>
              </a:rPr>
              <a:t>PHAsT</a:t>
            </a:r>
            <a:r>
              <a:rPr lang="en-US" b="1" dirty="0">
                <a:solidFill>
                  <a:srgbClr val="0070C0"/>
                </a:solidFill>
              </a:rPr>
              <a:t>?</a:t>
            </a:r>
          </a:p>
        </p:txBody>
      </p:sp>
      <p:sp>
        <p:nvSpPr>
          <p:cNvPr id="3" name="Content Placeholder 2"/>
          <p:cNvSpPr>
            <a:spLocks noGrp="1"/>
          </p:cNvSpPr>
          <p:nvPr>
            <p:ph idx="4294967295"/>
          </p:nvPr>
        </p:nvSpPr>
        <p:spPr>
          <a:xfrm>
            <a:off x="685800" y="1600200"/>
            <a:ext cx="8229600" cy="4191000"/>
          </a:xfrm>
          <a:solidFill>
            <a:schemeClr val="bg1">
              <a:lumMod val="95000"/>
              <a:alpha val="59000"/>
            </a:schemeClr>
          </a:solidFill>
        </p:spPr>
        <p:txBody>
          <a:bodyPr>
            <a:noAutofit/>
          </a:bodyPr>
          <a:lstStyle/>
          <a:p>
            <a:pPr marL="0" indent="0">
              <a:buNone/>
            </a:pPr>
            <a:r>
              <a:rPr lang="en-US" sz="2800" dirty="0">
                <a:solidFill>
                  <a:srgbClr val="0070C0"/>
                </a:solidFill>
              </a:rPr>
              <a:t>Uses EHR data to:</a:t>
            </a:r>
          </a:p>
          <a:p>
            <a:pPr lvl="1"/>
            <a:r>
              <a:rPr lang="en-US" sz="2400" dirty="0">
                <a:solidFill>
                  <a:srgbClr val="0070C0"/>
                </a:solidFill>
              </a:rPr>
              <a:t>Map physician or clinic service area</a:t>
            </a:r>
          </a:p>
          <a:p>
            <a:pPr lvl="1"/>
            <a:r>
              <a:rPr lang="en-US" sz="2400" dirty="0">
                <a:solidFill>
                  <a:srgbClr val="0070C0"/>
                </a:solidFill>
              </a:rPr>
              <a:t>Show clusters of disease</a:t>
            </a:r>
          </a:p>
          <a:p>
            <a:pPr lvl="1"/>
            <a:r>
              <a:rPr lang="en-US" sz="2400" dirty="0">
                <a:solidFill>
                  <a:srgbClr val="0070C0"/>
                </a:solidFill>
              </a:rPr>
              <a:t>Show clusters of poor outcomes</a:t>
            </a:r>
          </a:p>
          <a:p>
            <a:pPr lvl="1"/>
            <a:r>
              <a:rPr lang="en-US" sz="2400" dirty="0">
                <a:solidFill>
                  <a:srgbClr val="0070C0"/>
                </a:solidFill>
              </a:rPr>
              <a:t>Pull in social determinant data = poverty, less than high school ed., single parent household, unemployment</a:t>
            </a:r>
          </a:p>
          <a:p>
            <a:pPr lvl="1"/>
            <a:r>
              <a:rPr lang="en-US" sz="2400" dirty="0">
                <a:solidFill>
                  <a:srgbClr val="0070C0"/>
                </a:solidFill>
              </a:rPr>
              <a:t>“Community Vital Sign”</a:t>
            </a:r>
          </a:p>
        </p:txBody>
      </p:sp>
    </p:spTree>
    <p:extLst>
      <p:ext uri="{BB962C8B-B14F-4D97-AF65-F5344CB8AC3E}">
        <p14:creationId xmlns:p14="http://schemas.microsoft.com/office/powerpoint/2010/main" val="4089167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19269" y="3490443"/>
            <a:ext cx="5204591" cy="3398039"/>
            <a:chOff x="2235025" y="3490441"/>
            <a:chExt cx="6939455" cy="3398039"/>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385" t="29974" r="17968" b="18949"/>
            <a:stretch/>
          </p:blipFill>
          <p:spPr bwMode="auto">
            <a:xfrm>
              <a:off x="2235025" y="3490441"/>
              <a:ext cx="6939455" cy="3398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83728" r="83200" b="5496"/>
            <a:stretch/>
          </p:blipFill>
          <p:spPr bwMode="auto">
            <a:xfrm>
              <a:off x="2235025" y="6060198"/>
              <a:ext cx="2185823" cy="78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1314450" y="-1076"/>
            <a:ext cx="5754327" cy="3672840"/>
            <a:chOff x="76200" y="15241"/>
            <a:chExt cx="7672436" cy="367284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777" t="29644" r="17255" b="20147"/>
            <a:stretch/>
          </p:blipFill>
          <p:spPr bwMode="auto">
            <a:xfrm>
              <a:off x="76200" y="15241"/>
              <a:ext cx="7672436" cy="36728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350" t="83514" r="77869" b="5064"/>
            <a:stretch/>
          </p:blipFill>
          <p:spPr bwMode="auto">
            <a:xfrm>
              <a:off x="3429000" y="2438400"/>
              <a:ext cx="2443656" cy="83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152400" y="4619589"/>
            <a:ext cx="3117984" cy="523220"/>
          </a:xfrm>
          <a:prstGeom prst="rect">
            <a:avLst/>
          </a:prstGeom>
          <a:noFill/>
        </p:spPr>
        <p:txBody>
          <a:bodyPr wrap="square" rtlCol="0">
            <a:spAutoFit/>
          </a:bodyPr>
          <a:lstStyle/>
          <a:p>
            <a:r>
              <a:rPr lang="en-US" sz="2800" b="1" dirty="0">
                <a:solidFill>
                  <a:srgbClr val="0070C0"/>
                </a:solidFill>
              </a:rPr>
              <a:t>UDSMapper.org</a:t>
            </a:r>
          </a:p>
        </p:txBody>
      </p:sp>
      <p:pic>
        <p:nvPicPr>
          <p:cNvPr id="2" name="Picture 1"/>
          <p:cNvPicPr>
            <a:picLocks noChangeAspect="1"/>
          </p:cNvPicPr>
          <p:nvPr/>
        </p:nvPicPr>
        <p:blipFill rotWithShape="1">
          <a:blip r:embed="rId6"/>
          <a:srcRect l="7500" t="16590" b="4240"/>
          <a:stretch/>
        </p:blipFill>
        <p:spPr>
          <a:xfrm>
            <a:off x="2002417" y="229988"/>
            <a:ext cx="6838293" cy="4389601"/>
          </a:xfrm>
          <a:prstGeom prst="rect">
            <a:avLst/>
          </a:prstGeom>
          <a:ln w="22225">
            <a:solidFill>
              <a:schemeClr val="accent1"/>
            </a:solidFill>
          </a:ln>
        </p:spPr>
      </p:pic>
    </p:spTree>
    <p:extLst>
      <p:ext uri="{BB962C8B-B14F-4D97-AF65-F5344CB8AC3E}">
        <p14:creationId xmlns:p14="http://schemas.microsoft.com/office/powerpoint/2010/main" val="28882533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3 </a:t>
            </a:r>
            <a:r>
              <a:rPr lang="en-US" dirty="0" err="1"/>
              <a:t>PHAsT</a:t>
            </a:r>
            <a:r>
              <a:rPr lang="en-US" dirty="0"/>
              <a:t> Versions, one skin</a:t>
            </a:r>
          </a:p>
        </p:txBody>
      </p:sp>
      <p:sp>
        <p:nvSpPr>
          <p:cNvPr id="3" name="TextBox 2"/>
          <p:cNvSpPr txBox="1"/>
          <p:nvPr/>
        </p:nvSpPr>
        <p:spPr>
          <a:xfrm>
            <a:off x="370283" y="1414971"/>
            <a:ext cx="3569280" cy="2308324"/>
          </a:xfrm>
          <a:prstGeom prst="rect">
            <a:avLst/>
          </a:prstGeom>
          <a:noFill/>
        </p:spPr>
        <p:txBody>
          <a:bodyPr wrap="square" rtlCol="0">
            <a:spAutoFit/>
          </a:bodyPr>
          <a:lstStyle/>
          <a:p>
            <a:r>
              <a:rPr lang="en-US" sz="2400" b="1" dirty="0">
                <a:solidFill>
                  <a:srgbClr val="0070C0"/>
                </a:solidFill>
              </a:rPr>
              <a:t>Fully imbedded in PRIME</a:t>
            </a:r>
            <a:r>
              <a:rPr lang="en-US" sz="2400" dirty="0">
                <a:solidFill>
                  <a:srgbClr val="0070C0"/>
                </a:solidFill>
              </a:rPr>
              <a:t>, draws on patient data: </a:t>
            </a:r>
          </a:p>
          <a:p>
            <a:r>
              <a:rPr lang="en-US" sz="2400" dirty="0">
                <a:solidFill>
                  <a:srgbClr val="0070C0"/>
                </a:solidFill>
              </a:rPr>
              <a:t>Address</a:t>
            </a:r>
          </a:p>
          <a:p>
            <a:r>
              <a:rPr lang="en-US" sz="2400" dirty="0">
                <a:solidFill>
                  <a:srgbClr val="0070C0"/>
                </a:solidFill>
              </a:rPr>
              <a:t>Diagnoses</a:t>
            </a:r>
          </a:p>
          <a:p>
            <a:r>
              <a:rPr lang="en-US" sz="2400" dirty="0">
                <a:solidFill>
                  <a:srgbClr val="0070C0"/>
                </a:solidFill>
              </a:rPr>
              <a:t>Quality measures</a:t>
            </a:r>
          </a:p>
        </p:txBody>
      </p:sp>
      <p:sp>
        <p:nvSpPr>
          <p:cNvPr id="4" name="TextBox 3"/>
          <p:cNvSpPr txBox="1"/>
          <p:nvPr/>
        </p:nvSpPr>
        <p:spPr>
          <a:xfrm>
            <a:off x="2674900" y="4098000"/>
            <a:ext cx="3569280" cy="461665"/>
          </a:xfrm>
          <a:prstGeom prst="rect">
            <a:avLst/>
          </a:prstGeom>
          <a:noFill/>
        </p:spPr>
        <p:txBody>
          <a:bodyPr wrap="square" rtlCol="0">
            <a:spAutoFit/>
          </a:bodyPr>
          <a:lstStyle/>
          <a:p>
            <a:r>
              <a:rPr lang="en-US" sz="2400" b="1" dirty="0">
                <a:solidFill>
                  <a:srgbClr val="0070C0"/>
                </a:solidFill>
              </a:rPr>
              <a:t>Drop-in Data</a:t>
            </a:r>
            <a:r>
              <a:rPr lang="en-US" sz="2400" dirty="0">
                <a:solidFill>
                  <a:srgbClr val="0070C0"/>
                </a:solidFill>
              </a:rPr>
              <a:t>: Address</a:t>
            </a:r>
          </a:p>
        </p:txBody>
      </p:sp>
      <p:sp>
        <p:nvSpPr>
          <p:cNvPr id="5" name="TextBox 4"/>
          <p:cNvSpPr txBox="1"/>
          <p:nvPr/>
        </p:nvSpPr>
        <p:spPr>
          <a:xfrm>
            <a:off x="5372100" y="4876801"/>
            <a:ext cx="3569280" cy="954107"/>
          </a:xfrm>
          <a:prstGeom prst="rect">
            <a:avLst/>
          </a:prstGeom>
          <a:noFill/>
        </p:spPr>
        <p:txBody>
          <a:bodyPr wrap="square" rtlCol="0">
            <a:spAutoFit/>
          </a:bodyPr>
          <a:lstStyle/>
          <a:p>
            <a:pPr>
              <a:tabLst>
                <a:tab pos="1598613" algn="l"/>
              </a:tabLst>
            </a:pPr>
            <a:r>
              <a:rPr lang="en-US" sz="2800" b="1" dirty="0">
                <a:solidFill>
                  <a:srgbClr val="0070C0"/>
                </a:solidFill>
              </a:rPr>
              <a:t>No Data</a:t>
            </a:r>
            <a:r>
              <a:rPr lang="en-US" sz="2800" dirty="0">
                <a:solidFill>
                  <a:srgbClr val="0070C0"/>
                </a:solidFill>
              </a:rPr>
              <a:t>: choose </a:t>
            </a:r>
            <a:r>
              <a:rPr lang="en-US" sz="2800" dirty="0" smtClean="0">
                <a:solidFill>
                  <a:srgbClr val="0070C0"/>
                </a:solidFill>
              </a:rPr>
              <a:t>census tracts</a:t>
            </a:r>
            <a:endParaRPr lang="en-US" sz="2800" dirty="0">
              <a:solidFill>
                <a:srgbClr val="0070C0"/>
              </a:solidFill>
            </a:endParaRPr>
          </a:p>
        </p:txBody>
      </p:sp>
      <p:sp>
        <p:nvSpPr>
          <p:cNvPr id="6" name="TextBox 5"/>
          <p:cNvSpPr txBox="1"/>
          <p:nvPr/>
        </p:nvSpPr>
        <p:spPr>
          <a:xfrm>
            <a:off x="334841" y="4724400"/>
            <a:ext cx="3569280" cy="1631216"/>
          </a:xfrm>
          <a:prstGeom prst="rect">
            <a:avLst/>
          </a:prstGeom>
          <a:noFill/>
        </p:spPr>
        <p:txBody>
          <a:bodyPr wrap="square" rtlCol="0">
            <a:spAutoFit/>
          </a:bodyPr>
          <a:lstStyle/>
          <a:p>
            <a:r>
              <a:rPr lang="en-US" sz="2000" b="1" dirty="0">
                <a:solidFill>
                  <a:srgbClr val="0070C0"/>
                </a:solidFill>
              </a:rPr>
              <a:t>Same Skin: </a:t>
            </a:r>
            <a:r>
              <a:rPr lang="en-US" sz="2000" dirty="0">
                <a:solidFill>
                  <a:srgbClr val="0070C0"/>
                </a:solidFill>
              </a:rPr>
              <a:t>All 3 look the same except the </a:t>
            </a:r>
            <a:r>
              <a:rPr lang="en-US" sz="2000" b="1" dirty="0">
                <a:solidFill>
                  <a:srgbClr val="0070C0"/>
                </a:solidFill>
              </a:rPr>
              <a:t>No Data </a:t>
            </a:r>
            <a:r>
              <a:rPr lang="en-US" sz="2000" dirty="0">
                <a:solidFill>
                  <a:srgbClr val="0070C0"/>
                </a:solidFill>
              </a:rPr>
              <a:t>and </a:t>
            </a:r>
            <a:r>
              <a:rPr lang="en-US" sz="2000" b="1" dirty="0">
                <a:solidFill>
                  <a:srgbClr val="0070C0"/>
                </a:solidFill>
              </a:rPr>
              <a:t>Drop-in Data </a:t>
            </a:r>
            <a:r>
              <a:rPr lang="en-US" sz="2000" dirty="0">
                <a:solidFill>
                  <a:srgbClr val="0070C0"/>
                </a:solidFill>
              </a:rPr>
              <a:t>users will see that they could do more with </a:t>
            </a:r>
            <a:r>
              <a:rPr lang="en-US" sz="2000" b="1" dirty="0">
                <a:solidFill>
                  <a:srgbClr val="0070C0"/>
                </a:solidFill>
              </a:rPr>
              <a:t>PRIME</a:t>
            </a:r>
          </a:p>
        </p:txBody>
      </p:sp>
      <p:grpSp>
        <p:nvGrpSpPr>
          <p:cNvPr id="11" name="Group 10"/>
          <p:cNvGrpSpPr/>
          <p:nvPr/>
        </p:nvGrpSpPr>
        <p:grpSpPr>
          <a:xfrm>
            <a:off x="3877764" y="1826576"/>
            <a:ext cx="4928051" cy="2733089"/>
            <a:chOff x="5198705" y="1859758"/>
            <a:chExt cx="6570735" cy="2733089"/>
          </a:xfrm>
        </p:grpSpPr>
        <p:sp>
          <p:nvSpPr>
            <p:cNvPr id="7" name="TextBox 6"/>
            <p:cNvSpPr txBox="1"/>
            <p:nvPr/>
          </p:nvSpPr>
          <p:spPr>
            <a:xfrm>
              <a:off x="7010400" y="1859758"/>
              <a:ext cx="4759040" cy="707886"/>
            </a:xfrm>
            <a:prstGeom prst="rect">
              <a:avLst/>
            </a:prstGeom>
            <a:noFill/>
          </p:spPr>
          <p:txBody>
            <a:bodyPr wrap="square" rtlCol="0">
              <a:spAutoFit/>
            </a:bodyPr>
            <a:lstStyle/>
            <a:p>
              <a:r>
                <a:rPr lang="en-US" sz="2000" b="1" dirty="0">
                  <a:solidFill>
                    <a:srgbClr val="0070C0"/>
                  </a:solidFill>
                </a:rPr>
                <a:t>Social Determinant and Community Resource data</a:t>
              </a:r>
            </a:p>
          </p:txBody>
        </p:sp>
        <p:sp>
          <p:nvSpPr>
            <p:cNvPr id="8" name="Arrow: Notched Right 7"/>
            <p:cNvSpPr/>
            <p:nvPr/>
          </p:nvSpPr>
          <p:spPr>
            <a:xfrm rot="10566749">
              <a:off x="5198705" y="2078954"/>
              <a:ext cx="1494696" cy="410587"/>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Notched Right 8"/>
            <p:cNvSpPr/>
            <p:nvPr/>
          </p:nvSpPr>
          <p:spPr>
            <a:xfrm rot="7116470">
              <a:off x="7033084" y="3095723"/>
              <a:ext cx="869643" cy="410587"/>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Notched Right 9"/>
            <p:cNvSpPr/>
            <p:nvPr/>
          </p:nvSpPr>
          <p:spPr>
            <a:xfrm rot="5568719">
              <a:off x="8752092" y="3501198"/>
              <a:ext cx="1772711" cy="410587"/>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92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a:solidFill>
                  <a:schemeClr val="tx2">
                    <a:lumMod val="60000"/>
                    <a:lumOff val="40000"/>
                  </a:schemeClr>
                </a:solidFill>
              </a:rPr>
              <a:t>What can we do with it?</a:t>
            </a:r>
          </a:p>
        </p:txBody>
      </p:sp>
      <p:sp>
        <p:nvSpPr>
          <p:cNvPr id="3" name="Content Placeholder 2"/>
          <p:cNvSpPr>
            <a:spLocks noGrp="1"/>
          </p:cNvSpPr>
          <p:nvPr>
            <p:ph idx="4294967295"/>
          </p:nvPr>
        </p:nvSpPr>
        <p:spPr>
          <a:xfrm>
            <a:off x="609600" y="1447800"/>
            <a:ext cx="6858000" cy="1981200"/>
          </a:xfrm>
          <a:solidFill>
            <a:srgbClr val="0070C0"/>
          </a:solidFill>
        </p:spPr>
        <p:txBody>
          <a:bodyPr>
            <a:normAutofit lnSpcReduction="10000"/>
          </a:bodyPr>
          <a:lstStyle/>
          <a:p>
            <a:pPr marL="0" indent="0">
              <a:buNone/>
            </a:pPr>
            <a:r>
              <a:rPr lang="en-US" dirty="0">
                <a:solidFill>
                  <a:schemeClr val="bg1"/>
                </a:solidFill>
              </a:rPr>
              <a:t>Help think in terms of population and community</a:t>
            </a:r>
          </a:p>
          <a:p>
            <a:pPr marL="0" indent="0">
              <a:buNone/>
            </a:pPr>
            <a:r>
              <a:rPr lang="en-US" dirty="0">
                <a:solidFill>
                  <a:schemeClr val="bg1"/>
                </a:solidFill>
              </a:rPr>
              <a:t>Pull other data into understanding patients’ risks and resources</a:t>
            </a:r>
          </a:p>
        </p:txBody>
      </p:sp>
      <p:sp>
        <p:nvSpPr>
          <p:cNvPr id="4" name="Content Placeholder 2"/>
          <p:cNvSpPr txBox="1">
            <a:spLocks/>
          </p:cNvSpPr>
          <p:nvPr/>
        </p:nvSpPr>
        <p:spPr>
          <a:xfrm>
            <a:off x="1600200" y="3657600"/>
            <a:ext cx="6972300" cy="1905000"/>
          </a:xfrm>
          <a:prstGeom prst="rect">
            <a:avLst/>
          </a:prstGeom>
          <a:solidFill>
            <a:srgbClr val="0070C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FFFF"/>
                </a:solidFill>
              </a:rPr>
              <a:t>Find partners in their shared geographies of care</a:t>
            </a:r>
          </a:p>
          <a:p>
            <a:pPr marL="0" indent="0">
              <a:buFont typeface="Arial" panose="020B0604020202020204" pitchFamily="34" charset="0"/>
              <a:buNone/>
            </a:pPr>
            <a:r>
              <a:rPr lang="en-US" dirty="0">
                <a:solidFill>
                  <a:srgbClr val="FFFFFF"/>
                </a:solidFill>
              </a:rPr>
              <a:t>Become community leaders</a:t>
            </a:r>
          </a:p>
          <a:p>
            <a:pPr marL="0" indent="0">
              <a:buFont typeface="Arial" panose="020B0604020202020204" pitchFamily="34" charset="0"/>
              <a:buNone/>
            </a:pPr>
            <a:r>
              <a:rPr lang="en-US" dirty="0">
                <a:solidFill>
                  <a:srgbClr val="FFFFFF"/>
                </a:solidFill>
              </a:rPr>
              <a:t>Partner with public health</a:t>
            </a:r>
          </a:p>
        </p:txBody>
      </p:sp>
    </p:spTree>
    <p:extLst>
      <p:ext uri="{BB962C8B-B14F-4D97-AF65-F5344CB8AC3E}">
        <p14:creationId xmlns:p14="http://schemas.microsoft.com/office/powerpoint/2010/main" val="2577158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143000"/>
          </a:xfrm>
        </p:spPr>
        <p:txBody>
          <a:bodyPr>
            <a:normAutofit fontScale="90000"/>
          </a:bodyPr>
          <a:lstStyle/>
          <a:p>
            <a:r>
              <a:rPr lang="en-US" sz="5400" dirty="0" smtClean="0"/>
              <a:t>Environmental Scan</a:t>
            </a:r>
            <a:br>
              <a:rPr lang="en-US" sz="5400" dirty="0" smtClean="0"/>
            </a:br>
            <a:r>
              <a:rPr lang="en-US" sz="5400" dirty="0" smtClean="0"/>
              <a:t/>
            </a:r>
            <a:br>
              <a:rPr lang="en-US" sz="5400" dirty="0" smtClean="0"/>
            </a:br>
            <a:r>
              <a:rPr lang="en-US" sz="4000" dirty="0" smtClean="0"/>
              <a:t>Alyssa Shell, MD PhD</a:t>
            </a:r>
            <a:endParaRPr lang="en-US" sz="4000" dirty="0"/>
          </a:p>
        </p:txBody>
      </p:sp>
    </p:spTree>
    <p:extLst>
      <p:ext uri="{BB962C8B-B14F-4D97-AF65-F5344CB8AC3E}">
        <p14:creationId xmlns:p14="http://schemas.microsoft.com/office/powerpoint/2010/main" val="1391035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Environmental Scan: </a:t>
            </a:r>
            <a:r>
              <a:rPr lang="en-US" dirty="0" smtClean="0"/>
              <a:t>Methods</a:t>
            </a:r>
            <a:endParaRPr lang="en-US" dirty="0"/>
          </a:p>
        </p:txBody>
      </p:sp>
      <p:sp>
        <p:nvSpPr>
          <p:cNvPr id="3" name="Content Placeholder 2"/>
          <p:cNvSpPr>
            <a:spLocks noGrp="1"/>
          </p:cNvSpPr>
          <p:nvPr>
            <p:ph idx="1"/>
          </p:nvPr>
        </p:nvSpPr>
        <p:spPr/>
        <p:txBody>
          <a:bodyPr>
            <a:noAutofit/>
          </a:bodyPr>
          <a:lstStyle/>
          <a:p>
            <a:r>
              <a:rPr lang="en-US" sz="2000" dirty="0"/>
              <a:t>Primary question: </a:t>
            </a:r>
            <a:r>
              <a:rPr lang="en-US" sz="2000" dirty="0" smtClean="0"/>
              <a:t>What is the content, structure and effectiveness of population </a:t>
            </a:r>
            <a:r>
              <a:rPr lang="en-US" sz="2000" dirty="0"/>
              <a:t>health curricula </a:t>
            </a:r>
            <a:r>
              <a:rPr lang="en-US" sz="2000" dirty="0" smtClean="0"/>
              <a:t>that have </a:t>
            </a:r>
            <a:r>
              <a:rPr lang="en-US" sz="2000" dirty="0"/>
              <a:t>been developed for medical trainees in the United States and in global settings?</a:t>
            </a:r>
          </a:p>
          <a:p>
            <a:endParaRPr lang="en-US" sz="2000" b="1" i="1" dirty="0"/>
          </a:p>
          <a:p>
            <a:r>
              <a:rPr lang="en-US" sz="2000" dirty="0"/>
              <a:t>Source: PubMed</a:t>
            </a:r>
          </a:p>
          <a:p>
            <a:endParaRPr lang="en-US" sz="2000" dirty="0"/>
          </a:p>
          <a:p>
            <a:r>
              <a:rPr lang="en-US" sz="2000" dirty="0"/>
              <a:t>Keywords</a:t>
            </a:r>
            <a:r>
              <a:rPr lang="en-US" sz="2000" dirty="0" smtClean="0"/>
              <a:t>:</a:t>
            </a:r>
          </a:p>
          <a:p>
            <a:pPr marL="742950" lvl="1" indent="-285750">
              <a:buFont typeface="Arial" charset="0"/>
              <a:buChar char="•"/>
            </a:pPr>
            <a:r>
              <a:rPr lang="en-US" sz="1800" dirty="0"/>
              <a:t>Population health or community health or social determinants of health</a:t>
            </a:r>
          </a:p>
          <a:p>
            <a:pPr marL="742950" lvl="1" indent="-285750">
              <a:buFont typeface="Arial" charset="0"/>
              <a:buChar char="•"/>
            </a:pPr>
            <a:r>
              <a:rPr lang="en-US" sz="1800" dirty="0"/>
              <a:t>Residency or training or residents or trainees</a:t>
            </a:r>
          </a:p>
          <a:p>
            <a:pPr marL="742950" lvl="1" indent="-285750">
              <a:buFont typeface="Arial" charset="0"/>
              <a:buChar char="•"/>
            </a:pPr>
            <a:r>
              <a:rPr lang="en-US" sz="1800" dirty="0"/>
              <a:t>Curriculum or education</a:t>
            </a:r>
          </a:p>
          <a:p>
            <a:pPr marL="742950" lvl="1" indent="-285750">
              <a:buFont typeface="Arial" charset="0"/>
              <a:buChar char="•"/>
            </a:pPr>
            <a:r>
              <a:rPr lang="en-US" sz="1800" dirty="0"/>
              <a:t>English</a:t>
            </a:r>
          </a:p>
          <a:p>
            <a:pPr marL="742950" lvl="1" indent="-285750">
              <a:buFont typeface="Arial" charset="0"/>
              <a:buChar char="•"/>
            </a:pPr>
            <a:r>
              <a:rPr lang="en-US" sz="1800" dirty="0"/>
              <a:t>Humans</a:t>
            </a:r>
          </a:p>
          <a:p>
            <a:pPr marL="742950" lvl="1" indent="-285750">
              <a:buFont typeface="Arial" charset="0"/>
              <a:buChar char="•"/>
            </a:pPr>
            <a:r>
              <a:rPr lang="en-US" sz="1800" dirty="0"/>
              <a:t>Date 01/01/1980 to 11/04/2016</a:t>
            </a:r>
          </a:p>
        </p:txBody>
      </p:sp>
    </p:spTree>
    <p:extLst>
      <p:ext uri="{BB962C8B-B14F-4D97-AF65-F5344CB8AC3E}">
        <p14:creationId xmlns:p14="http://schemas.microsoft.com/office/powerpoint/2010/main" val="1278158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Environmental Scan: </a:t>
            </a:r>
            <a:r>
              <a:rPr lang="en-US" dirty="0" smtClean="0"/>
              <a:t>Output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Output: #794</a:t>
            </a:r>
          </a:p>
          <a:p>
            <a:r>
              <a:rPr lang="en-US" dirty="0" smtClean="0"/>
              <a:t>#298 selected for abstract review based on titles</a:t>
            </a:r>
          </a:p>
          <a:p>
            <a:r>
              <a:rPr lang="en-US" dirty="0" smtClean="0"/>
              <a:t>Breakdown:</a:t>
            </a:r>
          </a:p>
          <a:p>
            <a:pPr lvl="1"/>
            <a:r>
              <a:rPr lang="en-US" dirty="0" smtClean="0"/>
              <a:t>#32 described a curriculum (+/- evaluation)</a:t>
            </a:r>
          </a:p>
          <a:p>
            <a:pPr lvl="1"/>
            <a:r>
              <a:rPr lang="en-US" dirty="0" smtClean="0"/>
              <a:t>#68 described curricular interventions</a:t>
            </a:r>
          </a:p>
          <a:p>
            <a:pPr lvl="1"/>
            <a:r>
              <a:rPr lang="en-US" dirty="0" smtClean="0"/>
              <a:t>#40 focused on evaluating curricular interventions</a:t>
            </a:r>
          </a:p>
          <a:p>
            <a:pPr lvl="1"/>
            <a:r>
              <a:rPr lang="en-US" dirty="0" smtClean="0"/>
              <a:t>The remainder covered background, justification or were unrelated</a:t>
            </a:r>
          </a:p>
          <a:p>
            <a:pPr lvl="1"/>
            <a:endParaRPr lang="en-US" dirty="0" smtClean="0"/>
          </a:p>
          <a:p>
            <a:r>
              <a:rPr lang="en-US" dirty="0" smtClean="0">
                <a:sym typeface="Wingdings"/>
              </a:rPr>
              <a:t>Additional peer-reviewed articles considered</a:t>
            </a:r>
          </a:p>
        </p:txBody>
      </p:sp>
    </p:spTree>
    <p:extLst>
      <p:ext uri="{BB962C8B-B14F-4D97-AF65-F5344CB8AC3E}">
        <p14:creationId xmlns:p14="http://schemas.microsoft.com/office/powerpoint/2010/main" val="2996920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Environmental Scan: </a:t>
            </a:r>
            <a:r>
              <a:rPr lang="en-US" dirty="0" smtClean="0"/>
              <a:t>product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#32 PubMed papers read </a:t>
            </a:r>
            <a:r>
              <a:rPr lang="en-US" dirty="0" smtClean="0">
                <a:sym typeface="Wingdings"/>
              </a:rPr>
              <a:t> #19 selected for annotated bibliography</a:t>
            </a:r>
          </a:p>
          <a:p>
            <a:endParaRPr lang="en-US" dirty="0" smtClean="0">
              <a:sym typeface="Wingdings"/>
            </a:endParaRPr>
          </a:p>
          <a:p>
            <a:r>
              <a:rPr lang="en-US" dirty="0" smtClean="0">
                <a:sym typeface="Wingdings"/>
              </a:rPr>
              <a:t>Highlighted Resources</a:t>
            </a:r>
          </a:p>
          <a:p>
            <a:pPr lvl="1"/>
            <a:r>
              <a:rPr lang="en-US" dirty="0" smtClean="0">
                <a:sym typeface="Wingdings"/>
              </a:rPr>
              <a:t>#5 papers on curricula from the PubMed search</a:t>
            </a:r>
          </a:p>
          <a:p>
            <a:pPr lvl="1"/>
            <a:r>
              <a:rPr lang="en-US" dirty="0" smtClean="0">
                <a:sym typeface="Wingdings"/>
              </a:rPr>
              <a:t>#3 peer-reviewed papers found through alternate paths</a:t>
            </a:r>
          </a:p>
          <a:p>
            <a:pPr lvl="1"/>
            <a:r>
              <a:rPr lang="en-US" dirty="0" smtClean="0">
                <a:sym typeface="Wingdings"/>
              </a:rPr>
              <a:t>#2 papers about a curriculum </a:t>
            </a:r>
          </a:p>
          <a:p>
            <a:endParaRPr lang="en-US" dirty="0">
              <a:sym typeface="Wingdings"/>
            </a:endParaRPr>
          </a:p>
          <a:p>
            <a:r>
              <a:rPr lang="en-US" dirty="0" smtClean="0">
                <a:sym typeface="Wingdings"/>
              </a:rPr>
              <a:t>Tabulated spreadsheets</a:t>
            </a:r>
          </a:p>
          <a:p>
            <a:pPr lvl="1"/>
            <a:r>
              <a:rPr lang="en-US" dirty="0" smtClean="0">
                <a:sym typeface="Wingdings"/>
              </a:rPr>
              <a:t>Core domains</a:t>
            </a:r>
          </a:p>
          <a:p>
            <a:pPr lvl="1"/>
            <a:r>
              <a:rPr lang="en-US" dirty="0" smtClean="0">
                <a:sym typeface="Wingdings"/>
              </a:rPr>
              <a:t>Evaluation methods</a:t>
            </a:r>
          </a:p>
          <a:p>
            <a:pPr lvl="1"/>
            <a:r>
              <a:rPr lang="en-US" dirty="0" smtClean="0">
                <a:sym typeface="Wingdings"/>
              </a:rPr>
              <a:t>Time commitment</a:t>
            </a:r>
          </a:p>
          <a:p>
            <a:pPr lvl="1"/>
            <a:r>
              <a:rPr lang="en-US" dirty="0" smtClean="0">
                <a:sym typeface="Wingdings"/>
              </a:rPr>
              <a:t>Strengths/limitations</a:t>
            </a:r>
          </a:p>
          <a:p>
            <a:pPr lvl="1"/>
            <a:endParaRPr lang="en-US" dirty="0" smtClean="0">
              <a:sym typeface="Wingdings"/>
            </a:endParaRPr>
          </a:p>
          <a:p>
            <a:endParaRPr lang="en-US" dirty="0">
              <a:sym typeface="Wingdings"/>
            </a:endParaRPr>
          </a:p>
        </p:txBody>
      </p:sp>
    </p:spTree>
    <p:extLst>
      <p:ext uri="{BB962C8B-B14F-4D97-AF65-F5344CB8AC3E}">
        <p14:creationId xmlns:p14="http://schemas.microsoft.com/office/powerpoint/2010/main" val="1077318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Environmental Scan: Findings</a:t>
            </a:r>
            <a:endParaRPr lang="en-US" sz="5400" dirty="0"/>
          </a:p>
        </p:txBody>
      </p:sp>
      <p:sp>
        <p:nvSpPr>
          <p:cNvPr id="3" name="Content Placeholder 2"/>
          <p:cNvSpPr>
            <a:spLocks noGrp="1"/>
          </p:cNvSpPr>
          <p:nvPr>
            <p:ph idx="1"/>
          </p:nvPr>
        </p:nvSpPr>
        <p:spPr/>
        <p:txBody>
          <a:bodyPr>
            <a:normAutofit fontScale="70000" lnSpcReduction="20000"/>
          </a:bodyPr>
          <a:lstStyle/>
          <a:p>
            <a:r>
              <a:rPr lang="en-US" dirty="0" smtClean="0">
                <a:sym typeface="Wingdings"/>
              </a:rPr>
              <a:t>Many different groups doing overlapping work</a:t>
            </a:r>
          </a:p>
          <a:p>
            <a:endParaRPr lang="en-US" dirty="0">
              <a:sym typeface="Wingdings"/>
            </a:endParaRPr>
          </a:p>
          <a:p>
            <a:r>
              <a:rPr lang="en-US" dirty="0">
                <a:sym typeface="Wingdings"/>
              </a:rPr>
              <a:t>Diverse audience: </a:t>
            </a:r>
            <a:r>
              <a:rPr lang="en-US" dirty="0" smtClean="0">
                <a:sym typeface="Wingdings"/>
              </a:rPr>
              <a:t>MD (FM), RN</a:t>
            </a:r>
            <a:r>
              <a:rPr lang="en-US" dirty="0">
                <a:sym typeface="Wingdings"/>
              </a:rPr>
              <a:t>, APN, Pharm, </a:t>
            </a:r>
            <a:r>
              <a:rPr lang="en-US" dirty="0" smtClean="0">
                <a:sym typeface="Wingdings"/>
              </a:rPr>
              <a:t>Dental, MPH/MAPH</a:t>
            </a:r>
            <a:endParaRPr lang="en-US" dirty="0">
              <a:sym typeface="Wingdings"/>
            </a:endParaRPr>
          </a:p>
          <a:p>
            <a:pPr lvl="1"/>
            <a:r>
              <a:rPr lang="en-US" dirty="0" smtClean="0">
                <a:sym typeface="Wingdings"/>
              </a:rPr>
              <a:t>Students, residents, fellows, and mid-career professionals</a:t>
            </a:r>
          </a:p>
          <a:p>
            <a:endParaRPr lang="en-US" dirty="0" smtClean="0">
              <a:sym typeface="Wingdings"/>
            </a:endParaRPr>
          </a:p>
          <a:p>
            <a:r>
              <a:rPr lang="en-US" dirty="0" smtClean="0">
                <a:sym typeface="Wingdings"/>
              </a:rPr>
              <a:t>Highly variable structures and time requirements</a:t>
            </a:r>
          </a:p>
          <a:p>
            <a:pPr lvl="1"/>
            <a:r>
              <a:rPr lang="en-US" dirty="0" smtClean="0">
                <a:sym typeface="Wingdings"/>
              </a:rPr>
              <a:t>Elective, longitudinal, episodic, classroom, practicum-based</a:t>
            </a:r>
          </a:p>
          <a:p>
            <a:endParaRPr lang="en-US" dirty="0" smtClean="0">
              <a:sym typeface="Wingdings"/>
            </a:endParaRPr>
          </a:p>
          <a:p>
            <a:r>
              <a:rPr lang="en-US" dirty="0" smtClean="0">
                <a:sym typeface="Wingdings"/>
              </a:rPr>
              <a:t>Primary evaluation is pre- and post- satisfaction surveys</a:t>
            </a:r>
          </a:p>
        </p:txBody>
      </p:sp>
    </p:spTree>
    <p:extLst>
      <p:ext uri="{BB962C8B-B14F-4D97-AF65-F5344CB8AC3E}">
        <p14:creationId xmlns:p14="http://schemas.microsoft.com/office/powerpoint/2010/main" val="304683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Agenda</a:t>
            </a:r>
            <a:endParaRPr lang="en-US" dirty="0"/>
          </a:p>
        </p:txBody>
      </p:sp>
      <p:sp>
        <p:nvSpPr>
          <p:cNvPr id="4" name="Content Placeholder 3"/>
          <p:cNvSpPr>
            <a:spLocks noGrp="1"/>
          </p:cNvSpPr>
          <p:nvPr>
            <p:ph idx="1"/>
          </p:nvPr>
        </p:nvSpPr>
        <p:spPr/>
        <p:txBody>
          <a:bodyPr>
            <a:normAutofit/>
          </a:bodyPr>
          <a:lstStyle/>
          <a:p>
            <a:r>
              <a:rPr lang="en-US" dirty="0" smtClean="0"/>
              <a:t>Introductions</a:t>
            </a:r>
          </a:p>
          <a:p>
            <a:r>
              <a:rPr lang="en-US" dirty="0" smtClean="0"/>
              <a:t>Population Health Curriculum Background</a:t>
            </a:r>
          </a:p>
          <a:p>
            <a:r>
              <a:rPr lang="en-US" dirty="0" smtClean="0"/>
              <a:t>Prioritization of milestones and competencies</a:t>
            </a:r>
          </a:p>
          <a:p>
            <a:r>
              <a:rPr lang="en-US" dirty="0" smtClean="0"/>
              <a:t>Developing use cases </a:t>
            </a:r>
          </a:p>
          <a:p>
            <a:r>
              <a:rPr lang="en-US" dirty="0" smtClean="0"/>
              <a:t>Meeting wrap up</a:t>
            </a:r>
            <a:endParaRPr lang="en-US" dirty="0"/>
          </a:p>
          <a:p>
            <a:endParaRPr lang="en-US" dirty="0" smtClean="0"/>
          </a:p>
        </p:txBody>
      </p:sp>
    </p:spTree>
    <p:extLst>
      <p:ext uri="{BB962C8B-B14F-4D97-AF65-F5344CB8AC3E}">
        <p14:creationId xmlns:p14="http://schemas.microsoft.com/office/powerpoint/2010/main" val="442696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Environmental Scan: Findings</a:t>
            </a:r>
            <a:endParaRPr lang="en-US" sz="5400" dirty="0"/>
          </a:p>
        </p:txBody>
      </p:sp>
      <p:sp>
        <p:nvSpPr>
          <p:cNvPr id="3" name="Content Placeholder 2"/>
          <p:cNvSpPr>
            <a:spLocks noGrp="1"/>
          </p:cNvSpPr>
          <p:nvPr>
            <p:ph idx="1"/>
          </p:nvPr>
        </p:nvSpPr>
        <p:spPr/>
        <p:txBody>
          <a:bodyPr>
            <a:normAutofit fontScale="77500" lnSpcReduction="20000"/>
          </a:bodyPr>
          <a:lstStyle/>
          <a:p>
            <a:r>
              <a:rPr lang="en-US" dirty="0" smtClean="0">
                <a:sym typeface="Wingdings"/>
              </a:rPr>
              <a:t>Core domains mentioned by &gt;50% </a:t>
            </a:r>
          </a:p>
          <a:p>
            <a:pPr lvl="1"/>
            <a:r>
              <a:rPr lang="en-US" dirty="0" smtClean="0">
                <a:sym typeface="Wingdings"/>
              </a:rPr>
              <a:t>Demography, epi, SDH, prevention, public health, cultural competency</a:t>
            </a:r>
          </a:p>
          <a:p>
            <a:endParaRPr lang="en-US" dirty="0" smtClean="0">
              <a:sym typeface="Wingdings"/>
            </a:endParaRPr>
          </a:p>
          <a:p>
            <a:r>
              <a:rPr lang="en-US" dirty="0" smtClean="0">
                <a:sym typeface="Wingdings"/>
              </a:rPr>
              <a:t>Remaining domains are highly variable </a:t>
            </a:r>
          </a:p>
          <a:p>
            <a:pPr lvl="1"/>
            <a:r>
              <a:rPr lang="en-US" dirty="0" smtClean="0">
                <a:sym typeface="Wingdings"/>
              </a:rPr>
              <a:t>Examples: </a:t>
            </a:r>
            <a:r>
              <a:rPr lang="en-US" dirty="0" err="1" smtClean="0">
                <a:sym typeface="Wingdings"/>
              </a:rPr>
              <a:t>biostats</a:t>
            </a:r>
            <a:r>
              <a:rPr lang="en-US" dirty="0" smtClean="0">
                <a:sym typeface="Wingdings"/>
              </a:rPr>
              <a:t>, study design, data collection and management, advocacy, team building, leadership, CBPR, MI, workforce, policy making, health care financing and organization</a:t>
            </a:r>
          </a:p>
          <a:p>
            <a:endParaRPr lang="en-US" dirty="0" smtClean="0">
              <a:sym typeface="Wingdings"/>
            </a:endParaRPr>
          </a:p>
          <a:p>
            <a:r>
              <a:rPr lang="en-US" dirty="0" smtClean="0">
                <a:sym typeface="Wingdings"/>
              </a:rPr>
              <a:t>Very few attempted population health for QI or community intervention</a:t>
            </a:r>
          </a:p>
        </p:txBody>
      </p:sp>
    </p:spTree>
    <p:extLst>
      <p:ext uri="{BB962C8B-B14F-4D97-AF65-F5344CB8AC3E}">
        <p14:creationId xmlns:p14="http://schemas.microsoft.com/office/powerpoint/2010/main" val="1816634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Environmental Scan: Limitations</a:t>
            </a:r>
            <a:endParaRPr lang="en-US" sz="5400" dirty="0"/>
          </a:p>
        </p:txBody>
      </p:sp>
      <p:sp>
        <p:nvSpPr>
          <p:cNvPr id="3" name="Content Placeholder 2"/>
          <p:cNvSpPr>
            <a:spLocks noGrp="1"/>
          </p:cNvSpPr>
          <p:nvPr>
            <p:ph idx="1"/>
          </p:nvPr>
        </p:nvSpPr>
        <p:spPr/>
        <p:txBody>
          <a:bodyPr>
            <a:normAutofit fontScale="92500" lnSpcReduction="20000"/>
          </a:bodyPr>
          <a:lstStyle/>
          <a:p>
            <a:r>
              <a:rPr lang="en-US" dirty="0" smtClean="0">
                <a:sym typeface="Wingdings"/>
              </a:rPr>
              <a:t>Search terms</a:t>
            </a:r>
          </a:p>
          <a:p>
            <a:endParaRPr lang="en-US" dirty="0">
              <a:sym typeface="Wingdings"/>
            </a:endParaRPr>
          </a:p>
          <a:p>
            <a:r>
              <a:rPr lang="en-US" dirty="0">
                <a:sym typeface="Wingdings"/>
              </a:rPr>
              <a:t>Titles/abstracts can be </a:t>
            </a:r>
            <a:r>
              <a:rPr lang="en-US" dirty="0" smtClean="0">
                <a:sym typeface="Wingdings"/>
              </a:rPr>
              <a:t>misleading – we may have missed some</a:t>
            </a:r>
            <a:endParaRPr lang="en-US" dirty="0">
              <a:sym typeface="Wingdings"/>
            </a:endParaRPr>
          </a:p>
          <a:p>
            <a:endParaRPr lang="en-US" dirty="0">
              <a:sym typeface="Wingdings"/>
            </a:endParaRPr>
          </a:p>
          <a:p>
            <a:r>
              <a:rPr lang="en-US" dirty="0" smtClean="0">
                <a:sym typeface="Wingdings"/>
              </a:rPr>
              <a:t>Still awaiting communication regarding curricular details</a:t>
            </a:r>
          </a:p>
          <a:p>
            <a:endParaRPr lang="en-US" dirty="0">
              <a:sym typeface="Wingdings"/>
            </a:endParaRPr>
          </a:p>
          <a:p>
            <a:r>
              <a:rPr lang="en-US" dirty="0">
                <a:sym typeface="Wingdings"/>
              </a:rPr>
              <a:t>Grey literature</a:t>
            </a:r>
          </a:p>
          <a:p>
            <a:endParaRPr lang="en-US" dirty="0" smtClean="0">
              <a:sym typeface="Wingdings"/>
            </a:endParaRPr>
          </a:p>
        </p:txBody>
      </p:sp>
    </p:spTree>
    <p:extLst>
      <p:ext uri="{BB962C8B-B14F-4D97-AF65-F5344CB8AC3E}">
        <p14:creationId xmlns:p14="http://schemas.microsoft.com/office/powerpoint/2010/main" val="814533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Environmental Scan: Moving forward</a:t>
            </a:r>
            <a:endParaRPr lang="en-US" sz="5400" dirty="0"/>
          </a:p>
        </p:txBody>
      </p:sp>
      <p:sp>
        <p:nvSpPr>
          <p:cNvPr id="3" name="Content Placeholder 2"/>
          <p:cNvSpPr>
            <a:spLocks noGrp="1"/>
          </p:cNvSpPr>
          <p:nvPr>
            <p:ph idx="1"/>
          </p:nvPr>
        </p:nvSpPr>
        <p:spPr/>
        <p:txBody>
          <a:bodyPr>
            <a:normAutofit fontScale="85000" lnSpcReduction="20000"/>
          </a:bodyPr>
          <a:lstStyle/>
          <a:p>
            <a:r>
              <a:rPr lang="en-US" dirty="0" smtClean="0">
                <a:sym typeface="Wingdings"/>
              </a:rPr>
              <a:t>Flexibility: short segments, tiered depth, alt. delivery structures</a:t>
            </a:r>
          </a:p>
          <a:p>
            <a:endParaRPr lang="en-US" dirty="0">
              <a:sym typeface="Wingdings"/>
            </a:endParaRPr>
          </a:p>
          <a:p>
            <a:r>
              <a:rPr lang="en-US" dirty="0" smtClean="0">
                <a:sym typeface="Wingdings"/>
              </a:rPr>
              <a:t>Content: core domains, preexisting good options, determine priorities</a:t>
            </a:r>
          </a:p>
          <a:p>
            <a:endParaRPr lang="en-US" dirty="0">
              <a:sym typeface="Wingdings"/>
            </a:endParaRPr>
          </a:p>
          <a:p>
            <a:r>
              <a:rPr lang="en-US" dirty="0" smtClean="0">
                <a:sym typeface="Wingdings"/>
              </a:rPr>
              <a:t>Feasibility: flexibility, navigability, explicit materials</a:t>
            </a:r>
          </a:p>
          <a:p>
            <a:endParaRPr lang="en-US" dirty="0">
              <a:sym typeface="Wingdings"/>
            </a:endParaRPr>
          </a:p>
          <a:p>
            <a:r>
              <a:rPr lang="en-US" dirty="0" smtClean="0">
                <a:sym typeface="Wingdings"/>
              </a:rPr>
              <a:t>Evaluation: high quality short and long-term evaluation</a:t>
            </a:r>
          </a:p>
        </p:txBody>
      </p:sp>
    </p:spTree>
    <p:extLst>
      <p:ext uri="{BB962C8B-B14F-4D97-AF65-F5344CB8AC3E}">
        <p14:creationId xmlns:p14="http://schemas.microsoft.com/office/powerpoint/2010/main" val="2604793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143000"/>
          </a:xfrm>
        </p:spPr>
        <p:txBody>
          <a:bodyPr>
            <a:normAutofit/>
          </a:bodyPr>
          <a:lstStyle/>
          <a:p>
            <a:r>
              <a:rPr lang="en-US" sz="5400" dirty="0" smtClean="0"/>
              <a:t>Questions?</a:t>
            </a:r>
            <a:endParaRPr lang="en-US" sz="5400" dirty="0"/>
          </a:p>
        </p:txBody>
      </p:sp>
      <p:sp>
        <p:nvSpPr>
          <p:cNvPr id="3" name="Title 1"/>
          <p:cNvSpPr txBox="1">
            <a:spLocks/>
          </p:cNvSpPr>
          <p:nvPr/>
        </p:nvSpPr>
        <p:spPr>
          <a:xfrm>
            <a:off x="533400" y="27813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Garamond" panose="02020404030301010803" pitchFamily="18" charset="0"/>
                <a:ea typeface="+mj-ea"/>
                <a:cs typeface="+mj-cs"/>
              </a:defRPr>
            </a:lvl1pPr>
          </a:lstStyle>
          <a:p>
            <a:r>
              <a:rPr lang="en-US" sz="5400" dirty="0" smtClean="0"/>
              <a:t>What resources have we missed?</a:t>
            </a:r>
            <a:endParaRPr lang="en-US" sz="5400" dirty="0"/>
          </a:p>
        </p:txBody>
      </p:sp>
    </p:spTree>
    <p:extLst>
      <p:ext uri="{BB962C8B-B14F-4D97-AF65-F5344CB8AC3E}">
        <p14:creationId xmlns:p14="http://schemas.microsoft.com/office/powerpoint/2010/main" val="1295062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352764"/>
            <a:ext cx="6858000" cy="1200329"/>
          </a:xfrm>
          <a:prstGeom prst="rect">
            <a:avLst/>
          </a:prstGeom>
          <a:noFill/>
        </p:spPr>
        <p:txBody>
          <a:bodyPr wrap="square" rtlCol="0">
            <a:spAutoFit/>
          </a:bodyPr>
          <a:lstStyle/>
          <a:p>
            <a:pPr algn="ctr"/>
            <a:r>
              <a:rPr lang="en-US" sz="7200" b="1" dirty="0" smtClean="0"/>
              <a:t>10 </a:t>
            </a:r>
            <a:r>
              <a:rPr lang="en-US" sz="7200" b="1" dirty="0"/>
              <a:t>M</a:t>
            </a:r>
            <a:r>
              <a:rPr lang="en-US" sz="7200" b="1" dirty="0" smtClean="0"/>
              <a:t>inute Break</a:t>
            </a:r>
            <a:endParaRPr lang="en-US" sz="7200" b="1" dirty="0"/>
          </a:p>
        </p:txBody>
      </p:sp>
    </p:spTree>
    <p:extLst>
      <p:ext uri="{BB962C8B-B14F-4D97-AF65-F5344CB8AC3E}">
        <p14:creationId xmlns:p14="http://schemas.microsoft.com/office/powerpoint/2010/main" val="2511279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1085" y="3360726"/>
            <a:ext cx="2416629" cy="923330"/>
          </a:xfrm>
          <a:prstGeom prst="rect">
            <a:avLst/>
          </a:prstGeom>
          <a:noFill/>
          <a:ln>
            <a:solidFill>
              <a:schemeClr val="tx1"/>
            </a:solidFill>
          </a:ln>
        </p:spPr>
        <p:txBody>
          <a:bodyPr wrap="square" rtlCol="0">
            <a:spAutoFit/>
          </a:bodyPr>
          <a:lstStyle/>
          <a:p>
            <a:pPr algn="ctr"/>
            <a:r>
              <a:rPr lang="en-US" b="1" dirty="0" smtClean="0"/>
              <a:t>Identification of relevant milestones and competencies</a:t>
            </a:r>
            <a:endParaRPr lang="en-US" b="1" dirty="0"/>
          </a:p>
        </p:txBody>
      </p:sp>
      <p:sp>
        <p:nvSpPr>
          <p:cNvPr id="5" name="TextBox 4"/>
          <p:cNvSpPr txBox="1"/>
          <p:nvPr/>
        </p:nvSpPr>
        <p:spPr>
          <a:xfrm>
            <a:off x="4953000" y="3324047"/>
            <a:ext cx="2416629" cy="1200329"/>
          </a:xfrm>
          <a:prstGeom prst="rect">
            <a:avLst/>
          </a:prstGeom>
          <a:noFill/>
          <a:ln>
            <a:solidFill>
              <a:schemeClr val="tx1"/>
            </a:solidFill>
          </a:ln>
        </p:spPr>
        <p:txBody>
          <a:bodyPr wrap="square" rtlCol="0">
            <a:spAutoFit/>
          </a:bodyPr>
          <a:lstStyle/>
          <a:p>
            <a:pPr algn="ctr"/>
            <a:r>
              <a:rPr lang="en-US" b="1" dirty="0" smtClean="0"/>
              <a:t>1</a:t>
            </a:r>
            <a:r>
              <a:rPr lang="en-US" b="1" baseline="30000" dirty="0" smtClean="0"/>
              <a:t>st</a:t>
            </a:r>
            <a:r>
              <a:rPr lang="en-US" b="1" dirty="0" smtClean="0"/>
              <a:t> activity: Prioritization of relevant milestones and competencies</a:t>
            </a:r>
            <a:endParaRPr lang="en-US" b="1" dirty="0"/>
          </a:p>
        </p:txBody>
      </p:sp>
      <p:sp>
        <p:nvSpPr>
          <p:cNvPr id="6" name="TextBox 5"/>
          <p:cNvSpPr txBox="1"/>
          <p:nvPr/>
        </p:nvSpPr>
        <p:spPr>
          <a:xfrm>
            <a:off x="5029200" y="5192751"/>
            <a:ext cx="2416629" cy="923330"/>
          </a:xfrm>
          <a:prstGeom prst="rect">
            <a:avLst/>
          </a:prstGeom>
          <a:noFill/>
          <a:ln>
            <a:solidFill>
              <a:schemeClr val="tx1"/>
            </a:solidFill>
          </a:ln>
        </p:spPr>
        <p:txBody>
          <a:bodyPr wrap="square" rtlCol="0">
            <a:spAutoFit/>
          </a:bodyPr>
          <a:lstStyle/>
          <a:p>
            <a:pPr algn="ctr"/>
            <a:r>
              <a:rPr lang="en-US" b="1" dirty="0" smtClean="0"/>
              <a:t>2</a:t>
            </a:r>
            <a:r>
              <a:rPr lang="en-US" b="1" baseline="30000" dirty="0" smtClean="0"/>
              <a:t>nd</a:t>
            </a:r>
            <a:r>
              <a:rPr lang="en-US" b="1" dirty="0" smtClean="0"/>
              <a:t> activity: Development of use cases</a:t>
            </a:r>
            <a:endParaRPr lang="en-US" b="1" dirty="0"/>
          </a:p>
        </p:txBody>
      </p:sp>
      <p:cxnSp>
        <p:nvCxnSpPr>
          <p:cNvPr id="10" name="Straight Arrow Connector 9"/>
          <p:cNvCxnSpPr/>
          <p:nvPr/>
        </p:nvCxnSpPr>
        <p:spPr>
          <a:xfrm>
            <a:off x="4229100" y="3806013"/>
            <a:ext cx="5334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61314" y="4609480"/>
            <a:ext cx="0" cy="46814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414020" y="152400"/>
            <a:ext cx="4810760" cy="2895600"/>
          </a:xfrm>
          <a:prstGeom prst="rect">
            <a:avLst/>
          </a:prstGeom>
        </p:spPr>
      </p:pic>
      <p:cxnSp>
        <p:nvCxnSpPr>
          <p:cNvPr id="9" name="Straight Arrow Connector 8"/>
          <p:cNvCxnSpPr/>
          <p:nvPr/>
        </p:nvCxnSpPr>
        <p:spPr>
          <a:xfrm>
            <a:off x="2819400" y="2590800"/>
            <a:ext cx="0" cy="67583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762500" y="3124200"/>
            <a:ext cx="2857500" cy="171935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601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33400"/>
            <a:ext cx="4684429" cy="563880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57200"/>
            <a:ext cx="6516009" cy="3124636"/>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39886"/>
            <a:ext cx="9144000" cy="2418128"/>
          </a:xfrm>
          <a:prstGeom prst="rect">
            <a:avLst/>
          </a:prstGeom>
        </p:spPr>
      </p:pic>
    </p:spTree>
    <p:extLst>
      <p:ext uri="{BB962C8B-B14F-4D97-AF65-F5344CB8AC3E}">
        <p14:creationId xmlns:p14="http://schemas.microsoft.com/office/powerpoint/2010/main" val="290457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ACGME: </a:t>
            </a:r>
          </a:p>
          <a:p>
            <a:r>
              <a:rPr lang="en-US" dirty="0" smtClean="0"/>
              <a:t>Competency</a:t>
            </a:r>
          </a:p>
          <a:p>
            <a:pPr lvl="1"/>
            <a:r>
              <a:rPr lang="en-US" dirty="0" smtClean="0"/>
              <a:t>The specific knowledge, skills, behaviors, and attitudes and the appropriate educational experiences required of residents to complete GME programs</a:t>
            </a:r>
          </a:p>
          <a:p>
            <a:r>
              <a:rPr lang="en-US" dirty="0" smtClean="0"/>
              <a:t>Milestones</a:t>
            </a:r>
          </a:p>
          <a:p>
            <a:pPr lvl="1"/>
            <a:r>
              <a:rPr lang="en-US" dirty="0"/>
              <a:t>S</a:t>
            </a:r>
            <a:r>
              <a:rPr lang="en-US" dirty="0" smtClean="0"/>
              <a:t>ignificant points in development</a:t>
            </a:r>
          </a:p>
          <a:p>
            <a:pPr lvl="1"/>
            <a:r>
              <a:rPr lang="en-US" dirty="0"/>
              <a:t>C</a:t>
            </a:r>
            <a:r>
              <a:rPr lang="en-US" dirty="0" smtClean="0"/>
              <a:t>ompetency based developmental outcomes that can be demonstrated progressively</a:t>
            </a:r>
          </a:p>
          <a:p>
            <a:pPr lvl="1"/>
            <a:endParaRPr lang="en-US" dirty="0" smtClean="0"/>
          </a:p>
        </p:txBody>
      </p:sp>
      <p:sp>
        <p:nvSpPr>
          <p:cNvPr id="4" name="Rectangle 3"/>
          <p:cNvSpPr/>
          <p:nvPr/>
        </p:nvSpPr>
        <p:spPr>
          <a:xfrm>
            <a:off x="228600" y="5943600"/>
            <a:ext cx="4114800" cy="523220"/>
          </a:xfrm>
          <a:prstGeom prst="rect">
            <a:avLst/>
          </a:prstGeom>
        </p:spPr>
        <p:txBody>
          <a:bodyPr wrap="square">
            <a:spAutoFit/>
          </a:bodyPr>
          <a:lstStyle/>
          <a:p>
            <a:r>
              <a:rPr lang="en-US" sz="1400" dirty="0"/>
              <a:t>http://</a:t>
            </a:r>
            <a:r>
              <a:rPr lang="en-US" sz="1400" dirty="0" smtClean="0"/>
              <a:t>www.acgme.org/What-We-Do/Accreditation/Milestones/Overview</a:t>
            </a:r>
            <a:endParaRPr lang="en-US" sz="1400" dirty="0"/>
          </a:p>
        </p:txBody>
      </p:sp>
      <p:sp>
        <p:nvSpPr>
          <p:cNvPr id="5" name="Rectangle 4"/>
          <p:cNvSpPr/>
          <p:nvPr/>
        </p:nvSpPr>
        <p:spPr>
          <a:xfrm>
            <a:off x="4267200" y="5943600"/>
            <a:ext cx="2984205" cy="523220"/>
          </a:xfrm>
          <a:prstGeom prst="rect">
            <a:avLst/>
          </a:prstGeom>
        </p:spPr>
        <p:txBody>
          <a:bodyPr wrap="square">
            <a:spAutoFit/>
          </a:bodyPr>
          <a:lstStyle/>
          <a:p>
            <a:r>
              <a:rPr lang="en-US" sz="1400" dirty="0"/>
              <a:t>https://www.acgme.org/Portals/0/PDFs/ab_ACGMEglossary.pdf</a:t>
            </a:r>
          </a:p>
        </p:txBody>
      </p:sp>
    </p:spTree>
    <p:extLst>
      <p:ext uri="{BB962C8B-B14F-4D97-AF65-F5344CB8AC3E}">
        <p14:creationId xmlns:p14="http://schemas.microsoft.com/office/powerpoint/2010/main" val="2362563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4800" y="1230086"/>
            <a:ext cx="85344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 y="381000"/>
            <a:ext cx="1752600" cy="646331"/>
          </a:xfrm>
          <a:prstGeom prst="rect">
            <a:avLst/>
          </a:prstGeom>
          <a:noFill/>
        </p:spPr>
        <p:txBody>
          <a:bodyPr wrap="square" rtlCol="0">
            <a:spAutoFit/>
          </a:bodyPr>
          <a:lstStyle/>
          <a:p>
            <a:pPr algn="ctr"/>
            <a:r>
              <a:rPr lang="en-US" dirty="0" smtClean="0"/>
              <a:t>Competency domains</a:t>
            </a:r>
          </a:p>
        </p:txBody>
      </p:sp>
      <p:sp>
        <p:nvSpPr>
          <p:cNvPr id="5" name="TextBox 4"/>
          <p:cNvSpPr txBox="1"/>
          <p:nvPr/>
        </p:nvSpPr>
        <p:spPr>
          <a:xfrm>
            <a:off x="3581400" y="519499"/>
            <a:ext cx="1752600" cy="369332"/>
          </a:xfrm>
          <a:prstGeom prst="rect">
            <a:avLst/>
          </a:prstGeom>
          <a:noFill/>
        </p:spPr>
        <p:txBody>
          <a:bodyPr wrap="square" rtlCol="0">
            <a:spAutoFit/>
          </a:bodyPr>
          <a:lstStyle/>
          <a:p>
            <a:pPr algn="ctr"/>
            <a:r>
              <a:rPr lang="en-US" dirty="0" smtClean="0"/>
              <a:t>Competencies</a:t>
            </a:r>
          </a:p>
        </p:txBody>
      </p:sp>
      <p:sp>
        <p:nvSpPr>
          <p:cNvPr id="6" name="TextBox 5"/>
          <p:cNvSpPr txBox="1"/>
          <p:nvPr/>
        </p:nvSpPr>
        <p:spPr>
          <a:xfrm>
            <a:off x="6705600" y="519499"/>
            <a:ext cx="1752600" cy="369332"/>
          </a:xfrm>
          <a:prstGeom prst="rect">
            <a:avLst/>
          </a:prstGeom>
          <a:noFill/>
        </p:spPr>
        <p:txBody>
          <a:bodyPr wrap="square" rtlCol="0">
            <a:spAutoFit/>
          </a:bodyPr>
          <a:lstStyle/>
          <a:p>
            <a:pPr algn="ctr"/>
            <a:r>
              <a:rPr lang="en-US" dirty="0" smtClean="0"/>
              <a:t>Milestones</a:t>
            </a:r>
          </a:p>
        </p:txBody>
      </p:sp>
      <p:sp>
        <p:nvSpPr>
          <p:cNvPr id="7" name="Oval 6"/>
          <p:cNvSpPr/>
          <p:nvPr/>
        </p:nvSpPr>
        <p:spPr>
          <a:xfrm>
            <a:off x="304800" y="1524000"/>
            <a:ext cx="1981200" cy="9144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4800" y="2743200"/>
            <a:ext cx="1981200" cy="9144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04800" y="3962400"/>
            <a:ext cx="1981200" cy="9144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04800" y="5257800"/>
            <a:ext cx="1981200" cy="9144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5400000">
            <a:off x="3581400" y="1600200"/>
            <a:ext cx="11430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rot="5400000">
            <a:off x="4419600" y="1600200"/>
            <a:ext cx="11430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rot="5400000">
            <a:off x="3581400" y="2895600"/>
            <a:ext cx="11430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rot="5400000">
            <a:off x="4419600" y="2895600"/>
            <a:ext cx="11430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rot="5400000">
            <a:off x="3581400" y="4191000"/>
            <a:ext cx="11430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rot="5400000">
            <a:off x="4419600" y="4191000"/>
            <a:ext cx="11430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5400000">
            <a:off x="3581400" y="5486400"/>
            <a:ext cx="11430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5400000">
            <a:off x="4419600" y="5486400"/>
            <a:ext cx="11430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928757" y="15240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772400" y="15240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934200" y="20574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77843" y="20574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934200" y="27432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7777843" y="27432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939643" y="32766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7783286" y="32766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934200" y="40386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777843" y="40386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6939643" y="45720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7783286" y="45720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7010400" y="52578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7854043" y="52578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7015843" y="57912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7859486" y="5791200"/>
            <a:ext cx="685800" cy="457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3699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484"/>
            <a:ext cx="9144000" cy="5407031"/>
          </a:xfrm>
          <a:prstGeom prst="rect">
            <a:avLst/>
          </a:prstGeom>
        </p:spPr>
      </p:pic>
      <p:sp>
        <p:nvSpPr>
          <p:cNvPr id="3" name="TextBox 2"/>
          <p:cNvSpPr txBox="1"/>
          <p:nvPr/>
        </p:nvSpPr>
        <p:spPr>
          <a:xfrm>
            <a:off x="1905000" y="196334"/>
            <a:ext cx="3886200" cy="369332"/>
          </a:xfrm>
          <a:prstGeom prst="rect">
            <a:avLst/>
          </a:prstGeom>
          <a:noFill/>
        </p:spPr>
        <p:txBody>
          <a:bodyPr wrap="square" rtlCol="0">
            <a:spAutoFit/>
          </a:bodyPr>
          <a:lstStyle/>
          <a:p>
            <a:r>
              <a:rPr lang="en-US" dirty="0" smtClean="0"/>
              <a:t>Competency domain</a:t>
            </a:r>
            <a:endParaRPr lang="en-US" dirty="0"/>
          </a:p>
        </p:txBody>
      </p:sp>
      <p:sp>
        <p:nvSpPr>
          <p:cNvPr id="4" name="TextBox 3"/>
          <p:cNvSpPr txBox="1"/>
          <p:nvPr/>
        </p:nvSpPr>
        <p:spPr>
          <a:xfrm>
            <a:off x="4572000" y="204826"/>
            <a:ext cx="1447800" cy="369332"/>
          </a:xfrm>
          <a:prstGeom prst="rect">
            <a:avLst/>
          </a:prstGeom>
          <a:noFill/>
        </p:spPr>
        <p:txBody>
          <a:bodyPr wrap="square" rtlCol="0">
            <a:spAutoFit/>
          </a:bodyPr>
          <a:lstStyle/>
          <a:p>
            <a:r>
              <a:rPr lang="en-US" dirty="0" smtClean="0"/>
              <a:t>Competency </a:t>
            </a:r>
            <a:endParaRPr lang="en-US" dirty="0"/>
          </a:p>
        </p:txBody>
      </p:sp>
      <p:sp>
        <p:nvSpPr>
          <p:cNvPr id="5" name="TextBox 4"/>
          <p:cNvSpPr txBox="1"/>
          <p:nvPr/>
        </p:nvSpPr>
        <p:spPr>
          <a:xfrm>
            <a:off x="6934200" y="204826"/>
            <a:ext cx="1447800" cy="369332"/>
          </a:xfrm>
          <a:prstGeom prst="rect">
            <a:avLst/>
          </a:prstGeom>
          <a:noFill/>
        </p:spPr>
        <p:txBody>
          <a:bodyPr wrap="square" rtlCol="0">
            <a:spAutoFit/>
          </a:bodyPr>
          <a:lstStyle/>
          <a:p>
            <a:r>
              <a:rPr lang="en-US" dirty="0" smtClean="0"/>
              <a:t>Milestone</a:t>
            </a:r>
            <a:endParaRPr lang="en-US" dirty="0"/>
          </a:p>
        </p:txBody>
      </p:sp>
      <p:cxnSp>
        <p:nvCxnSpPr>
          <p:cNvPr id="7" name="Straight Arrow Connector 6"/>
          <p:cNvCxnSpPr/>
          <p:nvPr/>
        </p:nvCxnSpPr>
        <p:spPr>
          <a:xfrm flipH="1">
            <a:off x="1066800" y="565666"/>
            <a:ext cx="838200" cy="15981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19200" y="574158"/>
            <a:ext cx="3467100" cy="110224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162800" y="613677"/>
            <a:ext cx="266700" cy="174852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646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Introductions</a:t>
            </a:r>
            <a:endParaRPr lang="en-US" dirty="0"/>
          </a:p>
        </p:txBody>
      </p:sp>
      <p:sp>
        <p:nvSpPr>
          <p:cNvPr id="4" name="Content Placeholder 3"/>
          <p:cNvSpPr>
            <a:spLocks noGrp="1"/>
          </p:cNvSpPr>
          <p:nvPr>
            <p:ph idx="1"/>
          </p:nvPr>
        </p:nvSpPr>
        <p:spPr/>
        <p:txBody>
          <a:bodyPr>
            <a:normAutofit/>
          </a:bodyPr>
          <a:lstStyle/>
          <a:p>
            <a:r>
              <a:rPr lang="en-US" dirty="0" smtClean="0"/>
              <a:t>Name</a:t>
            </a:r>
          </a:p>
          <a:p>
            <a:r>
              <a:rPr lang="en-US" sz="3200" dirty="0" smtClean="0"/>
              <a:t>Affiliation; Area of Expertise (if applicable)</a:t>
            </a:r>
          </a:p>
          <a:p>
            <a:r>
              <a:rPr lang="en-US" dirty="0" smtClean="0"/>
              <a:t>What do you find most exciting about population health?</a:t>
            </a:r>
            <a:endParaRPr lang="en-US" sz="3200" dirty="0" smtClean="0"/>
          </a:p>
          <a:p>
            <a:endParaRPr lang="en-US" dirty="0" smtClean="0"/>
          </a:p>
        </p:txBody>
      </p:sp>
    </p:spTree>
    <p:extLst>
      <p:ext uri="{BB962C8B-B14F-4D97-AF65-F5344CB8AC3E}">
        <p14:creationId xmlns:p14="http://schemas.microsoft.com/office/powerpoint/2010/main" val="2153783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Milestone and competency prioritization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15 minutes:</a:t>
            </a:r>
          </a:p>
          <a:p>
            <a:r>
              <a:rPr lang="en-US" dirty="0" smtClean="0"/>
              <a:t>Individually, select the </a:t>
            </a:r>
            <a:r>
              <a:rPr lang="en-US" dirty="0"/>
              <a:t>6</a:t>
            </a:r>
            <a:r>
              <a:rPr lang="en-US" dirty="0" smtClean="0"/>
              <a:t> milestones and/or competencies (3 nurse practitioner and 3 family medicine) that are the most relevant for this curriculum</a:t>
            </a:r>
          </a:p>
          <a:p>
            <a:r>
              <a:rPr lang="en-US" dirty="0" smtClean="0"/>
              <a:t>Why did you select these?</a:t>
            </a:r>
          </a:p>
          <a:p>
            <a:r>
              <a:rPr lang="en-US" dirty="0" smtClean="0"/>
              <a:t>30 minutes:</a:t>
            </a:r>
          </a:p>
          <a:p>
            <a:r>
              <a:rPr lang="en-US" dirty="0" smtClean="0"/>
              <a:t>As a group, come to a consensus about your top </a:t>
            </a:r>
            <a:r>
              <a:rPr lang="en-US" dirty="0"/>
              <a:t>6</a:t>
            </a:r>
            <a:r>
              <a:rPr lang="en-US" dirty="0" smtClean="0"/>
              <a:t> (3 nurse practitioner and 3 family medicine)</a:t>
            </a:r>
          </a:p>
          <a:p>
            <a:r>
              <a:rPr lang="en-US" dirty="0" smtClean="0"/>
              <a:t>Why did you select these?</a:t>
            </a:r>
            <a:endParaRPr lang="en-US" dirty="0"/>
          </a:p>
        </p:txBody>
      </p:sp>
    </p:spTree>
    <p:extLst>
      <p:ext uri="{BB962C8B-B14F-4D97-AF65-F5344CB8AC3E}">
        <p14:creationId xmlns:p14="http://schemas.microsoft.com/office/powerpoint/2010/main" val="3946029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Milestone and competency prioritization</a:t>
            </a:r>
            <a:endParaRPr lang="en-US" dirty="0"/>
          </a:p>
        </p:txBody>
      </p:sp>
      <p:sp>
        <p:nvSpPr>
          <p:cNvPr id="3" name="Content Placeholder 2"/>
          <p:cNvSpPr>
            <a:spLocks noGrp="1"/>
          </p:cNvSpPr>
          <p:nvPr>
            <p:ph idx="1"/>
          </p:nvPr>
        </p:nvSpPr>
        <p:spPr/>
        <p:txBody>
          <a:bodyPr>
            <a:normAutofit/>
          </a:bodyPr>
          <a:lstStyle/>
          <a:p>
            <a:r>
              <a:rPr lang="en-US" dirty="0" smtClean="0"/>
              <a:t>15 minutes: </a:t>
            </a:r>
          </a:p>
          <a:p>
            <a:r>
              <a:rPr lang="en-US" dirty="0" smtClean="0"/>
              <a:t>Report Out: </a:t>
            </a:r>
          </a:p>
          <a:p>
            <a:pPr lvl="1"/>
            <a:r>
              <a:rPr lang="en-US" dirty="0" smtClean="0"/>
              <a:t>Report your top </a:t>
            </a:r>
            <a:r>
              <a:rPr lang="en-US" dirty="0"/>
              <a:t>3</a:t>
            </a:r>
            <a:r>
              <a:rPr lang="en-US" dirty="0" smtClean="0"/>
              <a:t> family medicine and 3 nurse practitioner milestones / competencies (use the cards)</a:t>
            </a:r>
          </a:p>
          <a:p>
            <a:pPr lvl="1"/>
            <a:r>
              <a:rPr lang="en-US" dirty="0" smtClean="0"/>
              <a:t>Why did you choose these?</a:t>
            </a:r>
          </a:p>
          <a:p>
            <a:endParaRPr lang="en-US" dirty="0"/>
          </a:p>
        </p:txBody>
      </p:sp>
    </p:spTree>
    <p:extLst>
      <p:ext uri="{BB962C8B-B14F-4D97-AF65-F5344CB8AC3E}">
        <p14:creationId xmlns:p14="http://schemas.microsoft.com/office/powerpoint/2010/main" val="3137263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5400" dirty="0" smtClean="0"/>
              <a:t>Large group discussion </a:t>
            </a:r>
            <a:br>
              <a:rPr lang="en-US" sz="5400" dirty="0" smtClean="0"/>
            </a:br>
            <a:r>
              <a:rPr lang="en-US" sz="5400" dirty="0" smtClean="0"/>
              <a:t>(15 minutes)</a:t>
            </a:r>
            <a:br>
              <a:rPr lang="en-US" sz="5400" dirty="0" smtClean="0"/>
            </a:br>
            <a:r>
              <a:rPr lang="en-US" sz="3100" dirty="0"/>
              <a:t>Reactions?</a:t>
            </a:r>
            <a:r>
              <a:rPr lang="en-US" sz="4800" dirty="0"/>
              <a:t> </a:t>
            </a:r>
            <a:br>
              <a:rPr lang="en-US" sz="4800" dirty="0"/>
            </a:br>
            <a:r>
              <a:rPr lang="en-US" sz="3100" dirty="0"/>
              <a:t>What milestones and competencies resonate with you?</a:t>
            </a:r>
            <a:br>
              <a:rPr lang="en-US" sz="3100" dirty="0"/>
            </a:br>
            <a:r>
              <a:rPr lang="en-US" sz="3100" dirty="0"/>
              <a:t>Do any not resonate</a:t>
            </a:r>
            <a:r>
              <a:rPr lang="en-US" sz="3100" dirty="0" smtClean="0"/>
              <a:t>?</a:t>
            </a:r>
            <a:br>
              <a:rPr lang="en-US" sz="3100" dirty="0" smtClean="0"/>
            </a:br>
            <a:r>
              <a:rPr lang="en-US" sz="3100" dirty="0" smtClean="0"/>
              <a:t>What milestones and competencies would you have liked to have seen?</a:t>
            </a:r>
            <a:r>
              <a:rPr lang="en-US" sz="3100" dirty="0"/>
              <a:t/>
            </a:r>
            <a:br>
              <a:rPr lang="en-US" sz="3100" dirty="0"/>
            </a:br>
            <a:endParaRPr lang="en-US" sz="4000" dirty="0"/>
          </a:p>
        </p:txBody>
      </p:sp>
    </p:spTree>
    <p:extLst>
      <p:ext uri="{BB962C8B-B14F-4D97-AF65-F5344CB8AC3E}">
        <p14:creationId xmlns:p14="http://schemas.microsoft.com/office/powerpoint/2010/main" val="598643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91" y="4038600"/>
            <a:ext cx="8229600" cy="1143000"/>
          </a:xfrm>
        </p:spPr>
        <p:txBody>
          <a:bodyPr>
            <a:normAutofit fontScale="90000"/>
          </a:bodyPr>
          <a:lstStyle/>
          <a:p>
            <a:r>
              <a:rPr lang="en-US" sz="5400" dirty="0" smtClean="0"/>
              <a:t>Reactions?</a:t>
            </a:r>
            <a:br>
              <a:rPr lang="en-US" sz="5400" dirty="0" smtClean="0"/>
            </a:br>
            <a:r>
              <a:rPr lang="en-US" sz="5400" dirty="0" smtClean="0"/>
              <a:t>(15 minutes)</a:t>
            </a:r>
            <a:endParaRPr lang="en-US" sz="5400" dirty="0"/>
          </a:p>
        </p:txBody>
      </p:sp>
      <p:sp>
        <p:nvSpPr>
          <p:cNvPr id="3" name="Title 1"/>
          <p:cNvSpPr txBox="1">
            <a:spLocks/>
          </p:cNvSpPr>
          <p:nvPr/>
        </p:nvSpPr>
        <p:spPr>
          <a:xfrm>
            <a:off x="432391" y="1524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Garamond" panose="02020404030301010803" pitchFamily="18" charset="0"/>
                <a:ea typeface="+mj-ea"/>
                <a:cs typeface="+mj-cs"/>
              </a:defRPr>
            </a:lvl1pPr>
          </a:lstStyle>
          <a:p>
            <a:r>
              <a:rPr lang="en-US" sz="4000" dirty="0" smtClean="0"/>
              <a:t>Vote on the </a:t>
            </a:r>
            <a:r>
              <a:rPr lang="en-US" sz="4000" dirty="0"/>
              <a:t>4</a:t>
            </a:r>
            <a:r>
              <a:rPr lang="en-US" sz="4000" dirty="0" smtClean="0"/>
              <a:t> most relevant</a:t>
            </a:r>
          </a:p>
          <a:p>
            <a:r>
              <a:rPr lang="en-US" sz="4000" dirty="0"/>
              <a:t>2</a:t>
            </a:r>
            <a:r>
              <a:rPr lang="en-US" sz="4000" dirty="0" smtClean="0"/>
              <a:t> family medicine</a:t>
            </a:r>
          </a:p>
          <a:p>
            <a:r>
              <a:rPr lang="en-US" sz="4000" dirty="0"/>
              <a:t>2</a:t>
            </a:r>
            <a:r>
              <a:rPr lang="en-US" sz="4000" dirty="0" smtClean="0"/>
              <a:t> nurse practitioner</a:t>
            </a:r>
            <a:endParaRPr lang="en-US" sz="4000" dirty="0"/>
          </a:p>
        </p:txBody>
      </p:sp>
    </p:spTree>
    <p:extLst>
      <p:ext uri="{BB962C8B-B14F-4D97-AF65-F5344CB8AC3E}">
        <p14:creationId xmlns:p14="http://schemas.microsoft.com/office/powerpoint/2010/main" val="2995361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057400"/>
            <a:ext cx="5592305" cy="1200329"/>
          </a:xfrm>
          <a:prstGeom prst="rect">
            <a:avLst/>
          </a:prstGeom>
          <a:noFill/>
        </p:spPr>
        <p:txBody>
          <a:bodyPr wrap="square" rtlCol="0">
            <a:spAutoFit/>
          </a:bodyPr>
          <a:lstStyle/>
          <a:p>
            <a:pPr algn="ctr"/>
            <a:r>
              <a:rPr lang="en-US" sz="7200" b="1" dirty="0" smtClean="0"/>
              <a:t>LUNCH</a:t>
            </a:r>
            <a:endParaRPr lang="en-US" sz="7200" b="1" dirty="0"/>
          </a:p>
        </p:txBody>
      </p:sp>
    </p:spTree>
    <p:extLst>
      <p:ext uri="{BB962C8B-B14F-4D97-AF65-F5344CB8AC3E}">
        <p14:creationId xmlns:p14="http://schemas.microsoft.com/office/powerpoint/2010/main" val="335743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1865" y="3284526"/>
            <a:ext cx="2416629" cy="923330"/>
          </a:xfrm>
          <a:prstGeom prst="rect">
            <a:avLst/>
          </a:prstGeom>
          <a:noFill/>
          <a:ln>
            <a:solidFill>
              <a:schemeClr val="tx1"/>
            </a:solidFill>
          </a:ln>
        </p:spPr>
        <p:txBody>
          <a:bodyPr wrap="square" rtlCol="0">
            <a:spAutoFit/>
          </a:bodyPr>
          <a:lstStyle/>
          <a:p>
            <a:pPr algn="ctr"/>
            <a:r>
              <a:rPr lang="en-US" b="1" dirty="0" smtClean="0"/>
              <a:t>Identification of relevant milestones and competencies</a:t>
            </a:r>
            <a:endParaRPr lang="en-US" b="1" dirty="0"/>
          </a:p>
        </p:txBody>
      </p:sp>
      <p:sp>
        <p:nvSpPr>
          <p:cNvPr id="5" name="TextBox 4"/>
          <p:cNvSpPr txBox="1"/>
          <p:nvPr/>
        </p:nvSpPr>
        <p:spPr>
          <a:xfrm>
            <a:off x="4843780" y="3247847"/>
            <a:ext cx="2416629" cy="1200329"/>
          </a:xfrm>
          <a:prstGeom prst="rect">
            <a:avLst/>
          </a:prstGeom>
          <a:noFill/>
          <a:ln>
            <a:solidFill>
              <a:schemeClr val="tx1"/>
            </a:solidFill>
          </a:ln>
        </p:spPr>
        <p:txBody>
          <a:bodyPr wrap="square" rtlCol="0">
            <a:spAutoFit/>
          </a:bodyPr>
          <a:lstStyle/>
          <a:p>
            <a:pPr algn="ctr"/>
            <a:r>
              <a:rPr lang="en-US" b="1" dirty="0" smtClean="0"/>
              <a:t>1</a:t>
            </a:r>
            <a:r>
              <a:rPr lang="en-US" b="1" baseline="30000" dirty="0" smtClean="0"/>
              <a:t>st</a:t>
            </a:r>
            <a:r>
              <a:rPr lang="en-US" b="1" dirty="0" smtClean="0"/>
              <a:t> activity: Prioritization of relevant milestones and competencies</a:t>
            </a:r>
            <a:endParaRPr lang="en-US" b="1" dirty="0"/>
          </a:p>
        </p:txBody>
      </p:sp>
      <p:sp>
        <p:nvSpPr>
          <p:cNvPr id="6" name="TextBox 5"/>
          <p:cNvSpPr txBox="1"/>
          <p:nvPr/>
        </p:nvSpPr>
        <p:spPr>
          <a:xfrm>
            <a:off x="4919980" y="5116551"/>
            <a:ext cx="2416629" cy="923330"/>
          </a:xfrm>
          <a:prstGeom prst="rect">
            <a:avLst/>
          </a:prstGeom>
          <a:noFill/>
          <a:ln>
            <a:solidFill>
              <a:schemeClr val="tx1"/>
            </a:solidFill>
          </a:ln>
        </p:spPr>
        <p:txBody>
          <a:bodyPr wrap="square" rtlCol="0">
            <a:spAutoFit/>
          </a:bodyPr>
          <a:lstStyle/>
          <a:p>
            <a:pPr algn="ctr"/>
            <a:r>
              <a:rPr lang="en-US" b="1" dirty="0" smtClean="0"/>
              <a:t>2</a:t>
            </a:r>
            <a:r>
              <a:rPr lang="en-US" b="1" baseline="30000" dirty="0" smtClean="0"/>
              <a:t>nd</a:t>
            </a:r>
            <a:r>
              <a:rPr lang="en-US" b="1" dirty="0" smtClean="0"/>
              <a:t> activity: Development of use cases</a:t>
            </a:r>
            <a:endParaRPr lang="en-US" b="1" dirty="0"/>
          </a:p>
        </p:txBody>
      </p:sp>
      <p:cxnSp>
        <p:nvCxnSpPr>
          <p:cNvPr id="10" name="Straight Arrow Connector 9"/>
          <p:cNvCxnSpPr/>
          <p:nvPr/>
        </p:nvCxnSpPr>
        <p:spPr>
          <a:xfrm>
            <a:off x="4119880" y="3729813"/>
            <a:ext cx="5334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52094" y="4533280"/>
            <a:ext cx="0" cy="46814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304800" y="76200"/>
            <a:ext cx="4810760" cy="2895600"/>
          </a:xfrm>
          <a:prstGeom prst="rect">
            <a:avLst/>
          </a:prstGeom>
        </p:spPr>
      </p:pic>
      <p:cxnSp>
        <p:nvCxnSpPr>
          <p:cNvPr id="9" name="Straight Arrow Connector 8"/>
          <p:cNvCxnSpPr/>
          <p:nvPr/>
        </p:nvCxnSpPr>
        <p:spPr>
          <a:xfrm>
            <a:off x="2710180" y="2514600"/>
            <a:ext cx="0" cy="67583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699544" y="4876800"/>
            <a:ext cx="2857500" cy="156109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3088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Use Cases</a:t>
            </a:r>
            <a:endParaRPr lang="en-US" dirty="0"/>
          </a:p>
        </p:txBody>
      </p:sp>
      <p:sp>
        <p:nvSpPr>
          <p:cNvPr id="3" name="Content Placeholder 2"/>
          <p:cNvSpPr>
            <a:spLocks noGrp="1"/>
          </p:cNvSpPr>
          <p:nvPr>
            <p:ph idx="1"/>
          </p:nvPr>
        </p:nvSpPr>
        <p:spPr/>
        <p:txBody>
          <a:bodyPr/>
          <a:lstStyle/>
          <a:p>
            <a:r>
              <a:rPr lang="en-US" dirty="0" smtClean="0"/>
              <a:t>15 minutes</a:t>
            </a:r>
          </a:p>
          <a:p>
            <a:r>
              <a:rPr lang="en-US" dirty="0" smtClean="0"/>
              <a:t>Individually, write a story about how a learner or provider uses the tool, meeting milestones and competencies in the process</a:t>
            </a:r>
          </a:p>
          <a:p>
            <a:r>
              <a:rPr lang="en-US" dirty="0" smtClean="0"/>
              <a:t>Consider the who / what / where / when / why questions</a:t>
            </a:r>
            <a:endParaRPr lang="en-US" dirty="0"/>
          </a:p>
        </p:txBody>
      </p:sp>
    </p:spTree>
    <p:extLst>
      <p:ext uri="{BB962C8B-B14F-4D97-AF65-F5344CB8AC3E}">
        <p14:creationId xmlns:p14="http://schemas.microsoft.com/office/powerpoint/2010/main" val="2008356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Use Cases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15 minutes</a:t>
            </a:r>
          </a:p>
          <a:p>
            <a:r>
              <a:rPr lang="en-US" dirty="0" smtClean="0"/>
              <a:t>Share your stories in your small groups</a:t>
            </a:r>
          </a:p>
          <a:p>
            <a:r>
              <a:rPr lang="en-US" dirty="0" smtClean="0"/>
              <a:t>30 minutes</a:t>
            </a:r>
          </a:p>
          <a:p>
            <a:r>
              <a:rPr lang="en-US" dirty="0" smtClean="0"/>
              <a:t>Combine your stories to create one story for the group</a:t>
            </a:r>
          </a:p>
          <a:p>
            <a:r>
              <a:rPr lang="en-US" dirty="0" smtClean="0"/>
              <a:t>Tell a story or create a skit to describe your unifying story</a:t>
            </a:r>
          </a:p>
          <a:p>
            <a:r>
              <a:rPr lang="en-US" dirty="0" smtClean="0"/>
              <a:t>Tell us which milestones and competencies you are meeting </a:t>
            </a:r>
          </a:p>
          <a:p>
            <a:r>
              <a:rPr lang="en-US" dirty="0" smtClean="0"/>
              <a:t>The group that meets the most milestones and competencies wins a prize</a:t>
            </a:r>
            <a:endParaRPr lang="en-US" dirty="0"/>
          </a:p>
        </p:txBody>
      </p:sp>
    </p:spTree>
    <p:extLst>
      <p:ext uri="{BB962C8B-B14F-4D97-AF65-F5344CB8AC3E}">
        <p14:creationId xmlns:p14="http://schemas.microsoft.com/office/powerpoint/2010/main" val="2756234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600200"/>
            <a:ext cx="5592305" cy="2308324"/>
          </a:xfrm>
          <a:prstGeom prst="rect">
            <a:avLst/>
          </a:prstGeom>
          <a:noFill/>
        </p:spPr>
        <p:txBody>
          <a:bodyPr wrap="square" rtlCol="0">
            <a:spAutoFit/>
          </a:bodyPr>
          <a:lstStyle/>
          <a:p>
            <a:pPr algn="ctr"/>
            <a:r>
              <a:rPr lang="en-US" sz="7200" b="1" dirty="0" smtClean="0"/>
              <a:t>10 Minute Snack Break</a:t>
            </a:r>
            <a:endParaRPr lang="en-US" sz="7200" b="1" dirty="0"/>
          </a:p>
        </p:txBody>
      </p:sp>
    </p:spTree>
    <p:extLst>
      <p:ext uri="{BB962C8B-B14F-4D97-AF65-F5344CB8AC3E}">
        <p14:creationId xmlns:p14="http://schemas.microsoft.com/office/powerpoint/2010/main" val="1449190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260" y="1676400"/>
            <a:ext cx="5592305" cy="3293209"/>
          </a:xfrm>
          <a:prstGeom prst="rect">
            <a:avLst/>
          </a:prstGeom>
          <a:noFill/>
        </p:spPr>
        <p:txBody>
          <a:bodyPr wrap="square" rtlCol="0">
            <a:spAutoFit/>
          </a:bodyPr>
          <a:lstStyle/>
          <a:p>
            <a:pPr algn="ctr"/>
            <a:r>
              <a:rPr lang="en-US" sz="7200" b="1" dirty="0" smtClean="0"/>
              <a:t>STORIES &amp; SKITS</a:t>
            </a:r>
          </a:p>
          <a:p>
            <a:pPr algn="ctr"/>
            <a:r>
              <a:rPr lang="en-US" sz="3200" b="1" dirty="0" smtClean="0"/>
              <a:t>Tell us which milestones / competencies you are meeting</a:t>
            </a:r>
            <a:endParaRPr lang="en-US" sz="3200" b="1" dirty="0"/>
          </a:p>
        </p:txBody>
      </p:sp>
    </p:spTree>
    <p:extLst>
      <p:ext uri="{BB962C8B-B14F-4D97-AF65-F5344CB8AC3E}">
        <p14:creationId xmlns:p14="http://schemas.microsoft.com/office/powerpoint/2010/main" val="744360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Ground Rules</a:t>
            </a:r>
            <a:endParaRPr lang="en-US" dirty="0"/>
          </a:p>
        </p:txBody>
      </p:sp>
      <p:sp>
        <p:nvSpPr>
          <p:cNvPr id="4" name="Content Placeholder 3"/>
          <p:cNvSpPr>
            <a:spLocks noGrp="1"/>
          </p:cNvSpPr>
          <p:nvPr>
            <p:ph idx="1"/>
          </p:nvPr>
        </p:nvSpPr>
        <p:spPr/>
        <p:txBody>
          <a:bodyPr>
            <a:normAutofit/>
          </a:bodyPr>
          <a:lstStyle/>
          <a:p>
            <a:r>
              <a:rPr lang="en-US" dirty="0" smtClean="0"/>
              <a:t>We are interested in learning from all of you</a:t>
            </a:r>
          </a:p>
          <a:p>
            <a:pPr marL="342900" lvl="1" indent="-342900">
              <a:buFont typeface="Arial" panose="020B0604020202020204" pitchFamily="34" charset="0"/>
              <a:buChar char="•"/>
            </a:pPr>
            <a:r>
              <a:rPr lang="en-US" sz="3200" dirty="0"/>
              <a:t>Everyone gets a chance to </a:t>
            </a:r>
            <a:r>
              <a:rPr lang="en-US" sz="3200" dirty="0" smtClean="0"/>
              <a:t>contribute</a:t>
            </a:r>
          </a:p>
          <a:p>
            <a:pPr marL="342900" lvl="1" indent="-342900">
              <a:buFont typeface="Arial" panose="020B0604020202020204" pitchFamily="34" charset="0"/>
              <a:buChar char="•"/>
            </a:pPr>
            <a:r>
              <a:rPr lang="en-US" sz="3200" dirty="0" smtClean="0"/>
              <a:t>There </a:t>
            </a:r>
            <a:r>
              <a:rPr lang="en-US" sz="3200" dirty="0"/>
              <a:t>are no right or wrong </a:t>
            </a:r>
            <a:r>
              <a:rPr lang="en-US" sz="3200" dirty="0" smtClean="0"/>
              <a:t>answers</a:t>
            </a:r>
          </a:p>
          <a:p>
            <a:pPr marL="342900" lvl="1" indent="-342900">
              <a:buFont typeface="Arial" panose="020B0604020202020204" pitchFamily="34" charset="0"/>
              <a:buChar char="•"/>
            </a:pPr>
            <a:r>
              <a:rPr lang="en-US" sz="3200" dirty="0" smtClean="0"/>
              <a:t>If </a:t>
            </a:r>
            <a:r>
              <a:rPr lang="en-US" sz="3200" dirty="0"/>
              <a:t>people talk about personal experiences, please respect their privacy and do not repeat this information outside this room</a:t>
            </a:r>
          </a:p>
          <a:p>
            <a:pPr marL="342900" lvl="1" indent="-342900">
              <a:buFont typeface="Arial" panose="020B0604020202020204" pitchFamily="34" charset="0"/>
              <a:buChar char="•"/>
            </a:pPr>
            <a:endParaRPr lang="en-US" dirty="0"/>
          </a:p>
          <a:p>
            <a:endParaRPr lang="en-US" dirty="0" smtClean="0"/>
          </a:p>
        </p:txBody>
      </p:sp>
    </p:spTree>
    <p:extLst>
      <p:ext uri="{BB962C8B-B14F-4D97-AF65-F5344CB8AC3E}">
        <p14:creationId xmlns:p14="http://schemas.microsoft.com/office/powerpoint/2010/main" val="3033110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sz="5400" dirty="0" smtClean="0"/>
              <a:t>Large group discussion </a:t>
            </a:r>
            <a:br>
              <a:rPr lang="en-US" sz="5400" dirty="0" smtClean="0"/>
            </a:br>
            <a:r>
              <a:rPr lang="en-US" sz="5400" dirty="0" smtClean="0"/>
              <a:t>(15 minutes)</a:t>
            </a:r>
            <a:endParaRPr lang="en-US" sz="5400" dirty="0"/>
          </a:p>
        </p:txBody>
      </p:sp>
    </p:spTree>
    <p:extLst>
      <p:ext uri="{BB962C8B-B14F-4D97-AF65-F5344CB8AC3E}">
        <p14:creationId xmlns:p14="http://schemas.microsoft.com/office/powerpoint/2010/main" val="39070791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r>
              <a:rPr lang="en-US" dirty="0" smtClean="0"/>
              <a:t>What advice do you have for us?</a:t>
            </a:r>
          </a:p>
          <a:p>
            <a:pPr lvl="1"/>
            <a:r>
              <a:rPr lang="en-US" dirty="0" smtClean="0"/>
              <a:t>Consider… </a:t>
            </a:r>
            <a:endParaRPr lang="en-US" dirty="0"/>
          </a:p>
          <a:p>
            <a:pPr lvl="2"/>
            <a:r>
              <a:rPr lang="en-US" dirty="0" smtClean="0"/>
              <a:t>Curriculum development</a:t>
            </a:r>
          </a:p>
          <a:p>
            <a:pPr lvl="2"/>
            <a:r>
              <a:rPr lang="en-US" dirty="0" smtClean="0"/>
              <a:t>Performance improvement activity development</a:t>
            </a:r>
          </a:p>
          <a:p>
            <a:pPr lvl="2"/>
            <a:r>
              <a:rPr lang="en-US" dirty="0" smtClean="0"/>
              <a:t>Dissemination</a:t>
            </a:r>
          </a:p>
          <a:p>
            <a:pPr lvl="1"/>
            <a:endParaRPr lang="en-US" dirty="0"/>
          </a:p>
        </p:txBody>
      </p:sp>
    </p:spTree>
    <p:extLst>
      <p:ext uri="{BB962C8B-B14F-4D97-AF65-F5344CB8AC3E}">
        <p14:creationId xmlns:p14="http://schemas.microsoft.com/office/powerpoint/2010/main" val="4238624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Wrap Up</a:t>
            </a:r>
            <a:endParaRPr lang="en-US" dirty="0"/>
          </a:p>
        </p:txBody>
      </p:sp>
      <p:sp>
        <p:nvSpPr>
          <p:cNvPr id="3" name="Content Placeholder 2"/>
          <p:cNvSpPr>
            <a:spLocks noGrp="1"/>
          </p:cNvSpPr>
          <p:nvPr>
            <p:ph idx="1"/>
          </p:nvPr>
        </p:nvSpPr>
        <p:spPr/>
        <p:txBody>
          <a:bodyPr>
            <a:normAutofit/>
          </a:bodyPr>
          <a:lstStyle/>
          <a:p>
            <a:r>
              <a:rPr lang="en-US" dirty="0" smtClean="0"/>
              <a:t>Receipts</a:t>
            </a:r>
          </a:p>
          <a:p>
            <a:r>
              <a:rPr lang="en-US" dirty="0" smtClean="0"/>
              <a:t>Next steps</a:t>
            </a:r>
          </a:p>
          <a:p>
            <a:r>
              <a:rPr lang="en-US" dirty="0" smtClean="0"/>
              <a:t>Questions</a:t>
            </a:r>
          </a:p>
          <a:p>
            <a:r>
              <a:rPr lang="en-US" dirty="0" smtClean="0"/>
              <a:t>Thanks!</a:t>
            </a:r>
            <a:endParaRPr lang="en-US" dirty="0"/>
          </a:p>
        </p:txBody>
      </p:sp>
    </p:spTree>
    <p:extLst>
      <p:ext uri="{BB962C8B-B14F-4D97-AF65-F5344CB8AC3E}">
        <p14:creationId xmlns:p14="http://schemas.microsoft.com/office/powerpoint/2010/main" val="286622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229600" cy="1143000"/>
          </a:xfrm>
        </p:spPr>
        <p:txBody>
          <a:bodyPr>
            <a:normAutofit/>
          </a:bodyPr>
          <a:lstStyle/>
          <a:p>
            <a:r>
              <a:rPr lang="en-US" sz="5400" dirty="0" smtClean="0"/>
              <a:t>Project Background</a:t>
            </a:r>
            <a:endParaRPr lang="en-US" sz="5400" dirty="0"/>
          </a:p>
        </p:txBody>
      </p:sp>
    </p:spTree>
    <p:extLst>
      <p:ext uri="{BB962C8B-B14F-4D97-AF65-F5344CB8AC3E}">
        <p14:creationId xmlns:p14="http://schemas.microsoft.com/office/powerpoint/2010/main" val="62030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build_planes_in_ai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71800" y="2057400"/>
            <a:ext cx="3200400" cy="2400300"/>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03802"/>
            <a:ext cx="9144000" cy="4050395"/>
          </a:xfrm>
          <a:prstGeom prst="rect">
            <a:avLst/>
          </a:prstGeom>
        </p:spPr>
      </p:pic>
    </p:spTree>
    <p:extLst>
      <p:ext uri="{BB962C8B-B14F-4D97-AF65-F5344CB8AC3E}">
        <p14:creationId xmlns:p14="http://schemas.microsoft.com/office/powerpoint/2010/main" val="333321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8308788"/>
              </p:ext>
            </p:extLst>
          </p:nvPr>
        </p:nvGraphicFramePr>
        <p:xfrm>
          <a:off x="838200" y="1295400"/>
          <a:ext cx="7391400" cy="4419600"/>
        </p:xfrm>
        <a:graphic>
          <a:graphicData uri="http://schemas.openxmlformats.org/drawingml/2006/table">
            <a:tbl>
              <a:tblPr firstRow="1" firstCol="1" bandRow="1">
                <a:tableStyleId>{5C22544A-7EE6-4342-B048-85BDC9FD1C3A}</a:tableStyleId>
              </a:tblPr>
              <a:tblGrid>
                <a:gridCol w="2221692"/>
                <a:gridCol w="5169708"/>
              </a:tblGrid>
              <a:tr h="736600">
                <a:tc>
                  <a:txBody>
                    <a:bodyPr/>
                    <a:lstStyle/>
                    <a:p>
                      <a:pPr marL="0" marR="0">
                        <a:lnSpc>
                          <a:spcPct val="115000"/>
                        </a:lnSpc>
                        <a:spcBef>
                          <a:spcPts val="0"/>
                        </a:spcBef>
                        <a:spcAft>
                          <a:spcPts val="0"/>
                        </a:spcAft>
                      </a:pPr>
                      <a:r>
                        <a:rPr lang="en-US" sz="1800" dirty="0">
                          <a:effectLst/>
                        </a:rPr>
                        <a:t> </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Health Resources and Services Administration Project</a:t>
                      </a:r>
                      <a:endParaRPr lang="en-US" sz="2400" dirty="0">
                        <a:effectLst/>
                        <a:latin typeface="Calibri"/>
                        <a:ea typeface="Calibri"/>
                        <a:cs typeface="Times New Roman"/>
                      </a:endParaRPr>
                    </a:p>
                  </a:txBody>
                  <a:tcPr marL="68580" marR="68580" marT="0" marB="0"/>
                </a:tc>
              </a:tr>
              <a:tr h="368300">
                <a:tc rowSpan="2">
                  <a:txBody>
                    <a:bodyPr/>
                    <a:lstStyle/>
                    <a:p>
                      <a:pPr marL="0" marR="0" algn="ctr">
                        <a:lnSpc>
                          <a:spcPct val="115000"/>
                        </a:lnSpc>
                        <a:spcBef>
                          <a:spcPts val="0"/>
                        </a:spcBef>
                        <a:spcAft>
                          <a:spcPts val="0"/>
                        </a:spcAft>
                      </a:pPr>
                      <a:r>
                        <a:rPr lang="en-US" sz="1800" dirty="0">
                          <a:effectLst/>
                        </a:rPr>
                        <a:t>Pre-development</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Environmental Scan</a:t>
                      </a:r>
                      <a:endParaRPr lang="en-US" sz="2400" dirty="0">
                        <a:effectLst/>
                        <a:latin typeface="Calibri"/>
                        <a:ea typeface="Calibri"/>
                        <a:cs typeface="Times New Roman"/>
                      </a:endParaRPr>
                    </a:p>
                  </a:txBody>
                  <a:tcPr marL="68580" marR="68580" marT="0" marB="0"/>
                </a:tc>
              </a:tr>
              <a:tr h="368300">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Advisory Committee Formation</a:t>
                      </a:r>
                      <a:endParaRPr lang="en-US" sz="2400" dirty="0">
                        <a:effectLst/>
                        <a:latin typeface="Calibri"/>
                        <a:ea typeface="Calibri"/>
                        <a:cs typeface="Times New Roman"/>
                      </a:endParaRPr>
                    </a:p>
                  </a:txBody>
                  <a:tcPr marL="68580" marR="68580" marT="0" marB="0"/>
                </a:tc>
              </a:tr>
              <a:tr h="368300">
                <a:tc rowSpan="2">
                  <a:txBody>
                    <a:bodyPr/>
                    <a:lstStyle/>
                    <a:p>
                      <a:pPr marL="0" marR="0" algn="ctr">
                        <a:lnSpc>
                          <a:spcPct val="115000"/>
                        </a:lnSpc>
                        <a:spcBef>
                          <a:spcPts val="0"/>
                        </a:spcBef>
                        <a:spcAft>
                          <a:spcPts val="0"/>
                        </a:spcAft>
                      </a:pPr>
                      <a:r>
                        <a:rPr lang="en-US" sz="1800">
                          <a:effectLst/>
                        </a:rPr>
                        <a:t>Product development</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Population Health Curriculum Development</a:t>
                      </a:r>
                      <a:endParaRPr lang="en-US" sz="2400" dirty="0">
                        <a:effectLst/>
                        <a:latin typeface="Calibri"/>
                        <a:ea typeface="Calibri"/>
                        <a:cs typeface="Times New Roman"/>
                      </a:endParaRPr>
                    </a:p>
                  </a:txBody>
                  <a:tcPr marL="68580" marR="68580" marT="0" marB="0"/>
                </a:tc>
              </a:tr>
              <a:tr h="368300">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Performance Improvement Activity</a:t>
                      </a:r>
                      <a:endParaRPr lang="en-US" sz="2400" dirty="0">
                        <a:effectLst/>
                        <a:latin typeface="Calibri"/>
                        <a:ea typeface="Calibri"/>
                        <a:cs typeface="Times New Roman"/>
                      </a:endParaRPr>
                    </a:p>
                  </a:txBody>
                  <a:tcPr marL="68580" marR="68580" marT="0" marB="0"/>
                </a:tc>
              </a:tr>
              <a:tr h="368300">
                <a:tc rowSpan="2">
                  <a:txBody>
                    <a:bodyPr/>
                    <a:lstStyle/>
                    <a:p>
                      <a:pPr marL="0" marR="0" algn="ctr">
                        <a:lnSpc>
                          <a:spcPct val="115000"/>
                        </a:lnSpc>
                        <a:spcBef>
                          <a:spcPts val="0"/>
                        </a:spcBef>
                        <a:spcAft>
                          <a:spcPts val="0"/>
                        </a:spcAft>
                      </a:pPr>
                      <a:r>
                        <a:rPr lang="en-US" sz="1800">
                          <a:effectLst/>
                        </a:rPr>
                        <a:t>Testing</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Pilot testing at residency programs (2)</a:t>
                      </a:r>
                      <a:endParaRPr lang="en-US" sz="2400" dirty="0">
                        <a:effectLst/>
                        <a:latin typeface="Calibri"/>
                        <a:ea typeface="Calibri"/>
                        <a:cs typeface="Times New Roman"/>
                      </a:endParaRPr>
                    </a:p>
                  </a:txBody>
                  <a:tcPr marL="68580" marR="68580" marT="0" marB="0"/>
                </a:tc>
              </a:tr>
              <a:tr h="368300">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Webinars (</a:t>
                      </a:r>
                      <a:r>
                        <a:rPr lang="en-US" sz="1800" dirty="0" smtClean="0">
                          <a:effectLst/>
                        </a:rPr>
                        <a:t>4)</a:t>
                      </a:r>
                      <a:endParaRPr lang="en-US" sz="2400" dirty="0">
                        <a:effectLst/>
                        <a:latin typeface="Calibri"/>
                        <a:ea typeface="Calibri"/>
                        <a:cs typeface="Times New Roman"/>
                      </a:endParaRPr>
                    </a:p>
                  </a:txBody>
                  <a:tcPr marL="68580" marR="68580" marT="0" marB="0"/>
                </a:tc>
              </a:tr>
              <a:tr h="368300">
                <a:tc rowSpan="3">
                  <a:txBody>
                    <a:bodyPr/>
                    <a:lstStyle/>
                    <a:p>
                      <a:pPr marL="0" marR="0" algn="ctr">
                        <a:lnSpc>
                          <a:spcPct val="115000"/>
                        </a:lnSpc>
                        <a:spcBef>
                          <a:spcPts val="0"/>
                        </a:spcBef>
                        <a:spcAft>
                          <a:spcPts val="0"/>
                        </a:spcAft>
                      </a:pPr>
                      <a:r>
                        <a:rPr lang="en-US" sz="1800">
                          <a:effectLst/>
                        </a:rPr>
                        <a:t>Evaluation</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Survey of trainees</a:t>
                      </a:r>
                      <a:endParaRPr lang="en-US" sz="2400" dirty="0">
                        <a:effectLst/>
                        <a:latin typeface="Calibri"/>
                        <a:ea typeface="Calibri"/>
                        <a:cs typeface="Times New Roman"/>
                      </a:endParaRPr>
                    </a:p>
                  </a:txBody>
                  <a:tcPr marL="68580" marR="68580" marT="0" marB="0"/>
                </a:tc>
              </a:tr>
              <a:tr h="736600">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Track number of institutions participating in the webinars</a:t>
                      </a:r>
                      <a:endParaRPr lang="en-US" sz="2400" dirty="0">
                        <a:effectLst/>
                        <a:latin typeface="Calibri"/>
                        <a:ea typeface="Calibri"/>
                        <a:cs typeface="Times New Roman"/>
                      </a:endParaRPr>
                    </a:p>
                  </a:txBody>
                  <a:tcPr marL="68580" marR="68580" marT="0" marB="0"/>
                </a:tc>
              </a:tr>
              <a:tr h="368300">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Track usage of the curriculum</a:t>
                      </a:r>
                      <a:endParaRPr lang="en-US" sz="24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457200" y="152400"/>
            <a:ext cx="8229600" cy="1143000"/>
          </a:xfrm>
        </p:spPr>
        <p:txBody>
          <a:bodyPr/>
          <a:lstStyle/>
          <a:p>
            <a:r>
              <a:rPr lang="en-US" dirty="0" smtClean="0"/>
              <a:t>Deliverables</a:t>
            </a:r>
            <a:endParaRPr lang="en-US" dirty="0"/>
          </a:p>
        </p:txBody>
      </p:sp>
    </p:spTree>
    <p:extLst>
      <p:ext uri="{BB962C8B-B14F-4D97-AF65-F5344CB8AC3E}">
        <p14:creationId xmlns:p14="http://schemas.microsoft.com/office/powerpoint/2010/main" val="4239634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Population health </a:t>
            </a:r>
          </a:p>
          <a:p>
            <a:pPr marL="742950" lvl="2" indent="-342900"/>
            <a:r>
              <a:rPr lang="en-US" dirty="0"/>
              <a:t>The health outcomes of a group of individuals, including the distribution of such outcomes within the </a:t>
            </a:r>
            <a:r>
              <a:rPr lang="en-US" dirty="0" smtClean="0"/>
              <a:t>group</a:t>
            </a:r>
          </a:p>
          <a:p>
            <a:pPr lvl="1"/>
            <a:endParaRPr lang="en-US" dirty="0" smtClean="0"/>
          </a:p>
        </p:txBody>
      </p:sp>
      <p:sp>
        <p:nvSpPr>
          <p:cNvPr id="4" name="TextBox 3"/>
          <p:cNvSpPr txBox="1"/>
          <p:nvPr/>
        </p:nvSpPr>
        <p:spPr>
          <a:xfrm>
            <a:off x="914400" y="5715000"/>
            <a:ext cx="6172200" cy="646331"/>
          </a:xfrm>
          <a:prstGeom prst="rect">
            <a:avLst/>
          </a:prstGeom>
          <a:noFill/>
        </p:spPr>
        <p:txBody>
          <a:bodyPr wrap="square" rtlCol="0">
            <a:spAutoFit/>
          </a:bodyPr>
          <a:lstStyle/>
          <a:p>
            <a:r>
              <a:rPr lang="en-US" dirty="0" err="1" smtClean="0"/>
              <a:t>Kindig</a:t>
            </a:r>
            <a:r>
              <a:rPr lang="en-US" dirty="0" smtClean="0"/>
              <a:t> D, </a:t>
            </a:r>
            <a:r>
              <a:rPr lang="en-US" dirty="0" err="1" smtClean="0"/>
              <a:t>Stoddart</a:t>
            </a:r>
            <a:r>
              <a:rPr lang="en-US" dirty="0" smtClean="0"/>
              <a:t> G. What is population health? Am J Public Health. 2003; 93: 380-383.</a:t>
            </a:r>
            <a:endParaRPr lang="en-US" dirty="0"/>
          </a:p>
        </p:txBody>
      </p:sp>
    </p:spTree>
    <p:extLst>
      <p:ext uri="{BB962C8B-B14F-4D97-AF65-F5344CB8AC3E}">
        <p14:creationId xmlns:p14="http://schemas.microsoft.com/office/powerpoint/2010/main" val="464695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GC PPT Blu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GC PPT Whi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BFMtemplate201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telehealth convening 2016.pptx 2</Template>
  <TotalTime>1897</TotalTime>
  <Words>2421</Words>
  <Application>Microsoft Office PowerPoint</Application>
  <PresentationFormat>On-screen Show (4:3)</PresentationFormat>
  <Paragraphs>365</Paragraphs>
  <Slides>52</Slides>
  <Notes>34</Notes>
  <HiddenSlides>1</HiddenSlides>
  <MMClips>1</MMClips>
  <ScaleCrop>false</ScaleCrop>
  <HeadingPairs>
    <vt:vector size="4" baseType="variant">
      <vt:variant>
        <vt:lpstr>Theme</vt:lpstr>
      </vt:variant>
      <vt:variant>
        <vt:i4>5</vt:i4>
      </vt:variant>
      <vt:variant>
        <vt:lpstr>Slide Titles</vt:lpstr>
      </vt:variant>
      <vt:variant>
        <vt:i4>52</vt:i4>
      </vt:variant>
    </vt:vector>
  </HeadingPairs>
  <TitlesOfParts>
    <vt:vector size="57" baseType="lpstr">
      <vt:lpstr>RGC PPT Blue FINAL</vt:lpstr>
      <vt:lpstr>RGC PPT White FINAL</vt:lpstr>
      <vt:lpstr>Custom Design</vt:lpstr>
      <vt:lpstr>ABFMtemplate2012</vt:lpstr>
      <vt:lpstr>2_Office Theme</vt:lpstr>
      <vt:lpstr>Population Health Curriculum Advisory Committee Meeting</vt:lpstr>
      <vt:lpstr>PowerPoint Presentation</vt:lpstr>
      <vt:lpstr>Agenda</vt:lpstr>
      <vt:lpstr>Introductions</vt:lpstr>
      <vt:lpstr>Ground Rules</vt:lpstr>
      <vt:lpstr>Project Background</vt:lpstr>
      <vt:lpstr>PowerPoint Presentation</vt:lpstr>
      <vt:lpstr>Deliverables</vt:lpstr>
      <vt:lpstr>Definition</vt:lpstr>
      <vt:lpstr>Definition</vt:lpstr>
      <vt:lpstr>PowerPoint Presentation</vt:lpstr>
      <vt:lpstr>PowerPoint Presentation</vt:lpstr>
      <vt:lpstr>Goal for this Advisory Committee Meeting</vt:lpstr>
      <vt:lpstr>PowerPoint Presentation</vt:lpstr>
      <vt:lpstr>Learner analysis</vt:lpstr>
      <vt:lpstr>What gaps do this tool and curriculum fill?</vt:lpstr>
      <vt:lpstr>PowerPoint Presentation</vt:lpstr>
      <vt:lpstr>PowerPoint Presentation</vt:lpstr>
      <vt:lpstr>www.primenavigator.org</vt:lpstr>
      <vt:lpstr>Population Health Assesment Tool</vt:lpstr>
      <vt:lpstr>What is PHAsT?</vt:lpstr>
      <vt:lpstr>PowerPoint Presentation</vt:lpstr>
      <vt:lpstr>3 PHAsT Versions, one skin</vt:lpstr>
      <vt:lpstr>What can we do with it?</vt:lpstr>
      <vt:lpstr>Environmental Scan  Alyssa Shell, MD PhD</vt:lpstr>
      <vt:lpstr>Environmental Scan: Methods</vt:lpstr>
      <vt:lpstr>Environmental Scan: Output</vt:lpstr>
      <vt:lpstr>Environmental Scan: product</vt:lpstr>
      <vt:lpstr>Environmental Scan: Findings</vt:lpstr>
      <vt:lpstr>Environmental Scan: Findings</vt:lpstr>
      <vt:lpstr>Environmental Scan: Limitations</vt:lpstr>
      <vt:lpstr>Environmental Scan: Moving forward</vt:lpstr>
      <vt:lpstr>Questions?</vt:lpstr>
      <vt:lpstr>PowerPoint Presentation</vt:lpstr>
      <vt:lpstr>PowerPoint Presentation</vt:lpstr>
      <vt:lpstr>PowerPoint Presentation</vt:lpstr>
      <vt:lpstr>Definition</vt:lpstr>
      <vt:lpstr>PowerPoint Presentation</vt:lpstr>
      <vt:lpstr>PowerPoint Presentation</vt:lpstr>
      <vt:lpstr>Milestone and competency prioritization</vt:lpstr>
      <vt:lpstr>Milestone and competency prioritization</vt:lpstr>
      <vt:lpstr>Large group discussion  (15 minutes) Reactions?  What milestones and competencies resonate with you? Do any not resonate? What milestones and competencies would you have liked to have seen? </vt:lpstr>
      <vt:lpstr>Reactions? (15 minutes)</vt:lpstr>
      <vt:lpstr>PowerPoint Presentation</vt:lpstr>
      <vt:lpstr>PowerPoint Presentation</vt:lpstr>
      <vt:lpstr>Developing Use Cases</vt:lpstr>
      <vt:lpstr>Developing Use Cases</vt:lpstr>
      <vt:lpstr>PowerPoint Presentation</vt:lpstr>
      <vt:lpstr>PowerPoint Presentation</vt:lpstr>
      <vt:lpstr>Large group discussion  (15 minutes)</vt:lpstr>
      <vt:lpstr>Final Thoughts</vt:lpstr>
      <vt:lpstr>Wrap Up</vt:lpstr>
    </vt:vector>
  </TitlesOfParts>
  <Company>AAFP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Health Curriculum - Population Health Assessment Tool Curriculum Convening</dc:title>
  <dc:creator>Robert Graham Center</dc:creator>
  <cp:lastModifiedBy>Winston Liaw</cp:lastModifiedBy>
  <cp:revision>320</cp:revision>
  <dcterms:created xsi:type="dcterms:W3CDTF">2016-07-07T17:26:33Z</dcterms:created>
  <dcterms:modified xsi:type="dcterms:W3CDTF">2017-02-20T19:41:12Z</dcterms:modified>
</cp:coreProperties>
</file>