
<file path=[Content_Types].xml><?xml version="1.0" encoding="utf-8"?>
<Types xmlns="http://schemas.openxmlformats.org/package/2006/content-types">
  <Default Extension="tmp" ContentType="image/png"/>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6.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7.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 id="2147483796" r:id="rId2"/>
    <p:sldMasterId id="2147483820" r:id="rId3"/>
    <p:sldMasterId id="2147483832" r:id="rId4"/>
    <p:sldMasterId id="2147483846" r:id="rId5"/>
    <p:sldMasterId id="2147483858" r:id="rId6"/>
    <p:sldMasterId id="2147483883" r:id="rId7"/>
    <p:sldMasterId id="2147483895" r:id="rId8"/>
  </p:sldMasterIdLst>
  <p:notesMasterIdLst>
    <p:notesMasterId r:id="rId53"/>
  </p:notesMasterIdLst>
  <p:handoutMasterIdLst>
    <p:handoutMasterId r:id="rId54"/>
  </p:handoutMasterIdLst>
  <p:sldIdLst>
    <p:sldId id="509" r:id="rId9"/>
    <p:sldId id="513" r:id="rId10"/>
    <p:sldId id="511" r:id="rId11"/>
    <p:sldId id="480" r:id="rId12"/>
    <p:sldId id="481" r:id="rId13"/>
    <p:sldId id="364" r:id="rId14"/>
    <p:sldId id="365" r:id="rId15"/>
    <p:sldId id="507" r:id="rId16"/>
    <p:sldId id="508" r:id="rId17"/>
    <p:sldId id="371" r:id="rId18"/>
    <p:sldId id="512" r:id="rId19"/>
    <p:sldId id="505" r:id="rId20"/>
    <p:sldId id="422" r:id="rId21"/>
    <p:sldId id="423" r:id="rId22"/>
    <p:sldId id="506" r:id="rId23"/>
    <p:sldId id="484" r:id="rId24"/>
    <p:sldId id="483" r:id="rId25"/>
    <p:sldId id="485" r:id="rId26"/>
    <p:sldId id="486" r:id="rId27"/>
    <p:sldId id="488" r:id="rId28"/>
    <p:sldId id="487" r:id="rId29"/>
    <p:sldId id="470" r:id="rId30"/>
    <p:sldId id="471" r:id="rId31"/>
    <p:sldId id="489" r:id="rId32"/>
    <p:sldId id="490" r:id="rId33"/>
    <p:sldId id="472" r:id="rId34"/>
    <p:sldId id="473" r:id="rId35"/>
    <p:sldId id="491" r:id="rId36"/>
    <p:sldId id="492" r:id="rId37"/>
    <p:sldId id="493" r:id="rId38"/>
    <p:sldId id="494" r:id="rId39"/>
    <p:sldId id="474" r:id="rId40"/>
    <p:sldId id="496" r:id="rId41"/>
    <p:sldId id="497" r:id="rId42"/>
    <p:sldId id="498" r:id="rId43"/>
    <p:sldId id="499" r:id="rId44"/>
    <p:sldId id="500" r:id="rId45"/>
    <p:sldId id="501" r:id="rId46"/>
    <p:sldId id="495" r:id="rId47"/>
    <p:sldId id="502" r:id="rId48"/>
    <p:sldId id="310" r:id="rId49"/>
    <p:sldId id="504" r:id="rId50"/>
    <p:sldId id="329" r:id="rId51"/>
    <p:sldId id="330" r:id="rId5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8" autoAdjust="0"/>
    <p:restoredTop sz="63514" autoAdjust="0"/>
  </p:normalViewPr>
  <p:slideViewPr>
    <p:cSldViewPr>
      <p:cViewPr varScale="1">
        <p:scale>
          <a:sx n="55" d="100"/>
          <a:sy n="55" d="100"/>
        </p:scale>
        <p:origin x="2395"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742"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513" y="0"/>
            <a:ext cx="2982742" cy="465138"/>
          </a:xfrm>
          <a:prstGeom prst="rect">
            <a:avLst/>
          </a:prstGeom>
        </p:spPr>
        <p:txBody>
          <a:bodyPr vert="horz" lIns="91440" tIns="45720" rIns="91440" bIns="45720" rtlCol="0"/>
          <a:lstStyle>
            <a:lvl1pPr algn="r">
              <a:defRPr sz="1200"/>
            </a:lvl1pPr>
          </a:lstStyle>
          <a:p>
            <a:fld id="{C7D2592D-B31A-46D1-8716-F2B8E2524067}" type="datetimeFigureOut">
              <a:rPr lang="en-US" smtClean="0"/>
              <a:t>4/10/2018</a:t>
            </a:fld>
            <a:endParaRPr lang="en-US"/>
          </a:p>
        </p:txBody>
      </p:sp>
      <p:sp>
        <p:nvSpPr>
          <p:cNvPr id="4" name="Footer Placeholder 3"/>
          <p:cNvSpPr>
            <a:spLocks noGrp="1"/>
          </p:cNvSpPr>
          <p:nvPr>
            <p:ph type="ftr" sz="quarter" idx="2"/>
          </p:nvPr>
        </p:nvSpPr>
        <p:spPr>
          <a:xfrm>
            <a:off x="1" y="8829675"/>
            <a:ext cx="2982742"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513" y="8829675"/>
            <a:ext cx="2982742" cy="465138"/>
          </a:xfrm>
          <a:prstGeom prst="rect">
            <a:avLst/>
          </a:prstGeom>
        </p:spPr>
        <p:txBody>
          <a:bodyPr vert="horz" lIns="91440" tIns="45720" rIns="91440" bIns="45720" rtlCol="0" anchor="b"/>
          <a:lstStyle>
            <a:lvl1pPr algn="r">
              <a:defRPr sz="1200"/>
            </a:lvl1pPr>
          </a:lstStyle>
          <a:p>
            <a:fld id="{E09DB7E7-22C7-475E-BC61-04ED43EA9226}" type="slidenum">
              <a:rPr lang="en-US" smtClean="0"/>
              <a:t>‹#›</a:t>
            </a:fld>
            <a:endParaRPr lang="en-US"/>
          </a:p>
        </p:txBody>
      </p:sp>
    </p:spTree>
    <p:extLst>
      <p:ext uri="{BB962C8B-B14F-4D97-AF65-F5344CB8AC3E}">
        <p14:creationId xmlns:p14="http://schemas.microsoft.com/office/powerpoint/2010/main" val="3051621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A5B01856-849A-4698-8391-F5C4F4D1A5F1}" type="datetimeFigureOut">
              <a:rPr lang="en-US" smtClean="0"/>
              <a:t>4/10/2018</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649EBF63-EA0E-4274-95F6-E3754595B5A4}" type="slidenum">
              <a:rPr lang="en-US" smtClean="0"/>
              <a:t>‹#›</a:t>
            </a:fld>
            <a:endParaRPr lang="en-US"/>
          </a:p>
        </p:txBody>
      </p:sp>
    </p:spTree>
    <p:extLst>
      <p:ext uri="{BB962C8B-B14F-4D97-AF65-F5344CB8AC3E}">
        <p14:creationId xmlns:p14="http://schemas.microsoft.com/office/powerpoint/2010/main" val="1613460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1</a:t>
            </a:fld>
            <a:endParaRPr lang="en-US"/>
          </a:p>
        </p:txBody>
      </p:sp>
    </p:spTree>
    <p:extLst>
      <p:ext uri="{BB962C8B-B14F-4D97-AF65-F5344CB8AC3E}">
        <p14:creationId xmlns:p14="http://schemas.microsoft.com/office/powerpoint/2010/main" val="4234282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10</a:t>
            </a:fld>
            <a:endParaRPr lang="en-US"/>
          </a:p>
        </p:txBody>
      </p:sp>
    </p:spTree>
    <p:extLst>
      <p:ext uri="{BB962C8B-B14F-4D97-AF65-F5344CB8AC3E}">
        <p14:creationId xmlns:p14="http://schemas.microsoft.com/office/powerpoint/2010/main" val="3220759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49EBF63-EA0E-4274-95F6-E3754595B5A4}" type="slidenum">
              <a:rPr lang="en-US" smtClean="0"/>
              <a:t>11</a:t>
            </a:fld>
            <a:endParaRPr lang="en-US"/>
          </a:p>
        </p:txBody>
      </p:sp>
    </p:spTree>
    <p:extLst>
      <p:ext uri="{BB962C8B-B14F-4D97-AF65-F5344CB8AC3E}">
        <p14:creationId xmlns:p14="http://schemas.microsoft.com/office/powerpoint/2010/main" val="2381195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service area is the community or communities served by the clinic</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12</a:t>
            </a:fld>
            <a:endParaRPr lang="en-US"/>
          </a:p>
        </p:txBody>
      </p:sp>
    </p:spTree>
    <p:extLst>
      <p:ext uri="{BB962C8B-B14F-4D97-AF65-F5344CB8AC3E}">
        <p14:creationId xmlns:p14="http://schemas.microsoft.com/office/powerpoint/2010/main" val="1239306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mentioned in</a:t>
            </a:r>
            <a:r>
              <a:rPr lang="en-US" baseline="0" dirty="0" smtClean="0"/>
              <a:t> Tutorial 1</a:t>
            </a:r>
            <a:r>
              <a:rPr lang="en-US" dirty="0" smtClean="0"/>
              <a:t>, the My Community tool allows you to view your service area in relationship to community characteristics.</a:t>
            </a:r>
            <a:r>
              <a:rPr lang="en-US" baseline="0" dirty="0" smtClean="0"/>
              <a:t> </a:t>
            </a:r>
          </a:p>
          <a:p>
            <a:endParaRPr lang="en-US" baseline="0" dirty="0" smtClean="0"/>
          </a:p>
          <a:p>
            <a:r>
              <a:rPr lang="en-US" baseline="0" dirty="0" smtClean="0"/>
              <a:t>To generate the 70% service area, PHATE geocodes (attaches a latitude and longitude) the patient addresses and links them to their commensurate census tracts. PHATE adds up the number of patients per census tract and then rank orders census tracts from most to least patients. </a:t>
            </a:r>
          </a:p>
          <a:p>
            <a:endParaRPr lang="en-US" baseline="0" dirty="0" smtClean="0"/>
          </a:p>
          <a:p>
            <a:r>
              <a:rPr lang="en-US" baseline="0" dirty="0" smtClean="0"/>
              <a:t>All of the census tracts comprising 70% of the patients make up the 70% service area (census tracts A through J). </a:t>
            </a:r>
          </a:p>
          <a:p>
            <a:endParaRPr lang="en-US" baseline="0" dirty="0" smtClean="0"/>
          </a:p>
          <a:p>
            <a:r>
              <a:rPr lang="en-US" baseline="0" dirty="0" smtClean="0"/>
              <a:t>For an 80% service area, we would add census tracts K and L.</a:t>
            </a:r>
          </a:p>
          <a:p>
            <a:endParaRPr lang="en-US" baseline="0" dirty="0" smtClean="0"/>
          </a:p>
          <a:p>
            <a:r>
              <a:rPr lang="en-US" baseline="0" dirty="0" smtClean="0"/>
              <a:t>To create a 100% service area, PHATE includes all of the census tracts where patients live (IS THIS RIGHT? DO WE SUPPRESS ANY SMALL NUMBER CENSUS TRACTS?)</a:t>
            </a:r>
          </a:p>
        </p:txBody>
      </p:sp>
      <p:sp>
        <p:nvSpPr>
          <p:cNvPr id="4" name="Slide Number Placeholder 3"/>
          <p:cNvSpPr>
            <a:spLocks noGrp="1"/>
          </p:cNvSpPr>
          <p:nvPr>
            <p:ph type="sldNum" sz="quarter" idx="10"/>
          </p:nvPr>
        </p:nvSpPr>
        <p:spPr/>
        <p:txBody>
          <a:bodyPr/>
          <a:lstStyle/>
          <a:p>
            <a:fld id="{649EBF63-EA0E-4274-95F6-E3754595B5A4}" type="slidenum">
              <a:rPr lang="en-US" smtClean="0"/>
              <a:t>13</a:t>
            </a:fld>
            <a:endParaRPr lang="en-US"/>
          </a:p>
        </p:txBody>
      </p:sp>
    </p:spTree>
    <p:extLst>
      <p:ext uri="{BB962C8B-B14F-4D97-AF65-F5344CB8AC3E}">
        <p14:creationId xmlns:p14="http://schemas.microsoft.com/office/powerpoint/2010/main" val="2194308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a:t>
            </a:r>
            <a:r>
              <a:rPr lang="en-US" baseline="0" dirty="0"/>
              <a:t> that is what this map shows. </a:t>
            </a:r>
            <a:r>
              <a:rPr lang="en-US" baseline="0" dirty="0" smtClean="0"/>
              <a:t>The dark green boxes would constitute the 70% service area while the light and dark green boxes combined make up the 100% service area.</a:t>
            </a:r>
            <a:endParaRPr lang="en-US" dirty="0"/>
          </a:p>
        </p:txBody>
      </p:sp>
      <p:sp>
        <p:nvSpPr>
          <p:cNvPr id="4" name="Slide Number Placeholder 3"/>
          <p:cNvSpPr>
            <a:spLocks noGrp="1"/>
          </p:cNvSpPr>
          <p:nvPr>
            <p:ph type="sldNum" sz="quarter" idx="10"/>
          </p:nvPr>
        </p:nvSpPr>
        <p:spPr/>
        <p:txBody>
          <a:bodyPr/>
          <a:lstStyle/>
          <a:p>
            <a:fld id="{BF29A604-0D69-4D55-9E4B-9611583D6FEA}" type="slidenum">
              <a:rPr lang="en-US" smtClean="0"/>
              <a:t>14</a:t>
            </a:fld>
            <a:endParaRPr lang="en-US"/>
          </a:p>
        </p:txBody>
      </p:sp>
    </p:spTree>
    <p:extLst>
      <p:ext uri="{BB962C8B-B14F-4D97-AF65-F5344CB8AC3E}">
        <p14:creationId xmlns:p14="http://schemas.microsoft.com/office/powerpoint/2010/main" val="2759298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use these ways for creating service</a:t>
            </a:r>
            <a:r>
              <a:rPr lang="en-US" baseline="0" dirty="0" smtClean="0"/>
              <a:t> areas depending on whether you have access to the PRIME Registry and/or patient addresses. </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15</a:t>
            </a:fld>
            <a:endParaRPr lang="en-US"/>
          </a:p>
        </p:txBody>
      </p:sp>
    </p:spTree>
    <p:extLst>
      <p:ext uri="{BB962C8B-B14F-4D97-AF65-F5344CB8AC3E}">
        <p14:creationId xmlns:p14="http://schemas.microsoft.com/office/powerpoint/2010/main" val="261265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49EBF63-EA0E-4274-95F6-E3754595B5A4}" type="slidenum">
              <a:rPr lang="en-US" smtClean="0"/>
              <a:t>16</a:t>
            </a:fld>
            <a:endParaRPr lang="en-US"/>
          </a:p>
        </p:txBody>
      </p:sp>
    </p:spTree>
    <p:extLst>
      <p:ext uri="{BB962C8B-B14F-4D97-AF65-F5344CB8AC3E}">
        <p14:creationId xmlns:p14="http://schemas.microsoft.com/office/powerpoint/2010/main" val="446632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Arrange the map so that you can see all of the census tracts included in your clinic’s 70% service area.</a:t>
            </a:r>
          </a:p>
          <a:p>
            <a:endParaRPr lang="en-US" baseline="0" dirty="0" smtClean="0"/>
          </a:p>
          <a:p>
            <a:r>
              <a:rPr lang="en-US" baseline="0" dirty="0" smtClean="0"/>
              <a:t>If you neither have access to the PRIME registry nor patient addresses, arrange the map so that you can view the census tracts you think are in your 70% service area.</a:t>
            </a:r>
          </a:p>
          <a:p>
            <a:endParaRPr lang="en-US" baseline="0" dirty="0" smtClean="0"/>
          </a:p>
          <a:p>
            <a:r>
              <a:rPr lang="en-US" baseline="0" dirty="0" smtClean="0"/>
              <a:t>Make sure the Community Vital Sign option is selected by hovering over the layer icon in the bottom left of the screen. </a:t>
            </a:r>
          </a:p>
        </p:txBody>
      </p:sp>
      <p:sp>
        <p:nvSpPr>
          <p:cNvPr id="4" name="Slide Number Placeholder 3"/>
          <p:cNvSpPr>
            <a:spLocks noGrp="1"/>
          </p:cNvSpPr>
          <p:nvPr>
            <p:ph type="sldNum" sz="quarter" idx="10"/>
          </p:nvPr>
        </p:nvSpPr>
        <p:spPr/>
        <p:txBody>
          <a:bodyPr/>
          <a:lstStyle/>
          <a:p>
            <a:fld id="{649EBF63-EA0E-4274-95F6-E3754595B5A4}" type="slidenum">
              <a:rPr lang="en-US" smtClean="0"/>
              <a:t>17</a:t>
            </a:fld>
            <a:endParaRPr lang="en-US"/>
          </a:p>
        </p:txBody>
      </p:sp>
    </p:spTree>
    <p:extLst>
      <p:ext uri="{BB962C8B-B14F-4D97-AF65-F5344CB8AC3E}">
        <p14:creationId xmlns:p14="http://schemas.microsoft.com/office/powerpoint/2010/main" val="2548028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49EBF63-EA0E-4274-95F6-E3754595B5A4}" type="slidenum">
              <a:rPr lang="en-US" smtClean="0"/>
              <a:t>18</a:t>
            </a:fld>
            <a:endParaRPr lang="en-US"/>
          </a:p>
        </p:txBody>
      </p:sp>
    </p:spTree>
    <p:extLst>
      <p:ext uri="{BB962C8B-B14F-4D97-AF65-F5344CB8AC3E}">
        <p14:creationId xmlns:p14="http://schemas.microsoft.com/office/powerpoint/2010/main" val="2757108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49EBF63-EA0E-4274-95F6-E3754595B5A4}" type="slidenum">
              <a:rPr lang="en-US" smtClean="0"/>
              <a:t>19</a:t>
            </a:fld>
            <a:endParaRPr lang="en-US"/>
          </a:p>
        </p:txBody>
      </p:sp>
    </p:spTree>
    <p:extLst>
      <p:ext uri="{BB962C8B-B14F-4D97-AF65-F5344CB8AC3E}">
        <p14:creationId xmlns:p14="http://schemas.microsoft.com/office/powerpoint/2010/main" val="853477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curriculum consists</a:t>
            </a:r>
            <a:r>
              <a:rPr lang="en-US" baseline="0" dirty="0" smtClean="0"/>
              <a:t> of 2 background modules that will introduce you to population health and geospatial concepts. The next three modules will describe how to use the Population Health Assessment Engine (PHATE) and the two tools embedded within PHATE: My Community and Community </a:t>
            </a:r>
            <a:r>
              <a:rPr lang="en-US" baseline="0" dirty="0" err="1" smtClean="0"/>
              <a:t>HotSpots</a:t>
            </a:r>
            <a:r>
              <a:rPr lang="en-US" baseline="0" dirty="0" smtClean="0"/>
              <a:t>. The final two modules will help you learn how to integrate PHATE into your clinic. </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2</a:t>
            </a:fld>
            <a:endParaRPr lang="en-US"/>
          </a:p>
        </p:txBody>
      </p:sp>
    </p:spTree>
    <p:extLst>
      <p:ext uri="{BB962C8B-B14F-4D97-AF65-F5344CB8AC3E}">
        <p14:creationId xmlns:p14="http://schemas.microsoft.com/office/powerpoint/2010/main" val="2345479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are going through this module on your own, write your answer. </a:t>
            </a:r>
          </a:p>
          <a:p>
            <a:endParaRPr lang="en-US" baseline="0" dirty="0" smtClean="0"/>
          </a:p>
          <a:p>
            <a:r>
              <a:rPr lang="en-US" baseline="0" dirty="0" smtClean="0"/>
              <a:t>If you are going through this module with others, turn to your colleague and discuss your answer.</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20</a:t>
            </a:fld>
            <a:endParaRPr lang="en-US"/>
          </a:p>
        </p:txBody>
      </p:sp>
    </p:spTree>
    <p:extLst>
      <p:ext uri="{BB962C8B-B14F-4D97-AF65-F5344CB8AC3E}">
        <p14:creationId xmlns:p14="http://schemas.microsoft.com/office/powerpoint/2010/main" val="3914651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49EBF63-EA0E-4274-95F6-E3754595B5A4}" type="slidenum">
              <a:rPr lang="en-US" smtClean="0"/>
              <a:t>21</a:t>
            </a:fld>
            <a:endParaRPr lang="en-US"/>
          </a:p>
        </p:txBody>
      </p:sp>
    </p:spTree>
    <p:extLst>
      <p:ext uri="{BB962C8B-B14F-4D97-AF65-F5344CB8AC3E}">
        <p14:creationId xmlns:p14="http://schemas.microsoft.com/office/powerpoint/2010/main" val="1089150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are going through this module on your own, write your answer. </a:t>
            </a:r>
          </a:p>
          <a:p>
            <a:endParaRPr lang="en-US" baseline="0" dirty="0" smtClean="0"/>
          </a:p>
          <a:p>
            <a:r>
              <a:rPr lang="en-US" baseline="0" dirty="0" smtClean="0"/>
              <a:t>If you are going through this module with others, turn to your colleague and discuss your answer.</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22</a:t>
            </a:fld>
            <a:endParaRPr lang="en-US"/>
          </a:p>
        </p:txBody>
      </p:sp>
    </p:spTree>
    <p:extLst>
      <p:ext uri="{BB962C8B-B14F-4D97-AF65-F5344CB8AC3E}">
        <p14:creationId xmlns:p14="http://schemas.microsoft.com/office/powerpoint/2010/main" val="3527514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are going through this module on your own, write your answer. </a:t>
            </a:r>
          </a:p>
          <a:p>
            <a:endParaRPr lang="en-US" baseline="0" dirty="0" smtClean="0"/>
          </a:p>
          <a:p>
            <a:r>
              <a:rPr lang="en-US" baseline="0" dirty="0" smtClean="0"/>
              <a:t>If you are going through this module with others, turn to your colleague and discuss your answer.</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23</a:t>
            </a:fld>
            <a:endParaRPr lang="en-US"/>
          </a:p>
        </p:txBody>
      </p:sp>
    </p:spTree>
    <p:extLst>
      <p:ext uri="{BB962C8B-B14F-4D97-AF65-F5344CB8AC3E}">
        <p14:creationId xmlns:p14="http://schemas.microsoft.com/office/powerpoint/2010/main" val="2640153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are going through this module on your own, write your answer. </a:t>
            </a:r>
          </a:p>
          <a:p>
            <a:endParaRPr lang="en-US" baseline="0" dirty="0" smtClean="0"/>
          </a:p>
          <a:p>
            <a:r>
              <a:rPr lang="en-US" baseline="0" dirty="0" smtClean="0"/>
              <a:t>If you are going through this module with others, turn to your colleague and discuss your answer.</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24</a:t>
            </a:fld>
            <a:endParaRPr lang="en-US"/>
          </a:p>
        </p:txBody>
      </p:sp>
    </p:spTree>
    <p:extLst>
      <p:ext uri="{BB962C8B-B14F-4D97-AF65-F5344CB8AC3E}">
        <p14:creationId xmlns:p14="http://schemas.microsoft.com/office/powerpoint/2010/main" val="1953647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are going through this module on your own, write your answer. </a:t>
            </a:r>
          </a:p>
          <a:p>
            <a:endParaRPr lang="en-US" baseline="0" dirty="0" smtClean="0"/>
          </a:p>
          <a:p>
            <a:r>
              <a:rPr lang="en-US" baseline="0" dirty="0" smtClean="0"/>
              <a:t>If you are going through this module with others, turn to your colleague and discuss your answer.</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25</a:t>
            </a:fld>
            <a:endParaRPr lang="en-US"/>
          </a:p>
        </p:txBody>
      </p:sp>
    </p:spTree>
    <p:extLst>
      <p:ext uri="{BB962C8B-B14F-4D97-AF65-F5344CB8AC3E}">
        <p14:creationId xmlns:p14="http://schemas.microsoft.com/office/powerpoint/2010/main" val="1983209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Answering these</a:t>
            </a:r>
            <a:r>
              <a:rPr lang="en-US" baseline="0" dirty="0" smtClean="0"/>
              <a:t> questions and studying your community is just one step in a much larger community needs assessment analysis. If you are interested in learning more, there are numerous resources online, including the Community Tool Box. </a:t>
            </a:r>
          </a:p>
          <a:p>
            <a:endParaRPr lang="en-US" baseline="0" dirty="0" smtClean="0"/>
          </a:p>
          <a:p>
            <a:r>
              <a:rPr lang="en-US" baseline="0" dirty="0" smtClean="0"/>
              <a:t>The Community Tool Box has guides for additional methods for learning about your community, including conducting focus groups, disseminating surveys, leading community dialogues, using </a:t>
            </a:r>
            <a:r>
              <a:rPr lang="en-US" baseline="0" dirty="0" err="1" smtClean="0"/>
              <a:t>photovoice</a:t>
            </a:r>
            <a:r>
              <a:rPr lang="en-US" baseline="0" dirty="0" smtClean="0"/>
              <a:t>, and conducting windshield and walking surveys. </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26</a:t>
            </a:fld>
            <a:endParaRPr lang="en-US"/>
          </a:p>
        </p:txBody>
      </p:sp>
    </p:spTree>
    <p:extLst>
      <p:ext uri="{BB962C8B-B14F-4D97-AF65-F5344CB8AC3E}">
        <p14:creationId xmlns:p14="http://schemas.microsoft.com/office/powerpoint/2010/main" val="4189233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this next activity, click on “Menu,” and then under</a:t>
            </a:r>
            <a:r>
              <a:rPr lang="en-US" baseline="0" dirty="0" smtClean="0"/>
              <a:t> the first drop down menu, select “Select census tracts to define my community”</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27</a:t>
            </a:fld>
            <a:endParaRPr lang="en-US"/>
          </a:p>
        </p:txBody>
      </p:sp>
    </p:spTree>
    <p:extLst>
      <p:ext uri="{BB962C8B-B14F-4D97-AF65-F5344CB8AC3E}">
        <p14:creationId xmlns:p14="http://schemas.microsoft.com/office/powerpoint/2010/main" val="2283052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a:t>
            </a:r>
            <a:r>
              <a:rPr lang="en-US" baseline="0" dirty="0" smtClean="0"/>
              <a:t> that the “Add census tracts to my community” button is activated. </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28</a:t>
            </a:fld>
            <a:endParaRPr lang="en-US"/>
          </a:p>
        </p:txBody>
      </p:sp>
    </p:spTree>
    <p:extLst>
      <p:ext uri="{BB962C8B-B14F-4D97-AF65-F5344CB8AC3E}">
        <p14:creationId xmlns:p14="http://schemas.microsoft.com/office/powerpoint/2010/main" val="35180350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the census tracts that you think are in your 70%</a:t>
            </a:r>
            <a:r>
              <a:rPr lang="en-US" baseline="0" dirty="0" smtClean="0"/>
              <a:t> service area. When you click on a census tract, PHATE will zoom to that geography. As you click on additional tracts, the tool will zoom out. To remove census tracts from your service area, click on the census tract again. </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29</a:t>
            </a:fld>
            <a:endParaRPr lang="en-US"/>
          </a:p>
        </p:txBody>
      </p:sp>
    </p:spTree>
    <p:extLst>
      <p:ext uri="{BB962C8B-B14F-4D97-AF65-F5344CB8AC3E}">
        <p14:creationId xmlns:p14="http://schemas.microsoft.com/office/powerpoint/2010/main" val="3296882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 the</a:t>
            </a:r>
            <a:r>
              <a:rPr lang="en-US" baseline="0" dirty="0" smtClean="0"/>
              <a:t> modules, case studies, and performance improvement activity, we hope that you will be able to integrate community data, clinical data, and community resources in order to address social determinants of health and improve the health of patients and populations.</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3</a:t>
            </a:fld>
            <a:endParaRPr lang="en-US"/>
          </a:p>
        </p:txBody>
      </p:sp>
    </p:spTree>
    <p:extLst>
      <p:ext uri="{BB962C8B-B14F-4D97-AF65-F5344CB8AC3E}">
        <p14:creationId xmlns:p14="http://schemas.microsoft.com/office/powerpoint/2010/main" val="4506813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orient yourself, you may need to hover over the layer icon, deselect</a:t>
            </a:r>
            <a:r>
              <a:rPr lang="en-US" baseline="0" dirty="0" smtClean="0"/>
              <a:t> the community variable, and select “Imagery”. The base map also has major streets and can be used for orientation. </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30</a:t>
            </a:fld>
            <a:endParaRPr lang="en-US"/>
          </a:p>
        </p:txBody>
      </p:sp>
    </p:spTree>
    <p:extLst>
      <p:ext uri="{BB962C8B-B14F-4D97-AF65-F5344CB8AC3E}">
        <p14:creationId xmlns:p14="http://schemas.microsoft.com/office/powerpoint/2010/main" val="6717944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are done, view the</a:t>
            </a:r>
            <a:r>
              <a:rPr lang="en-US" baseline="0" dirty="0" smtClean="0"/>
              <a:t> </a:t>
            </a:r>
            <a:r>
              <a:rPr lang="en-US" dirty="0" smtClean="0"/>
              <a:t>70% service area map you created. </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31</a:t>
            </a:fld>
            <a:endParaRPr lang="en-US"/>
          </a:p>
        </p:txBody>
      </p:sp>
    </p:spTree>
    <p:extLst>
      <p:ext uri="{BB962C8B-B14F-4D97-AF65-F5344CB8AC3E}">
        <p14:creationId xmlns:p14="http://schemas.microsoft.com/office/powerpoint/2010/main" val="27375193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are going through this module on your own, proceed to the next slide. </a:t>
            </a:r>
          </a:p>
          <a:p>
            <a:endParaRPr lang="en-US" baseline="0" dirty="0" smtClean="0"/>
          </a:p>
          <a:p>
            <a:r>
              <a:rPr lang="en-US" baseline="0" dirty="0" smtClean="0"/>
              <a:t>If you are going through this module with others, turn to your colleague and discuss your answer.</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32</a:t>
            </a:fld>
            <a:endParaRPr lang="en-US"/>
          </a:p>
        </p:txBody>
      </p:sp>
    </p:spTree>
    <p:extLst>
      <p:ext uri="{BB962C8B-B14F-4D97-AF65-F5344CB8AC3E}">
        <p14:creationId xmlns:p14="http://schemas.microsoft.com/office/powerpoint/2010/main" val="40463071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the data tab. These</a:t>
            </a:r>
            <a:r>
              <a:rPr lang="en-US" baseline="0" dirty="0" smtClean="0"/>
              <a:t> are the census tracts that you selected. </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33</a:t>
            </a:fld>
            <a:endParaRPr lang="en-US"/>
          </a:p>
        </p:txBody>
      </p:sp>
    </p:spTree>
    <p:extLst>
      <p:ext uri="{BB962C8B-B14F-4D97-AF65-F5344CB8AC3E}">
        <p14:creationId xmlns:p14="http://schemas.microsoft.com/office/powerpoint/2010/main" val="6016990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49EBF63-EA0E-4274-95F6-E3754595B5A4}" type="slidenum">
              <a:rPr lang="en-US" smtClean="0"/>
              <a:t>34</a:t>
            </a:fld>
            <a:endParaRPr lang="en-US"/>
          </a:p>
        </p:txBody>
      </p:sp>
    </p:spTree>
    <p:extLst>
      <p:ext uri="{BB962C8B-B14F-4D97-AF65-F5344CB8AC3E}">
        <p14:creationId xmlns:p14="http://schemas.microsoft.com/office/powerpoint/2010/main" val="3869403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a:t>
            </a:r>
            <a:r>
              <a:rPr lang="en-US" baseline="0" dirty="0" smtClean="0"/>
              <a:t> that the last column links to an external website, Aunt Bertha. This website lists community resources by geography in various domains, including health, transportation, housing, food, and employment. Clicking on the link takes you to Aunt Bertha, searches for that specific domain, and provides a list of resources around the zip code associated with the census tract of interest. </a:t>
            </a:r>
          </a:p>
          <a:p>
            <a:endParaRPr lang="en-US" baseline="0" dirty="0" smtClean="0"/>
          </a:p>
          <a:p>
            <a:r>
              <a:rPr lang="en-US" baseline="0" dirty="0" smtClean="0"/>
              <a:t>Identify one organization that could partner with your clinic to address the issue you identified. </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35</a:t>
            </a:fld>
            <a:endParaRPr lang="en-US"/>
          </a:p>
        </p:txBody>
      </p:sp>
    </p:spTree>
    <p:extLst>
      <p:ext uri="{BB962C8B-B14F-4D97-AF65-F5344CB8AC3E}">
        <p14:creationId xmlns:p14="http://schemas.microsoft.com/office/powerpoint/2010/main" val="25140297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are going through this module on your own, write your answer. </a:t>
            </a:r>
          </a:p>
          <a:p>
            <a:endParaRPr lang="en-US" baseline="0" dirty="0" smtClean="0"/>
          </a:p>
          <a:p>
            <a:r>
              <a:rPr lang="en-US" baseline="0" dirty="0" smtClean="0"/>
              <a:t>If you are going through this module with others, turn to your colleague and discuss your answer.</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36</a:t>
            </a:fld>
            <a:endParaRPr lang="en-US"/>
          </a:p>
        </p:txBody>
      </p:sp>
    </p:spTree>
    <p:extLst>
      <p:ext uri="{BB962C8B-B14F-4D97-AF65-F5344CB8AC3E}">
        <p14:creationId xmlns:p14="http://schemas.microsoft.com/office/powerpoint/2010/main" val="30094152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are done, view your 70% service area map. </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37</a:t>
            </a:fld>
            <a:endParaRPr lang="en-US"/>
          </a:p>
        </p:txBody>
      </p:sp>
    </p:spTree>
    <p:extLst>
      <p:ext uri="{BB962C8B-B14F-4D97-AF65-F5344CB8AC3E}">
        <p14:creationId xmlns:p14="http://schemas.microsoft.com/office/powerpoint/2010/main" val="23889422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49EBF63-EA0E-4274-95F6-E3754595B5A4}" type="slidenum">
              <a:rPr lang="en-US" smtClean="0"/>
              <a:t>38</a:t>
            </a:fld>
            <a:endParaRPr lang="en-US"/>
          </a:p>
        </p:txBody>
      </p:sp>
    </p:spTree>
    <p:extLst>
      <p:ext uri="{BB962C8B-B14F-4D97-AF65-F5344CB8AC3E}">
        <p14:creationId xmlns:p14="http://schemas.microsoft.com/office/powerpoint/2010/main" val="3993318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View</a:t>
            </a:r>
            <a:r>
              <a:rPr lang="en-US" baseline="0" dirty="0" smtClean="0"/>
              <a:t> the two service area maps (the actual service area and the one census tracts that you selected) side by side. </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39</a:t>
            </a:fld>
            <a:endParaRPr lang="en-US"/>
          </a:p>
        </p:txBody>
      </p:sp>
    </p:spTree>
    <p:extLst>
      <p:ext uri="{BB962C8B-B14F-4D97-AF65-F5344CB8AC3E}">
        <p14:creationId xmlns:p14="http://schemas.microsoft.com/office/powerpoint/2010/main" val="522064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9EBF63-EA0E-4274-95F6-E3754595B5A4}" type="slidenum">
              <a:rPr lang="en-US" smtClean="0"/>
              <a:t>4</a:t>
            </a:fld>
            <a:endParaRPr lang="en-US"/>
          </a:p>
        </p:txBody>
      </p:sp>
    </p:spTree>
    <p:extLst>
      <p:ext uri="{BB962C8B-B14F-4D97-AF65-F5344CB8AC3E}">
        <p14:creationId xmlns:p14="http://schemas.microsoft.com/office/powerpoint/2010/main" val="34408128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are going through this module on your own, write your answer. </a:t>
            </a:r>
          </a:p>
          <a:p>
            <a:endParaRPr lang="en-US" baseline="0" dirty="0" smtClean="0"/>
          </a:p>
          <a:p>
            <a:r>
              <a:rPr lang="en-US" baseline="0" dirty="0" smtClean="0"/>
              <a:t>If you are going through this module with others, turn to your colleague and discuss your answer.</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40</a:t>
            </a:fld>
            <a:endParaRPr lang="en-US"/>
          </a:p>
        </p:txBody>
      </p:sp>
    </p:spTree>
    <p:extLst>
      <p:ext uri="{BB962C8B-B14F-4D97-AF65-F5344CB8AC3E}">
        <p14:creationId xmlns:p14="http://schemas.microsoft.com/office/powerpoint/2010/main" val="39500838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63B4A71-311F-48C2-9236-972218595BA9}"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42</a:t>
            </a:fld>
            <a:endParaRPr lang="en-US"/>
          </a:p>
        </p:txBody>
      </p:sp>
    </p:spTree>
    <p:extLst>
      <p:ext uri="{BB962C8B-B14F-4D97-AF65-F5344CB8AC3E}">
        <p14:creationId xmlns:p14="http://schemas.microsoft.com/office/powerpoint/2010/main" val="24544690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After completing this module, we hope that family medicine residents will be able to meet these milestones. </a:t>
            </a:r>
          </a:p>
          <a:p>
            <a:endParaRPr lang="en-US" baseline="0" dirty="0"/>
          </a:p>
          <a:p>
            <a:r>
              <a:rPr lang="en-US" baseline="0" dirty="0"/>
              <a:t>https://www.acgme.org/Portals/0/PDFs/Milestones/FamilyMedicineMilestones.pdf </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43</a:t>
            </a:fld>
            <a:endParaRPr lang="en-US"/>
          </a:p>
        </p:txBody>
      </p:sp>
    </p:spTree>
    <p:extLst>
      <p:ext uri="{BB962C8B-B14F-4D97-AF65-F5344CB8AC3E}">
        <p14:creationId xmlns:p14="http://schemas.microsoft.com/office/powerpoint/2010/main" val="19958203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After completing this module, we hope that nurse practitioner trainees will be able to address these competencies. </a:t>
            </a:r>
            <a:endParaRPr lang="en-US" dirty="0"/>
          </a:p>
          <a:p>
            <a:endParaRPr lang="en-US" dirty="0"/>
          </a:p>
          <a:p>
            <a:r>
              <a:rPr lang="en-US" dirty="0"/>
              <a:t>http://www.aacn.nche.edu/dnp/Essentials.pdf</a:t>
            </a:r>
          </a:p>
          <a:p>
            <a:endParaRPr lang="en-US" dirty="0"/>
          </a:p>
          <a:p>
            <a:r>
              <a:rPr lang="en-US" dirty="0"/>
              <a:t>https://c.ymcdn.com/sites/nonpf.site-ym.com/resource/resmgr/Competencies/NPCoreCompsContentFinalNov20.pdf</a:t>
            </a:r>
          </a:p>
        </p:txBody>
      </p:sp>
      <p:sp>
        <p:nvSpPr>
          <p:cNvPr id="4" name="Slide Number Placeholder 3"/>
          <p:cNvSpPr>
            <a:spLocks noGrp="1"/>
          </p:cNvSpPr>
          <p:nvPr>
            <p:ph type="sldNum" sz="quarter" idx="10"/>
          </p:nvPr>
        </p:nvSpPr>
        <p:spPr/>
        <p:txBody>
          <a:bodyPr/>
          <a:lstStyle/>
          <a:p>
            <a:fld id="{649EBF63-EA0E-4274-95F6-E3754595B5A4}" type="slidenum">
              <a:rPr lang="en-US" smtClean="0"/>
              <a:t>44</a:t>
            </a:fld>
            <a:endParaRPr lang="en-US"/>
          </a:p>
        </p:txBody>
      </p:sp>
    </p:spTree>
    <p:extLst>
      <p:ext uri="{BB962C8B-B14F-4D97-AF65-F5344CB8AC3E}">
        <p14:creationId xmlns:p14="http://schemas.microsoft.com/office/powerpoint/2010/main" val="2583491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9EBF63-EA0E-4274-95F6-E3754595B5A4}" type="slidenum">
              <a:rPr lang="en-US" smtClean="0"/>
              <a:t>5</a:t>
            </a:fld>
            <a:endParaRPr lang="en-US"/>
          </a:p>
        </p:txBody>
      </p:sp>
    </p:spTree>
    <p:extLst>
      <p:ext uri="{BB962C8B-B14F-4D97-AF65-F5344CB8AC3E}">
        <p14:creationId xmlns:p14="http://schemas.microsoft.com/office/powerpoint/2010/main" val="3256584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6</a:t>
            </a:fld>
            <a:endParaRPr lang="en-US"/>
          </a:p>
        </p:txBody>
      </p:sp>
    </p:spTree>
    <p:extLst>
      <p:ext uri="{BB962C8B-B14F-4D97-AF65-F5344CB8AC3E}">
        <p14:creationId xmlns:p14="http://schemas.microsoft.com/office/powerpoint/2010/main" val="3055981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7</a:t>
            </a:fld>
            <a:endParaRPr lang="en-US"/>
          </a:p>
        </p:txBody>
      </p:sp>
    </p:spTree>
    <p:extLst>
      <p:ext uri="{BB962C8B-B14F-4D97-AF65-F5344CB8AC3E}">
        <p14:creationId xmlns:p14="http://schemas.microsoft.com/office/powerpoint/2010/main" val="2093855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After completing this module, we hope that family medicine residents will be able to meet these milestones. </a:t>
            </a:r>
          </a:p>
          <a:p>
            <a:endParaRPr lang="en-US" baseline="0" dirty="0"/>
          </a:p>
          <a:p>
            <a:r>
              <a:rPr lang="en-US" baseline="0" dirty="0"/>
              <a:t>https://www.acgme.org/Portals/0/PDFs/Milestones/FamilyMedicineMilestones.pdf </a:t>
            </a:r>
            <a:endParaRPr lang="en-US" dirty="0"/>
          </a:p>
        </p:txBody>
      </p:sp>
      <p:sp>
        <p:nvSpPr>
          <p:cNvPr id="4" name="Slide Number Placeholder 3"/>
          <p:cNvSpPr>
            <a:spLocks noGrp="1"/>
          </p:cNvSpPr>
          <p:nvPr>
            <p:ph type="sldNum" sz="quarter" idx="10"/>
          </p:nvPr>
        </p:nvSpPr>
        <p:spPr/>
        <p:txBody>
          <a:bodyPr/>
          <a:lstStyle/>
          <a:p>
            <a:fld id="{649EBF63-EA0E-4274-95F6-E3754595B5A4}" type="slidenum">
              <a:rPr lang="en-US" smtClean="0"/>
              <a:t>8</a:t>
            </a:fld>
            <a:endParaRPr lang="en-US"/>
          </a:p>
        </p:txBody>
      </p:sp>
    </p:spTree>
    <p:extLst>
      <p:ext uri="{BB962C8B-B14F-4D97-AF65-F5344CB8AC3E}">
        <p14:creationId xmlns:p14="http://schemas.microsoft.com/office/powerpoint/2010/main" val="798952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After completing this module, we hope that nurse practitioner trainees will be able to address these competencies. </a:t>
            </a:r>
            <a:endParaRPr lang="en-US" dirty="0"/>
          </a:p>
          <a:p>
            <a:endParaRPr lang="en-US" dirty="0"/>
          </a:p>
          <a:p>
            <a:r>
              <a:rPr lang="en-US" dirty="0"/>
              <a:t>http://www.aacn.nche.edu/dnp/Essentials.pdf</a:t>
            </a:r>
          </a:p>
          <a:p>
            <a:endParaRPr lang="en-US" dirty="0"/>
          </a:p>
          <a:p>
            <a:r>
              <a:rPr lang="en-US" dirty="0"/>
              <a:t>https://c.ymcdn.com/sites/nonpf.site-ym.com/resource/resmgr/Competencies/NPCoreCompsContentFinalNov20.pdf</a:t>
            </a:r>
          </a:p>
        </p:txBody>
      </p:sp>
      <p:sp>
        <p:nvSpPr>
          <p:cNvPr id="4" name="Slide Number Placeholder 3"/>
          <p:cNvSpPr>
            <a:spLocks noGrp="1"/>
          </p:cNvSpPr>
          <p:nvPr>
            <p:ph type="sldNum" sz="quarter" idx="10"/>
          </p:nvPr>
        </p:nvSpPr>
        <p:spPr/>
        <p:txBody>
          <a:bodyPr/>
          <a:lstStyle/>
          <a:p>
            <a:fld id="{649EBF63-EA0E-4274-95F6-E3754595B5A4}" type="slidenum">
              <a:rPr lang="en-US" smtClean="0"/>
              <a:t>9</a:t>
            </a:fld>
            <a:endParaRPr lang="en-US"/>
          </a:p>
        </p:txBody>
      </p:sp>
    </p:spTree>
    <p:extLst>
      <p:ext uri="{BB962C8B-B14F-4D97-AF65-F5344CB8AC3E}">
        <p14:creationId xmlns:p14="http://schemas.microsoft.com/office/powerpoint/2010/main" val="2583081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01DED5A-CE9D-4640-B231-FA2BB5422F0F}"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591058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B851A4-E89B-48D2-97A6-09D8FAB5F903}"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4974607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C7362-2420-4D55-B3DD-B7DF1A39A815}" type="datetime1">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9698665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0E0F361-E76A-4FB7-87D4-DB473BA1029B}" type="datetime1">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4649409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7EAFA0-88E6-4467-88F8-BCC381B745D0}" type="datetime1">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38820674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BBFE85-C624-4CEB-9F7E-F5DB12BC186F}"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50038052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9B483E-9637-441C-B02D-A417B41D45FD}"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92252820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E208D0B-DC21-4279-8A06-D6FA18802D0E}" type="datetime1">
              <a:rPr lang="en-US" smtClean="0"/>
              <a:t>4/10/2018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2984544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DA59313-BA66-483E-8B89-1B30B1ECB06A}" type="datetime1">
              <a:rPr lang="en-US" smtClean="0"/>
              <a:t>4/10/2018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393597250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fld id="{7204F40D-ABEB-4034-B7AC-ECC638B6EA79}" type="datetime1">
              <a:rPr lang="en-US" smtClean="0"/>
              <a:t>4/10/2018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35652498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816A7704-495E-4BBF-BD29-EE9C0567F318}" type="datetime1">
              <a:rPr lang="en-US" smtClean="0"/>
              <a:t>4/10/2018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9061982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71CA620-E2C1-4B14-878E-2127DF6D3010}" type="datetime1">
              <a:rPr lang="en-US" smtClean="0"/>
              <a:t>4/10/2018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3624428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FCF6C2-E48F-497A-86C1-4A06E9106A96}"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3455916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CA89E577-2957-4722-B36D-AA15C3FD103F}" type="datetime1">
              <a:rPr lang="en-US" smtClean="0"/>
              <a:t>4/10/2018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15508777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C370E0E-219A-4F64-88CD-48816EE3701C}" type="datetime1">
              <a:rPr lang="en-US" smtClean="0"/>
              <a:t>4/10/2018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191769085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fld id="{5CECAC8D-B5DF-4DD1-B6BD-4677181C42DF}" type="datetime1">
              <a:rPr lang="en-US" smtClean="0"/>
              <a:t>4/10/2018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386372877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fld id="{1D17B8D8-EDAA-4C64-8592-420742144AE0}" type="datetime1">
              <a:rPr lang="en-US" smtClean="0"/>
              <a:t>4/10/2018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16434873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FF3D42C-99CD-4AEC-9B12-8FECA44E66F6}" type="datetime1">
              <a:rPr lang="en-US" smtClean="0"/>
              <a:t>4/10/2018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10723299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4"/>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4"/>
            <a:ext cx="6019800" cy="43878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C30E343-A72C-49C7-A7A5-94C6E1BA01D7}" type="datetime1">
              <a:rPr lang="en-US" smtClean="0"/>
              <a:t>4/10/2018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142359754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1_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6387031"/>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71511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F347C6-86EF-448E-9F97-6D4928819D26}" type="datetime1">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716716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tart-Company">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79197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Big_Picture_team-skills">
    <p:spTree>
      <p:nvGrpSpPr>
        <p:cNvPr id="1" name=""/>
        <p:cNvGrpSpPr/>
        <p:nvPr/>
      </p:nvGrpSpPr>
      <p:grpSpPr>
        <a:xfrm>
          <a:off x="0" y="0"/>
          <a:ext cx="0" cy="0"/>
          <a:chOff x="0" y="0"/>
          <a:chExt cx="0" cy="0"/>
        </a:xfrm>
      </p:grpSpPr>
      <p:sp>
        <p:nvSpPr>
          <p:cNvPr id="9" name="Picture Placeholder 22"/>
          <p:cNvSpPr>
            <a:spLocks noGrp="1"/>
          </p:cNvSpPr>
          <p:nvPr>
            <p:ph type="pic" sz="quarter" idx="13"/>
          </p:nvPr>
        </p:nvSpPr>
        <p:spPr>
          <a:xfrm>
            <a:off x="0" y="-1"/>
            <a:ext cx="9152357" cy="6858001"/>
          </a:xfrm>
        </p:spPr>
        <p:txBody>
          <a:bodyPr>
            <a:normAutofit/>
          </a:bodyPr>
          <a:lstStyle>
            <a:lvl1pPr marL="0" indent="0">
              <a:buNone/>
              <a:defRPr sz="1200">
                <a:latin typeface="Lato Light"/>
                <a:cs typeface="Lato Light"/>
              </a:defRPr>
            </a:lvl1pPr>
          </a:lstStyle>
          <a:p>
            <a:r>
              <a:rPr lang="en-US" smtClean="0"/>
              <a:t>Click icon to add picture</a:t>
            </a:r>
            <a:endParaRPr lang="id-ID" dirty="0"/>
          </a:p>
        </p:txBody>
      </p:sp>
      <p:sp>
        <p:nvSpPr>
          <p:cNvPr id="5" name="Picture Placeholder 22"/>
          <p:cNvSpPr>
            <a:spLocks noGrp="1"/>
          </p:cNvSpPr>
          <p:nvPr>
            <p:ph type="pic" sz="quarter" idx="14"/>
          </p:nvPr>
        </p:nvSpPr>
        <p:spPr>
          <a:xfrm>
            <a:off x="1180364" y="2344616"/>
            <a:ext cx="1231010" cy="1547446"/>
          </a:xfrm>
        </p:spPr>
        <p:txBody>
          <a:bodyPr>
            <a:normAutofit/>
          </a:bodyPr>
          <a:lstStyle>
            <a:lvl1pPr marL="0" indent="0">
              <a:buNone/>
              <a:defRPr sz="1200">
                <a:solidFill>
                  <a:schemeClr val="bg1"/>
                </a:solidFill>
                <a:latin typeface="Lato Regular"/>
                <a:cs typeface="Lato Regular"/>
              </a:defRPr>
            </a:lvl1pPr>
          </a:lstStyle>
          <a:p>
            <a:r>
              <a:rPr lang="en-US" smtClean="0"/>
              <a:t>Click icon to add picture</a:t>
            </a:r>
            <a:endParaRPr lang="id-ID" dirty="0"/>
          </a:p>
        </p:txBody>
      </p:sp>
    </p:spTree>
    <p:extLst>
      <p:ext uri="{BB962C8B-B14F-4D97-AF65-F5344CB8AC3E}">
        <p14:creationId xmlns:p14="http://schemas.microsoft.com/office/powerpoint/2010/main" val="117399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Iphone_06_layout">
    <p:spTree>
      <p:nvGrpSpPr>
        <p:cNvPr id="1" name=""/>
        <p:cNvGrpSpPr/>
        <p:nvPr/>
      </p:nvGrpSpPr>
      <p:grpSpPr>
        <a:xfrm>
          <a:off x="0" y="0"/>
          <a:ext cx="0" cy="0"/>
          <a:chOff x="0" y="0"/>
          <a:chExt cx="0" cy="0"/>
        </a:xfrm>
      </p:grpSpPr>
      <p:sp>
        <p:nvSpPr>
          <p:cNvPr id="7" name="Picture Placeholder 4"/>
          <p:cNvSpPr>
            <a:spLocks noGrp="1"/>
          </p:cNvSpPr>
          <p:nvPr>
            <p:ph type="pic" sz="quarter" idx="10"/>
          </p:nvPr>
        </p:nvSpPr>
        <p:spPr>
          <a:xfrm>
            <a:off x="3845169" y="2485292"/>
            <a:ext cx="1453399" cy="2520462"/>
          </a:xfrm>
        </p:spPr>
        <p:txBody>
          <a:bodyPr>
            <a:normAutofit/>
          </a:bodyPr>
          <a:lstStyle>
            <a:lvl1pPr>
              <a:defRPr sz="1400"/>
            </a:lvl1pPr>
          </a:lstStyle>
          <a:p>
            <a:r>
              <a:rPr lang="en-US" smtClean="0"/>
              <a:t>Click icon to add picture</a:t>
            </a:r>
            <a:endParaRPr lang="en-US" dirty="0"/>
          </a:p>
        </p:txBody>
      </p:sp>
    </p:spTree>
    <p:extLst>
      <p:ext uri="{BB962C8B-B14F-4D97-AF65-F5344CB8AC3E}">
        <p14:creationId xmlns:p14="http://schemas.microsoft.com/office/powerpoint/2010/main" val="26972206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macbook_Air_mockup">
    <p:spTree>
      <p:nvGrpSpPr>
        <p:cNvPr id="1" name=""/>
        <p:cNvGrpSpPr/>
        <p:nvPr/>
      </p:nvGrpSpPr>
      <p:grpSpPr>
        <a:xfrm>
          <a:off x="0" y="0"/>
          <a:ext cx="0" cy="0"/>
          <a:chOff x="0" y="0"/>
          <a:chExt cx="0" cy="0"/>
        </a:xfrm>
      </p:grpSpPr>
      <p:sp>
        <p:nvSpPr>
          <p:cNvPr id="7" name="Picture Placeholder 4"/>
          <p:cNvSpPr>
            <a:spLocks noGrp="1"/>
          </p:cNvSpPr>
          <p:nvPr>
            <p:ph type="pic" sz="quarter" idx="10"/>
          </p:nvPr>
        </p:nvSpPr>
        <p:spPr>
          <a:xfrm>
            <a:off x="3099915" y="2518442"/>
            <a:ext cx="2967532" cy="1865989"/>
          </a:xfrm>
        </p:spPr>
        <p:txBody>
          <a:bodyPr>
            <a:normAutofit/>
          </a:bodyPr>
          <a:lstStyle>
            <a:lvl1pPr>
              <a:defRPr sz="1400"/>
            </a:lvl1pPr>
          </a:lstStyle>
          <a:p>
            <a:r>
              <a:rPr lang="en-US" smtClean="0"/>
              <a:t>Click icon to add picture</a:t>
            </a:r>
            <a:endParaRPr lang="en-US" dirty="0"/>
          </a:p>
        </p:txBody>
      </p:sp>
    </p:spTree>
    <p:extLst>
      <p:ext uri="{BB962C8B-B14F-4D97-AF65-F5344CB8AC3E}">
        <p14:creationId xmlns:p14="http://schemas.microsoft.com/office/powerpoint/2010/main" val="32595759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ipad_mockup">
    <p:spTree>
      <p:nvGrpSpPr>
        <p:cNvPr id="1" name=""/>
        <p:cNvGrpSpPr/>
        <p:nvPr/>
      </p:nvGrpSpPr>
      <p:grpSpPr>
        <a:xfrm>
          <a:off x="0" y="0"/>
          <a:ext cx="0" cy="0"/>
          <a:chOff x="0" y="0"/>
          <a:chExt cx="0" cy="0"/>
        </a:xfrm>
      </p:grpSpPr>
      <p:sp>
        <p:nvSpPr>
          <p:cNvPr id="9" name="Picture Placeholder 4"/>
          <p:cNvSpPr>
            <a:spLocks noGrp="1"/>
          </p:cNvSpPr>
          <p:nvPr>
            <p:ph type="pic" sz="quarter" idx="10"/>
          </p:nvPr>
        </p:nvSpPr>
        <p:spPr>
          <a:xfrm>
            <a:off x="5631883" y="2199224"/>
            <a:ext cx="2002648" cy="2700196"/>
          </a:xfrm>
        </p:spPr>
        <p:txBody>
          <a:bodyPr>
            <a:normAutofit/>
          </a:bodyPr>
          <a:lstStyle>
            <a:lvl1pPr>
              <a:defRPr sz="1400"/>
            </a:lvl1pPr>
          </a:lstStyle>
          <a:p>
            <a:r>
              <a:rPr lang="en-US" smtClean="0"/>
              <a:t>Click icon to add picture</a:t>
            </a:r>
            <a:endParaRPr lang="en-US" dirty="0"/>
          </a:p>
        </p:txBody>
      </p:sp>
    </p:spTree>
    <p:extLst>
      <p:ext uri="{BB962C8B-B14F-4D97-AF65-F5344CB8AC3E}">
        <p14:creationId xmlns:p14="http://schemas.microsoft.com/office/powerpoint/2010/main" val="40920690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ipad_mockup2">
    <p:spTree>
      <p:nvGrpSpPr>
        <p:cNvPr id="1" name=""/>
        <p:cNvGrpSpPr/>
        <p:nvPr/>
      </p:nvGrpSpPr>
      <p:grpSpPr>
        <a:xfrm>
          <a:off x="0" y="0"/>
          <a:ext cx="0" cy="0"/>
          <a:chOff x="0" y="0"/>
          <a:chExt cx="0" cy="0"/>
        </a:xfrm>
      </p:grpSpPr>
      <p:sp>
        <p:nvSpPr>
          <p:cNvPr id="8" name="Picture Placeholder 4"/>
          <p:cNvSpPr>
            <a:spLocks noGrp="1"/>
          </p:cNvSpPr>
          <p:nvPr>
            <p:ph type="pic" sz="quarter" idx="10"/>
          </p:nvPr>
        </p:nvSpPr>
        <p:spPr>
          <a:xfrm>
            <a:off x="3152458" y="2493469"/>
            <a:ext cx="2843641" cy="2107451"/>
          </a:xfrm>
        </p:spPr>
        <p:txBody>
          <a:bodyPr>
            <a:normAutofit/>
          </a:bodyPr>
          <a:lstStyle>
            <a:lvl1pPr>
              <a:defRPr sz="1400"/>
            </a:lvl1pPr>
          </a:lstStyle>
          <a:p>
            <a:r>
              <a:rPr lang="en-US" smtClean="0"/>
              <a:t>Click icon to add picture</a:t>
            </a:r>
            <a:endParaRPr lang="en-US" dirty="0"/>
          </a:p>
        </p:txBody>
      </p:sp>
    </p:spTree>
    <p:extLst>
      <p:ext uri="{BB962C8B-B14F-4D97-AF65-F5344CB8AC3E}">
        <p14:creationId xmlns:p14="http://schemas.microsoft.com/office/powerpoint/2010/main" val="26798162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new_macbook_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2960239" y="2497015"/>
            <a:ext cx="3190781" cy="1992924"/>
          </a:xfrm>
        </p:spPr>
        <p:txBody>
          <a:bodyPr>
            <a:normAutofit/>
          </a:bodyPr>
          <a:lstStyle>
            <a:lvl1pPr>
              <a:defRPr sz="1400"/>
            </a:lvl1pPr>
          </a:lstStyle>
          <a:p>
            <a:r>
              <a:rPr lang="en-US" smtClean="0"/>
              <a:t>Click icon to add picture</a:t>
            </a:r>
            <a:endParaRPr lang="en-US" dirty="0"/>
          </a:p>
        </p:txBody>
      </p:sp>
    </p:spTree>
    <p:extLst>
      <p:ext uri="{BB962C8B-B14F-4D97-AF65-F5344CB8AC3E}">
        <p14:creationId xmlns:p14="http://schemas.microsoft.com/office/powerpoint/2010/main" val="22279995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BFC60A-BEEF-4832-B190-C8F432DCBD99}"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264834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iMac_Compare">
    <p:spTree>
      <p:nvGrpSpPr>
        <p:cNvPr id="1" name=""/>
        <p:cNvGrpSpPr/>
        <p:nvPr/>
      </p:nvGrpSpPr>
      <p:grpSpPr>
        <a:xfrm>
          <a:off x="0" y="0"/>
          <a:ext cx="0" cy="0"/>
          <a:chOff x="0" y="0"/>
          <a:chExt cx="0" cy="0"/>
        </a:xfrm>
      </p:grpSpPr>
      <p:sp>
        <p:nvSpPr>
          <p:cNvPr id="32" name="Picture Placeholder 4"/>
          <p:cNvSpPr>
            <a:spLocks noGrp="1"/>
          </p:cNvSpPr>
          <p:nvPr>
            <p:ph type="pic" sz="quarter" idx="10"/>
          </p:nvPr>
        </p:nvSpPr>
        <p:spPr>
          <a:xfrm>
            <a:off x="1354204" y="1928920"/>
            <a:ext cx="2203523" cy="1244630"/>
          </a:xfrm>
        </p:spPr>
        <p:txBody>
          <a:bodyPr>
            <a:normAutofit/>
          </a:bodyPr>
          <a:lstStyle>
            <a:lvl1pPr>
              <a:defRPr sz="1400"/>
            </a:lvl1pPr>
          </a:lstStyle>
          <a:p>
            <a:r>
              <a:rPr lang="en-US" smtClean="0"/>
              <a:t>Click icon to add picture</a:t>
            </a:r>
            <a:endParaRPr lang="en-US" dirty="0"/>
          </a:p>
        </p:txBody>
      </p:sp>
      <p:sp>
        <p:nvSpPr>
          <p:cNvPr id="33" name="Picture Placeholder 4"/>
          <p:cNvSpPr>
            <a:spLocks noGrp="1"/>
          </p:cNvSpPr>
          <p:nvPr>
            <p:ph type="pic" sz="quarter" idx="11"/>
          </p:nvPr>
        </p:nvSpPr>
        <p:spPr>
          <a:xfrm>
            <a:off x="5525136" y="1932226"/>
            <a:ext cx="2203523" cy="1244630"/>
          </a:xfrm>
        </p:spPr>
        <p:txBody>
          <a:bodyPr>
            <a:normAutofit/>
          </a:bodyPr>
          <a:lstStyle>
            <a:lvl1pPr>
              <a:defRPr sz="1400"/>
            </a:lvl1pPr>
          </a:lstStyle>
          <a:p>
            <a:r>
              <a:rPr lang="en-US" smtClean="0"/>
              <a:t>Click icon to add picture</a:t>
            </a:r>
            <a:endParaRPr lang="en-US" dirty="0"/>
          </a:p>
        </p:txBody>
      </p:sp>
    </p:spTree>
    <p:extLst>
      <p:ext uri="{BB962C8B-B14F-4D97-AF65-F5344CB8AC3E}">
        <p14:creationId xmlns:p14="http://schemas.microsoft.com/office/powerpoint/2010/main" val="6888906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rea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3943484"/>
          </a:xfrm>
        </p:spPr>
        <p:txBody>
          <a:bodyPr>
            <a:normAutofit/>
          </a:bodyPr>
          <a:lstStyle>
            <a:lvl1pPr>
              <a:defRPr sz="1400"/>
            </a:lvl1pPr>
          </a:lstStyle>
          <a:p>
            <a:r>
              <a:rPr lang="en-US" smtClean="0"/>
              <a:t>Click icon to add picture</a:t>
            </a:r>
            <a:endParaRPr lang="en-US" dirty="0"/>
          </a:p>
        </p:txBody>
      </p:sp>
    </p:spTree>
    <p:extLst>
      <p:ext uri="{BB962C8B-B14F-4D97-AF65-F5344CB8AC3E}">
        <p14:creationId xmlns:p14="http://schemas.microsoft.com/office/powerpoint/2010/main" val="60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1191" y="0"/>
            <a:ext cx="9144001" cy="6858000"/>
          </a:xfrm>
          <a:effectLst/>
        </p:spPr>
        <p:txBody>
          <a:bodyPr>
            <a:normAutofit/>
          </a:bodyPr>
          <a:lstStyle>
            <a:lvl1pPr marL="0" indent="0">
              <a:buNone/>
              <a:defRPr sz="1600">
                <a:ln>
                  <a:noFill/>
                </a:ln>
                <a:solidFill>
                  <a:schemeClr val="bg1">
                    <a:lumMod val="85000"/>
                  </a:schemeClr>
                </a:solidFill>
              </a:defRPr>
            </a:lvl1pPr>
          </a:lstStyle>
          <a:p>
            <a:r>
              <a:rPr lang="en-US" smtClean="0"/>
              <a:t>Click icon to add picture</a:t>
            </a:r>
            <a:endParaRPr lang="en-US" dirty="0"/>
          </a:p>
        </p:txBody>
      </p:sp>
    </p:spTree>
    <p:extLst>
      <p:ext uri="{BB962C8B-B14F-4D97-AF65-F5344CB8AC3E}">
        <p14:creationId xmlns:p14="http://schemas.microsoft.com/office/powerpoint/2010/main" val="1220905218"/>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Quote">
    <p:spTree>
      <p:nvGrpSpPr>
        <p:cNvPr id="1" name=""/>
        <p:cNvGrpSpPr/>
        <p:nvPr/>
      </p:nvGrpSpPr>
      <p:grpSpPr>
        <a:xfrm>
          <a:off x="0" y="0"/>
          <a:ext cx="0" cy="0"/>
          <a:chOff x="0" y="0"/>
          <a:chExt cx="0" cy="0"/>
        </a:xfrm>
      </p:grpSpPr>
      <p:sp>
        <p:nvSpPr>
          <p:cNvPr id="4" name="Picture Placeholder 4"/>
          <p:cNvSpPr>
            <a:spLocks noGrp="1"/>
          </p:cNvSpPr>
          <p:nvPr>
            <p:ph type="pic" sz="quarter" idx="13" hasCustomPrompt="1"/>
          </p:nvPr>
        </p:nvSpPr>
        <p:spPr>
          <a:xfrm>
            <a:off x="1" y="0"/>
            <a:ext cx="5362185" cy="6858000"/>
          </a:xfrm>
        </p:spPr>
        <p:txBody>
          <a:bodyPr/>
          <a:lstStyle>
            <a:lvl1pPr>
              <a:defRPr baseline="0"/>
            </a:lvl1pPr>
          </a:lstStyle>
          <a:p>
            <a:r>
              <a:rPr lang="en-US" dirty="0"/>
              <a:t>Drag / Drop / Send to Back</a:t>
            </a:r>
          </a:p>
        </p:txBody>
      </p:sp>
    </p:spTree>
    <p:extLst>
      <p:ext uri="{BB962C8B-B14F-4D97-AF65-F5344CB8AC3E}">
        <p14:creationId xmlns:p14="http://schemas.microsoft.com/office/powerpoint/2010/main" val="214012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Full Image BG">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p:spPr>
        <p:txBody>
          <a:bodyPr>
            <a:normAutofit/>
          </a:bodyPr>
          <a:lstStyle>
            <a:lvl1pPr marL="0" indent="0">
              <a:buNone/>
              <a:defRPr sz="1200"/>
            </a:lvl1pPr>
          </a:lstStyle>
          <a:p>
            <a:r>
              <a:rPr lang="en-US" smtClean="0"/>
              <a:t>Click icon to add picture</a:t>
            </a:r>
            <a:endParaRPr lang="en-US" dirty="0"/>
          </a:p>
        </p:txBody>
      </p:sp>
    </p:spTree>
    <p:extLst>
      <p:ext uri="{BB962C8B-B14F-4D97-AF65-F5344CB8AC3E}">
        <p14:creationId xmlns:p14="http://schemas.microsoft.com/office/powerpoint/2010/main" val="3906190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Individual of the Team">
    <p:spTree>
      <p:nvGrpSpPr>
        <p:cNvPr id="1" name=""/>
        <p:cNvGrpSpPr/>
        <p:nvPr/>
      </p:nvGrpSpPr>
      <p:grpSpPr>
        <a:xfrm>
          <a:off x="0" y="0"/>
          <a:ext cx="0" cy="0"/>
          <a:chOff x="0" y="0"/>
          <a:chExt cx="0" cy="0"/>
        </a:xfrm>
      </p:grpSpPr>
      <p:sp>
        <p:nvSpPr>
          <p:cNvPr id="23" name="Picture Placeholder 22"/>
          <p:cNvSpPr>
            <a:spLocks noGrp="1"/>
          </p:cNvSpPr>
          <p:nvPr>
            <p:ph type="pic" sz="quarter" idx="15"/>
          </p:nvPr>
        </p:nvSpPr>
        <p:spPr>
          <a:xfrm>
            <a:off x="0" y="0"/>
            <a:ext cx="4572000" cy="6935254"/>
          </a:xfrm>
          <a:prstGeom prst="rect">
            <a:avLst/>
          </a:prstGeom>
        </p:spPr>
        <p:txBody>
          <a:bodyPr>
            <a:normAutofit/>
          </a:bodyPr>
          <a:lstStyle>
            <a:lvl1pPr>
              <a:defRPr sz="1200"/>
            </a:lvl1pPr>
          </a:lstStyle>
          <a:p>
            <a:r>
              <a:rPr lang="en-US" smtClean="0"/>
              <a:t>Click icon to add picture</a:t>
            </a:r>
            <a:endParaRPr lang="en-US"/>
          </a:p>
        </p:txBody>
      </p:sp>
    </p:spTree>
    <p:extLst>
      <p:ext uri="{BB962C8B-B14F-4D97-AF65-F5344CB8AC3E}">
        <p14:creationId xmlns:p14="http://schemas.microsoft.com/office/powerpoint/2010/main" val="251738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724206" y="2052623"/>
            <a:ext cx="685711" cy="685800"/>
          </a:xfrm>
          <a:prstGeom prst="ellipse">
            <a:avLst/>
          </a:prstGeom>
        </p:spPr>
        <p:txBody>
          <a:bodyPr rtlCol="0">
            <a:normAutofit/>
          </a:bodyPr>
          <a:lstStyle>
            <a:lvl1pPr marL="0" indent="0">
              <a:buNone/>
              <a:defRPr sz="800">
                <a:solidFill>
                  <a:schemeClr val="tx1"/>
                </a:solidFill>
              </a:defRPr>
            </a:lvl1pPr>
          </a:lstStyle>
          <a:p>
            <a:pPr lvl="0"/>
            <a:r>
              <a:rPr lang="en-US" noProof="0" smtClean="0"/>
              <a:t>Click icon to add picture</a:t>
            </a:r>
            <a:endParaRPr lang="en-US" noProof="0" dirty="0"/>
          </a:p>
        </p:txBody>
      </p:sp>
      <p:sp>
        <p:nvSpPr>
          <p:cNvPr id="13" name="Picture Placeholder 6"/>
          <p:cNvSpPr>
            <a:spLocks noGrp="1"/>
          </p:cNvSpPr>
          <p:nvPr>
            <p:ph type="pic" sz="quarter" idx="11"/>
          </p:nvPr>
        </p:nvSpPr>
        <p:spPr>
          <a:xfrm>
            <a:off x="3198241" y="2052623"/>
            <a:ext cx="685711" cy="685800"/>
          </a:xfrm>
          <a:prstGeom prst="ellipse">
            <a:avLst/>
          </a:prstGeom>
        </p:spPr>
        <p:txBody>
          <a:bodyPr rtlCol="0">
            <a:normAutofit/>
          </a:bodyPr>
          <a:lstStyle>
            <a:lvl1pPr marL="0" indent="0">
              <a:buNone/>
              <a:defRPr sz="800">
                <a:solidFill>
                  <a:schemeClr val="tx1"/>
                </a:solidFill>
              </a:defRPr>
            </a:lvl1pPr>
          </a:lstStyle>
          <a:p>
            <a:pPr lvl="0"/>
            <a:r>
              <a:rPr lang="en-US" noProof="0" smtClean="0"/>
              <a:t>Click icon to add picture</a:t>
            </a:r>
            <a:endParaRPr lang="en-US" noProof="0"/>
          </a:p>
        </p:txBody>
      </p:sp>
      <p:sp>
        <p:nvSpPr>
          <p:cNvPr id="15" name="Picture Placeholder 6"/>
          <p:cNvSpPr>
            <a:spLocks noGrp="1"/>
          </p:cNvSpPr>
          <p:nvPr>
            <p:ph type="pic" sz="quarter" idx="12"/>
          </p:nvPr>
        </p:nvSpPr>
        <p:spPr>
          <a:xfrm>
            <a:off x="5589729" y="2052623"/>
            <a:ext cx="685711" cy="685800"/>
          </a:xfrm>
          <a:prstGeom prst="ellipse">
            <a:avLst/>
          </a:prstGeom>
        </p:spPr>
        <p:txBody>
          <a:bodyPr rtlCol="0">
            <a:normAutofit/>
          </a:bodyPr>
          <a:lstStyle>
            <a:lvl1pPr marL="0" indent="0">
              <a:buNone/>
              <a:defRPr sz="800">
                <a:solidFill>
                  <a:schemeClr val="tx1"/>
                </a:solidFill>
              </a:defRPr>
            </a:lvl1pPr>
          </a:lstStyle>
          <a:p>
            <a:pPr lvl="0"/>
            <a:r>
              <a:rPr lang="en-US" noProof="0" smtClean="0"/>
              <a:t>Click icon to add picture</a:t>
            </a:r>
            <a:endParaRPr lang="en-US" noProof="0"/>
          </a:p>
        </p:txBody>
      </p:sp>
    </p:spTree>
    <p:extLst>
      <p:ext uri="{BB962C8B-B14F-4D97-AF65-F5344CB8AC3E}">
        <p14:creationId xmlns:p14="http://schemas.microsoft.com/office/powerpoint/2010/main" val="277003306"/>
      </p:ext>
    </p:extLst>
  </p:cSld>
  <p:clrMapOvr>
    <a:masterClrMapping/>
  </p:clrMapOvr>
  <p:transition spd="med" advClick="0" advTm="2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Data Driven">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1190" y="2214687"/>
            <a:ext cx="9144000" cy="2006754"/>
          </a:xfrm>
        </p:spPr>
        <p:txBody>
          <a:bodyPr/>
          <a:lstStyle/>
          <a:p>
            <a:r>
              <a:rPr lang="en-US" smtClean="0"/>
              <a:t>Click icon to add picture</a:t>
            </a:r>
            <a:endParaRPr lang="en-US"/>
          </a:p>
        </p:txBody>
      </p:sp>
    </p:spTree>
    <p:extLst>
      <p:ext uri="{BB962C8B-B14F-4D97-AF65-F5344CB8AC3E}">
        <p14:creationId xmlns:p14="http://schemas.microsoft.com/office/powerpoint/2010/main" val="41952312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1F8871-BB87-42D7-A073-C6D7D181CDC6}"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31918561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7936E9-F33A-474B-8E50-759A6285C375}"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3530078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A04DA2-4CDE-46CE-9C91-2D193563EF3E}"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1343759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524DD0-D35C-4024-B04A-B2F70515DBD6}" type="datetime1">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39097528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Big Picture v4">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0" y="0"/>
            <a:ext cx="9144000" cy="6858000"/>
          </a:xfr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r>
              <a:rPr lang="en-US" smtClean="0"/>
              <a:t>Click icon to add picture</a:t>
            </a:r>
            <a:endParaRPr lang="en-US" dirty="0"/>
          </a:p>
        </p:txBody>
      </p:sp>
    </p:spTree>
    <p:extLst>
      <p:ext uri="{BB962C8B-B14F-4D97-AF65-F5344CB8AC3E}">
        <p14:creationId xmlns:p14="http://schemas.microsoft.com/office/powerpoint/2010/main" val="42381656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Big Picture">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9144000" cy="6858000"/>
          </a:xfrm>
          <a:prstGeom prst="rect">
            <a:avLst/>
          </a:prstGeo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r>
              <a:rPr lang="en-US" smtClean="0"/>
              <a:t>Click icon to add picture</a:t>
            </a:r>
            <a:endParaRPr lang="en-US" dirty="0"/>
          </a:p>
        </p:txBody>
      </p:sp>
    </p:spTree>
    <p:extLst>
      <p:ext uri="{BB962C8B-B14F-4D97-AF65-F5344CB8AC3E}">
        <p14:creationId xmlns:p14="http://schemas.microsoft.com/office/powerpoint/2010/main" val="360975913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Big Picture v4">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0" y="0"/>
            <a:ext cx="9144000" cy="6858000"/>
          </a:xfr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7172694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ig Picture">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9144000" cy="6858000"/>
          </a:xfrm>
          <a:prstGeom prst="rect">
            <a:avLst/>
          </a:prstGeo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25569535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BC23BD-1CB7-47DA-B1BE-7214E9DEE05C}"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40312867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8AD77-2942-40C6-A1CC-7EDC214CAD05}"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8339739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3241D8A-5302-424E-A6AD-12D29A7CF831}"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5305905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CB89EB-1AE1-49E6-81B9-CF58EAA771C8}" type="datetime1">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9730618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7B3977-BE3C-45A5-A797-8E0F52EEFD37}" type="datetime1">
              <a:rPr lang="en-US" smtClean="0"/>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693138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28C6D0-2C43-46C3-BC99-39BC6D755E6C}" type="datetime1">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32028811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9AC646-8EA0-4D5D-8712-60ABB294D87D}" type="datetime1">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9998763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52DA90-08D3-4121-83C5-920AF6900D0A}" type="datetime1">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41411944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7538ACF-753E-4DC2-B84B-03511ABA1FFD}" type="datetime1">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33044450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49036E3-D3EA-4A3C-B75E-9BCF8E9FA411}" type="datetime1">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0214010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9C6A9-6A6A-4B07-8FB9-411E42DF9C4E}"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6120697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E188C9-29D2-4E3C-B0EF-15A329AA914D}"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864691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D83ABBB-CEEB-4C18-BCD2-30F15065C573}" type="datetime1">
              <a:rPr lang="en-US" smtClean="0"/>
              <a:t>4/10/2018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40328632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ADD4B59-335B-48E6-ABE1-A8D9E613771A}" type="datetime1">
              <a:rPr lang="en-US" smtClean="0"/>
              <a:t>4/10/2018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13782580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fld id="{190A7CD3-DAD0-42F0-AA43-44CB0DA068B9}" type="datetime1">
              <a:rPr lang="en-US" smtClean="0"/>
              <a:t>4/10/2018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25234839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C2829F10-72EF-4716-B649-AEBB014E05A7}" type="datetime1">
              <a:rPr lang="en-US" smtClean="0"/>
              <a:t>4/10/2018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2354169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B78B2D-A176-47B2-9802-7B6C9F1633D8}" type="datetime1">
              <a:rPr lang="en-US" smtClean="0"/>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38635913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0993C5E4-06E1-4B59-94DB-3A28BF2CBCDB}" type="datetime1">
              <a:rPr lang="en-US" smtClean="0"/>
              <a:t>4/10/2018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33111239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8336BA6-1198-494E-A3CA-3425719BAE55}" type="datetime1">
              <a:rPr lang="en-US" smtClean="0"/>
              <a:t>4/10/2018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3777121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DCC6D54-9017-4C7F-8BCB-60AA5F636542}" type="datetime1">
              <a:rPr lang="en-US" smtClean="0"/>
              <a:t>4/10/2018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38372085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fld id="{162560CA-DCBC-4F26-A04C-B52D6272A1CF}" type="datetime1">
              <a:rPr lang="en-US" smtClean="0"/>
              <a:t>4/10/2018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23204763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fld id="{4284F0D5-21AE-4D3A-837C-A44ACA08E607}" type="datetime1">
              <a:rPr lang="en-US" smtClean="0"/>
              <a:t>4/10/2018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37802043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EC8AA2A-FD30-4913-843A-5A45A4702F5F}" type="datetime1">
              <a:rPr lang="en-US" smtClean="0"/>
              <a:t>4/10/2018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12114375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4"/>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4"/>
            <a:ext cx="6019800" cy="43878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16239CB-D880-4281-89DF-E23188F90A2A}" type="datetime1">
              <a:rPr lang="en-US" smtClean="0"/>
              <a:t>4/10/2018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20017262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472875"/>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263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69D6FF-5CB4-41A7-BFCC-E96524123E82}"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724155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97EF0-D83A-4A07-B877-69F840483CDB}" type="datetime1">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3673931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C07383-9F03-46AB-9895-F1F0573BAD9B}"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3752460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279AD1-4361-4919-BB22-496C9F55E5D9}"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3260174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417B70-C39D-41C0-895E-4D51ACEF83EE}" type="datetime1">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6091976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BA5F07-F8F1-4A15-88EF-4938D1228524}" type="datetime1">
              <a:rPr lang="en-US" smtClean="0"/>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4835849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573D13-6B9A-4207-86EA-A13A1BA6C2CF}" type="datetime1">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2522369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F8D0D-2CE1-4390-8850-82707500C81A}" type="datetime1">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1995358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5006B8D-5695-4DA4-BD2E-A4EF7FF39A1D}" type="datetime1">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2188039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FA16AD-62DE-47B6-88F4-43EBD40C7584}" type="datetime1">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31613504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80AAD4-E0D4-4526-9B65-5D7CA83A7C69}"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30447293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FC8DA0-3656-4564-ABF7-4FC32EDEEDBC}"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509180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9B5FD7-676A-4C99-B333-394C267669AC}" type="datetime1">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484561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4AAFE7-5251-4DD2-9447-D876487D8175}" type="datetime1">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1744516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Start-Company">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813151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2_Big_Picture_team-skills">
    <p:spTree>
      <p:nvGrpSpPr>
        <p:cNvPr id="1" name=""/>
        <p:cNvGrpSpPr/>
        <p:nvPr/>
      </p:nvGrpSpPr>
      <p:grpSpPr>
        <a:xfrm>
          <a:off x="0" y="0"/>
          <a:ext cx="0" cy="0"/>
          <a:chOff x="0" y="0"/>
          <a:chExt cx="0" cy="0"/>
        </a:xfrm>
      </p:grpSpPr>
      <p:sp>
        <p:nvSpPr>
          <p:cNvPr id="9" name="Picture Placeholder 22"/>
          <p:cNvSpPr>
            <a:spLocks noGrp="1"/>
          </p:cNvSpPr>
          <p:nvPr>
            <p:ph type="pic" sz="quarter" idx="13"/>
          </p:nvPr>
        </p:nvSpPr>
        <p:spPr>
          <a:xfrm>
            <a:off x="0" y="-1"/>
            <a:ext cx="9152357" cy="6858001"/>
          </a:xfrm>
        </p:spPr>
        <p:txBody>
          <a:bodyPr>
            <a:normAutofit/>
          </a:bodyPr>
          <a:lstStyle>
            <a:lvl1pPr marL="0" indent="0">
              <a:buNone/>
              <a:defRPr sz="1200">
                <a:latin typeface="Lato Light"/>
                <a:cs typeface="Lato Light"/>
              </a:defRPr>
            </a:lvl1pPr>
          </a:lstStyle>
          <a:p>
            <a:r>
              <a:rPr lang="en-US" smtClean="0"/>
              <a:t>Click icon to add picture</a:t>
            </a:r>
            <a:endParaRPr lang="id-ID" dirty="0"/>
          </a:p>
        </p:txBody>
      </p:sp>
      <p:sp>
        <p:nvSpPr>
          <p:cNvPr id="5" name="Picture Placeholder 22"/>
          <p:cNvSpPr>
            <a:spLocks noGrp="1"/>
          </p:cNvSpPr>
          <p:nvPr>
            <p:ph type="pic" sz="quarter" idx="14"/>
          </p:nvPr>
        </p:nvSpPr>
        <p:spPr>
          <a:xfrm>
            <a:off x="1180364" y="2344616"/>
            <a:ext cx="1231010" cy="1547446"/>
          </a:xfrm>
        </p:spPr>
        <p:txBody>
          <a:bodyPr>
            <a:normAutofit/>
          </a:bodyPr>
          <a:lstStyle>
            <a:lvl1pPr marL="0" indent="0">
              <a:buNone/>
              <a:defRPr sz="1200">
                <a:solidFill>
                  <a:schemeClr val="bg1"/>
                </a:solidFill>
                <a:latin typeface="Lato Regular"/>
                <a:cs typeface="Lato Regular"/>
              </a:defRPr>
            </a:lvl1pPr>
          </a:lstStyle>
          <a:p>
            <a:r>
              <a:rPr lang="en-US" smtClean="0"/>
              <a:t>Click icon to add picture</a:t>
            </a:r>
            <a:endParaRPr lang="id-ID" dirty="0"/>
          </a:p>
        </p:txBody>
      </p:sp>
    </p:spTree>
    <p:extLst>
      <p:ext uri="{BB962C8B-B14F-4D97-AF65-F5344CB8AC3E}">
        <p14:creationId xmlns:p14="http://schemas.microsoft.com/office/powerpoint/2010/main" val="6100063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Iphone_06_layout">
    <p:spTree>
      <p:nvGrpSpPr>
        <p:cNvPr id="1" name=""/>
        <p:cNvGrpSpPr/>
        <p:nvPr/>
      </p:nvGrpSpPr>
      <p:grpSpPr>
        <a:xfrm>
          <a:off x="0" y="0"/>
          <a:ext cx="0" cy="0"/>
          <a:chOff x="0" y="0"/>
          <a:chExt cx="0" cy="0"/>
        </a:xfrm>
      </p:grpSpPr>
      <p:sp>
        <p:nvSpPr>
          <p:cNvPr id="7" name="Picture Placeholder 4"/>
          <p:cNvSpPr>
            <a:spLocks noGrp="1"/>
          </p:cNvSpPr>
          <p:nvPr>
            <p:ph type="pic" sz="quarter" idx="10"/>
          </p:nvPr>
        </p:nvSpPr>
        <p:spPr>
          <a:xfrm>
            <a:off x="3845169" y="2485292"/>
            <a:ext cx="1453399" cy="2520462"/>
          </a:xfrm>
        </p:spPr>
        <p:txBody>
          <a:bodyPr>
            <a:normAutofit/>
          </a:bodyPr>
          <a:lstStyle>
            <a:lvl1pPr>
              <a:defRPr sz="1400"/>
            </a:lvl1pPr>
          </a:lstStyle>
          <a:p>
            <a:r>
              <a:rPr lang="en-US" smtClean="0"/>
              <a:t>Click icon to add picture</a:t>
            </a:r>
            <a:endParaRPr lang="en-US" dirty="0"/>
          </a:p>
        </p:txBody>
      </p:sp>
    </p:spTree>
    <p:extLst>
      <p:ext uri="{BB962C8B-B14F-4D97-AF65-F5344CB8AC3E}">
        <p14:creationId xmlns:p14="http://schemas.microsoft.com/office/powerpoint/2010/main" val="21062724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macbook_Air_mockup">
    <p:spTree>
      <p:nvGrpSpPr>
        <p:cNvPr id="1" name=""/>
        <p:cNvGrpSpPr/>
        <p:nvPr/>
      </p:nvGrpSpPr>
      <p:grpSpPr>
        <a:xfrm>
          <a:off x="0" y="0"/>
          <a:ext cx="0" cy="0"/>
          <a:chOff x="0" y="0"/>
          <a:chExt cx="0" cy="0"/>
        </a:xfrm>
      </p:grpSpPr>
      <p:sp>
        <p:nvSpPr>
          <p:cNvPr id="7" name="Picture Placeholder 4"/>
          <p:cNvSpPr>
            <a:spLocks noGrp="1"/>
          </p:cNvSpPr>
          <p:nvPr>
            <p:ph type="pic" sz="quarter" idx="10"/>
          </p:nvPr>
        </p:nvSpPr>
        <p:spPr>
          <a:xfrm>
            <a:off x="3099915" y="2518442"/>
            <a:ext cx="2967532" cy="1865989"/>
          </a:xfrm>
        </p:spPr>
        <p:txBody>
          <a:bodyPr>
            <a:normAutofit/>
          </a:bodyPr>
          <a:lstStyle>
            <a:lvl1pPr>
              <a:defRPr sz="1400"/>
            </a:lvl1pPr>
          </a:lstStyle>
          <a:p>
            <a:r>
              <a:rPr lang="en-US" smtClean="0"/>
              <a:t>Click icon to add picture</a:t>
            </a:r>
            <a:endParaRPr lang="en-US" dirty="0"/>
          </a:p>
        </p:txBody>
      </p:sp>
    </p:spTree>
    <p:extLst>
      <p:ext uri="{BB962C8B-B14F-4D97-AF65-F5344CB8AC3E}">
        <p14:creationId xmlns:p14="http://schemas.microsoft.com/office/powerpoint/2010/main" val="19929397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ipad_mockup">
    <p:spTree>
      <p:nvGrpSpPr>
        <p:cNvPr id="1" name=""/>
        <p:cNvGrpSpPr/>
        <p:nvPr/>
      </p:nvGrpSpPr>
      <p:grpSpPr>
        <a:xfrm>
          <a:off x="0" y="0"/>
          <a:ext cx="0" cy="0"/>
          <a:chOff x="0" y="0"/>
          <a:chExt cx="0" cy="0"/>
        </a:xfrm>
      </p:grpSpPr>
      <p:sp>
        <p:nvSpPr>
          <p:cNvPr id="9" name="Picture Placeholder 4"/>
          <p:cNvSpPr>
            <a:spLocks noGrp="1"/>
          </p:cNvSpPr>
          <p:nvPr>
            <p:ph type="pic" sz="quarter" idx="10"/>
          </p:nvPr>
        </p:nvSpPr>
        <p:spPr>
          <a:xfrm>
            <a:off x="5631883" y="2199224"/>
            <a:ext cx="2002648" cy="2700196"/>
          </a:xfrm>
        </p:spPr>
        <p:txBody>
          <a:bodyPr>
            <a:normAutofit/>
          </a:bodyPr>
          <a:lstStyle>
            <a:lvl1pPr>
              <a:defRPr sz="1400"/>
            </a:lvl1pPr>
          </a:lstStyle>
          <a:p>
            <a:r>
              <a:rPr lang="en-US" smtClean="0"/>
              <a:t>Click icon to add picture</a:t>
            </a:r>
            <a:endParaRPr lang="en-US" dirty="0"/>
          </a:p>
        </p:txBody>
      </p:sp>
    </p:spTree>
    <p:extLst>
      <p:ext uri="{BB962C8B-B14F-4D97-AF65-F5344CB8AC3E}">
        <p14:creationId xmlns:p14="http://schemas.microsoft.com/office/powerpoint/2010/main" val="18911801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ipad_mockup2">
    <p:spTree>
      <p:nvGrpSpPr>
        <p:cNvPr id="1" name=""/>
        <p:cNvGrpSpPr/>
        <p:nvPr/>
      </p:nvGrpSpPr>
      <p:grpSpPr>
        <a:xfrm>
          <a:off x="0" y="0"/>
          <a:ext cx="0" cy="0"/>
          <a:chOff x="0" y="0"/>
          <a:chExt cx="0" cy="0"/>
        </a:xfrm>
      </p:grpSpPr>
      <p:sp>
        <p:nvSpPr>
          <p:cNvPr id="8" name="Picture Placeholder 4"/>
          <p:cNvSpPr>
            <a:spLocks noGrp="1"/>
          </p:cNvSpPr>
          <p:nvPr>
            <p:ph type="pic" sz="quarter" idx="10"/>
          </p:nvPr>
        </p:nvSpPr>
        <p:spPr>
          <a:xfrm>
            <a:off x="3152458" y="2493469"/>
            <a:ext cx="2843641" cy="2107451"/>
          </a:xfrm>
        </p:spPr>
        <p:txBody>
          <a:bodyPr>
            <a:normAutofit/>
          </a:bodyPr>
          <a:lstStyle>
            <a:lvl1pPr>
              <a:defRPr sz="1400"/>
            </a:lvl1pPr>
          </a:lstStyle>
          <a:p>
            <a:r>
              <a:rPr lang="en-US" smtClean="0"/>
              <a:t>Click icon to add picture</a:t>
            </a:r>
            <a:endParaRPr lang="en-US" dirty="0"/>
          </a:p>
        </p:txBody>
      </p:sp>
    </p:spTree>
    <p:extLst>
      <p:ext uri="{BB962C8B-B14F-4D97-AF65-F5344CB8AC3E}">
        <p14:creationId xmlns:p14="http://schemas.microsoft.com/office/powerpoint/2010/main" val="39191221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new_macbook_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2960239" y="2497015"/>
            <a:ext cx="3190781" cy="1992924"/>
          </a:xfrm>
        </p:spPr>
        <p:txBody>
          <a:bodyPr>
            <a:normAutofit/>
          </a:bodyPr>
          <a:lstStyle>
            <a:lvl1pPr>
              <a:defRPr sz="1400"/>
            </a:lvl1pPr>
          </a:lstStyle>
          <a:p>
            <a:r>
              <a:rPr lang="en-US" smtClean="0"/>
              <a:t>Click icon to add picture</a:t>
            </a:r>
            <a:endParaRPr lang="en-US" dirty="0"/>
          </a:p>
        </p:txBody>
      </p:sp>
    </p:spTree>
    <p:extLst>
      <p:ext uri="{BB962C8B-B14F-4D97-AF65-F5344CB8AC3E}">
        <p14:creationId xmlns:p14="http://schemas.microsoft.com/office/powerpoint/2010/main" val="35300026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iMac_Compare">
    <p:spTree>
      <p:nvGrpSpPr>
        <p:cNvPr id="1" name=""/>
        <p:cNvGrpSpPr/>
        <p:nvPr/>
      </p:nvGrpSpPr>
      <p:grpSpPr>
        <a:xfrm>
          <a:off x="0" y="0"/>
          <a:ext cx="0" cy="0"/>
          <a:chOff x="0" y="0"/>
          <a:chExt cx="0" cy="0"/>
        </a:xfrm>
      </p:grpSpPr>
      <p:sp>
        <p:nvSpPr>
          <p:cNvPr id="32" name="Picture Placeholder 4"/>
          <p:cNvSpPr>
            <a:spLocks noGrp="1"/>
          </p:cNvSpPr>
          <p:nvPr>
            <p:ph type="pic" sz="quarter" idx="10"/>
          </p:nvPr>
        </p:nvSpPr>
        <p:spPr>
          <a:xfrm>
            <a:off x="1354204" y="1928920"/>
            <a:ext cx="2203523" cy="1244630"/>
          </a:xfrm>
        </p:spPr>
        <p:txBody>
          <a:bodyPr>
            <a:normAutofit/>
          </a:bodyPr>
          <a:lstStyle>
            <a:lvl1pPr>
              <a:defRPr sz="1400"/>
            </a:lvl1pPr>
          </a:lstStyle>
          <a:p>
            <a:r>
              <a:rPr lang="en-US" smtClean="0"/>
              <a:t>Click icon to add picture</a:t>
            </a:r>
            <a:endParaRPr lang="en-US" dirty="0"/>
          </a:p>
        </p:txBody>
      </p:sp>
      <p:sp>
        <p:nvSpPr>
          <p:cNvPr id="33" name="Picture Placeholder 4"/>
          <p:cNvSpPr>
            <a:spLocks noGrp="1"/>
          </p:cNvSpPr>
          <p:nvPr>
            <p:ph type="pic" sz="quarter" idx="11"/>
          </p:nvPr>
        </p:nvSpPr>
        <p:spPr>
          <a:xfrm>
            <a:off x="5525136" y="1932226"/>
            <a:ext cx="2203523" cy="1244630"/>
          </a:xfrm>
        </p:spPr>
        <p:txBody>
          <a:bodyPr>
            <a:normAutofit/>
          </a:bodyPr>
          <a:lstStyle>
            <a:lvl1pPr>
              <a:defRPr sz="1400"/>
            </a:lvl1pPr>
          </a:lstStyle>
          <a:p>
            <a:r>
              <a:rPr lang="en-US" smtClean="0"/>
              <a:t>Click icon to add picture</a:t>
            </a:r>
            <a:endParaRPr lang="en-US" dirty="0"/>
          </a:p>
        </p:txBody>
      </p:sp>
    </p:spTree>
    <p:extLst>
      <p:ext uri="{BB962C8B-B14F-4D97-AF65-F5344CB8AC3E}">
        <p14:creationId xmlns:p14="http://schemas.microsoft.com/office/powerpoint/2010/main" val="10981623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Brea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3943484"/>
          </a:xfrm>
        </p:spPr>
        <p:txBody>
          <a:bodyPr>
            <a:normAutofit/>
          </a:bodyPr>
          <a:lstStyle>
            <a:lvl1pPr>
              <a:defRPr sz="1400"/>
            </a:lvl1pPr>
          </a:lstStyle>
          <a:p>
            <a:r>
              <a:rPr lang="en-US" smtClean="0"/>
              <a:t>Click icon to add picture</a:t>
            </a:r>
            <a:endParaRPr lang="en-US" dirty="0"/>
          </a:p>
        </p:txBody>
      </p:sp>
    </p:spTree>
    <p:extLst>
      <p:ext uri="{BB962C8B-B14F-4D97-AF65-F5344CB8AC3E}">
        <p14:creationId xmlns:p14="http://schemas.microsoft.com/office/powerpoint/2010/main" val="290824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68343A-7C1B-4EA9-8482-19765AB77F5B}" type="datetime1">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55324074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1191" y="0"/>
            <a:ext cx="9144001" cy="6858000"/>
          </a:xfrm>
          <a:effectLst/>
        </p:spPr>
        <p:txBody>
          <a:bodyPr>
            <a:normAutofit/>
          </a:bodyPr>
          <a:lstStyle>
            <a:lvl1pPr marL="0" indent="0">
              <a:buNone/>
              <a:defRPr sz="1600">
                <a:ln>
                  <a:noFill/>
                </a:ln>
                <a:solidFill>
                  <a:schemeClr val="bg1">
                    <a:lumMod val="85000"/>
                  </a:schemeClr>
                </a:solidFill>
              </a:defRPr>
            </a:lvl1pPr>
          </a:lstStyle>
          <a:p>
            <a:r>
              <a:rPr lang="en-US" smtClean="0"/>
              <a:t>Click icon to add picture</a:t>
            </a:r>
            <a:endParaRPr lang="en-US" dirty="0"/>
          </a:p>
        </p:txBody>
      </p:sp>
    </p:spTree>
    <p:extLst>
      <p:ext uri="{BB962C8B-B14F-4D97-AF65-F5344CB8AC3E}">
        <p14:creationId xmlns:p14="http://schemas.microsoft.com/office/powerpoint/2010/main" val="1648785416"/>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4" name="Picture Placeholder 4"/>
          <p:cNvSpPr>
            <a:spLocks noGrp="1"/>
          </p:cNvSpPr>
          <p:nvPr>
            <p:ph type="pic" sz="quarter" idx="13" hasCustomPrompt="1"/>
          </p:nvPr>
        </p:nvSpPr>
        <p:spPr>
          <a:xfrm>
            <a:off x="1" y="0"/>
            <a:ext cx="5362185" cy="6858000"/>
          </a:xfrm>
        </p:spPr>
        <p:txBody>
          <a:bodyPr/>
          <a:lstStyle>
            <a:lvl1pPr>
              <a:defRPr baseline="0"/>
            </a:lvl1pPr>
          </a:lstStyle>
          <a:p>
            <a:r>
              <a:rPr lang="en-US" dirty="0"/>
              <a:t>Drag / Drop / Send to Back</a:t>
            </a:r>
          </a:p>
        </p:txBody>
      </p:sp>
    </p:spTree>
    <p:extLst>
      <p:ext uri="{BB962C8B-B14F-4D97-AF65-F5344CB8AC3E}">
        <p14:creationId xmlns:p14="http://schemas.microsoft.com/office/powerpoint/2010/main" val="19040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Full Image BG">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p:spPr>
        <p:txBody>
          <a:bodyPr>
            <a:normAutofit/>
          </a:bodyPr>
          <a:lstStyle>
            <a:lvl1pPr marL="0" indent="0">
              <a:buNone/>
              <a:defRPr sz="1200"/>
            </a:lvl1pPr>
          </a:lstStyle>
          <a:p>
            <a:r>
              <a:rPr lang="en-US" smtClean="0"/>
              <a:t>Click icon to add picture</a:t>
            </a:r>
            <a:endParaRPr lang="en-US" dirty="0"/>
          </a:p>
        </p:txBody>
      </p:sp>
    </p:spTree>
    <p:extLst>
      <p:ext uri="{BB962C8B-B14F-4D97-AF65-F5344CB8AC3E}">
        <p14:creationId xmlns:p14="http://schemas.microsoft.com/office/powerpoint/2010/main" val="14143368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2_Individual of the Team">
    <p:spTree>
      <p:nvGrpSpPr>
        <p:cNvPr id="1" name=""/>
        <p:cNvGrpSpPr/>
        <p:nvPr/>
      </p:nvGrpSpPr>
      <p:grpSpPr>
        <a:xfrm>
          <a:off x="0" y="0"/>
          <a:ext cx="0" cy="0"/>
          <a:chOff x="0" y="0"/>
          <a:chExt cx="0" cy="0"/>
        </a:xfrm>
      </p:grpSpPr>
      <p:sp>
        <p:nvSpPr>
          <p:cNvPr id="23" name="Picture Placeholder 22"/>
          <p:cNvSpPr>
            <a:spLocks noGrp="1"/>
          </p:cNvSpPr>
          <p:nvPr>
            <p:ph type="pic" sz="quarter" idx="15"/>
          </p:nvPr>
        </p:nvSpPr>
        <p:spPr>
          <a:xfrm>
            <a:off x="0" y="0"/>
            <a:ext cx="4572000" cy="6935254"/>
          </a:xfrm>
          <a:prstGeom prst="rect">
            <a:avLst/>
          </a:prstGeom>
        </p:spPr>
        <p:txBody>
          <a:bodyPr>
            <a:normAutofit/>
          </a:bodyPr>
          <a:lstStyle>
            <a:lvl1pPr>
              <a:defRPr sz="1200"/>
            </a:lvl1pPr>
          </a:lstStyle>
          <a:p>
            <a:r>
              <a:rPr lang="en-US" smtClean="0"/>
              <a:t>Click icon to add picture</a:t>
            </a:r>
            <a:endParaRPr lang="en-US"/>
          </a:p>
        </p:txBody>
      </p:sp>
    </p:spTree>
    <p:extLst>
      <p:ext uri="{BB962C8B-B14F-4D97-AF65-F5344CB8AC3E}">
        <p14:creationId xmlns:p14="http://schemas.microsoft.com/office/powerpoint/2010/main" val="37082458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724206" y="2052623"/>
            <a:ext cx="685711" cy="685800"/>
          </a:xfrm>
          <a:prstGeom prst="ellipse">
            <a:avLst/>
          </a:prstGeom>
        </p:spPr>
        <p:txBody>
          <a:bodyPr rtlCol="0">
            <a:normAutofit/>
          </a:bodyPr>
          <a:lstStyle>
            <a:lvl1pPr marL="0" indent="0">
              <a:buNone/>
              <a:defRPr sz="800">
                <a:solidFill>
                  <a:schemeClr val="tx1"/>
                </a:solidFill>
              </a:defRPr>
            </a:lvl1pPr>
          </a:lstStyle>
          <a:p>
            <a:pPr lvl="0"/>
            <a:r>
              <a:rPr lang="en-US" noProof="0" smtClean="0"/>
              <a:t>Click icon to add picture</a:t>
            </a:r>
            <a:endParaRPr lang="en-US" noProof="0" dirty="0"/>
          </a:p>
        </p:txBody>
      </p:sp>
      <p:sp>
        <p:nvSpPr>
          <p:cNvPr id="13" name="Picture Placeholder 6"/>
          <p:cNvSpPr>
            <a:spLocks noGrp="1"/>
          </p:cNvSpPr>
          <p:nvPr>
            <p:ph type="pic" sz="quarter" idx="11"/>
          </p:nvPr>
        </p:nvSpPr>
        <p:spPr>
          <a:xfrm>
            <a:off x="3198241" y="2052623"/>
            <a:ext cx="685711" cy="685800"/>
          </a:xfrm>
          <a:prstGeom prst="ellipse">
            <a:avLst/>
          </a:prstGeom>
        </p:spPr>
        <p:txBody>
          <a:bodyPr rtlCol="0">
            <a:normAutofit/>
          </a:bodyPr>
          <a:lstStyle>
            <a:lvl1pPr marL="0" indent="0">
              <a:buNone/>
              <a:defRPr sz="800">
                <a:solidFill>
                  <a:schemeClr val="tx1"/>
                </a:solidFill>
              </a:defRPr>
            </a:lvl1pPr>
          </a:lstStyle>
          <a:p>
            <a:pPr lvl="0"/>
            <a:r>
              <a:rPr lang="en-US" noProof="0" smtClean="0"/>
              <a:t>Click icon to add picture</a:t>
            </a:r>
            <a:endParaRPr lang="en-US" noProof="0"/>
          </a:p>
        </p:txBody>
      </p:sp>
      <p:sp>
        <p:nvSpPr>
          <p:cNvPr id="15" name="Picture Placeholder 6"/>
          <p:cNvSpPr>
            <a:spLocks noGrp="1"/>
          </p:cNvSpPr>
          <p:nvPr>
            <p:ph type="pic" sz="quarter" idx="12"/>
          </p:nvPr>
        </p:nvSpPr>
        <p:spPr>
          <a:xfrm>
            <a:off x="5589729" y="2052623"/>
            <a:ext cx="685711" cy="685800"/>
          </a:xfrm>
          <a:prstGeom prst="ellipse">
            <a:avLst/>
          </a:prstGeom>
        </p:spPr>
        <p:txBody>
          <a:bodyPr rtlCol="0">
            <a:normAutofit/>
          </a:bodyPr>
          <a:lstStyle>
            <a:lvl1pPr marL="0" indent="0">
              <a:buNone/>
              <a:defRPr sz="800">
                <a:solidFill>
                  <a:schemeClr val="tx1"/>
                </a:solidFill>
              </a:defRPr>
            </a:lvl1pPr>
          </a:lstStyle>
          <a:p>
            <a:pPr lvl="0"/>
            <a:r>
              <a:rPr lang="en-US" noProof="0" smtClean="0"/>
              <a:t>Click icon to add picture</a:t>
            </a:r>
            <a:endParaRPr lang="en-US" noProof="0"/>
          </a:p>
        </p:txBody>
      </p:sp>
    </p:spTree>
    <p:extLst>
      <p:ext uri="{BB962C8B-B14F-4D97-AF65-F5344CB8AC3E}">
        <p14:creationId xmlns:p14="http://schemas.microsoft.com/office/powerpoint/2010/main" val="2135881643"/>
      </p:ext>
    </p:extLst>
  </p:cSld>
  <p:clrMapOvr>
    <a:masterClrMapping/>
  </p:clrMapOvr>
  <p:transition spd="med" advClick="0" advTm="2000">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Data Driven">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1190" y="2214687"/>
            <a:ext cx="9144000" cy="2006754"/>
          </a:xfrm>
        </p:spPr>
        <p:txBody>
          <a:bodyPr/>
          <a:lstStyle/>
          <a:p>
            <a:r>
              <a:rPr lang="en-US" smtClean="0"/>
              <a:t>Click icon to add picture</a:t>
            </a:r>
            <a:endParaRPr lang="en-US"/>
          </a:p>
        </p:txBody>
      </p:sp>
    </p:spTree>
    <p:extLst>
      <p:ext uri="{BB962C8B-B14F-4D97-AF65-F5344CB8AC3E}">
        <p14:creationId xmlns:p14="http://schemas.microsoft.com/office/powerpoint/2010/main" val="8553925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E06126-75BE-4074-BA26-45D1955C115D}"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2870292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1" y="1604329"/>
            <a:ext cx="8226720" cy="21933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481" y="3935934"/>
            <a:ext cx="8226720" cy="21933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fld id="{180D467A-9CD7-49DB-8346-91527FC6C4DD}" type="datetime1">
              <a:rPr lang="en-US" smtClean="0"/>
              <a:t>4/10/2018</a:t>
            </a:fld>
            <a:endParaRPr lang="en-US"/>
          </a:p>
        </p:txBody>
      </p:sp>
      <p:sp>
        <p:nvSpPr>
          <p:cNvPr id="6" name="Rectangle 4"/>
          <p:cNvSpPr>
            <a:spLocks noGrp="1" noChangeArrowheads="1"/>
          </p:cNvSpPr>
          <p:nvPr>
            <p:ph type="ftr" idx="11"/>
          </p:nvPr>
        </p:nvSpPr>
        <p:spPr>
          <a:ln/>
        </p:spPr>
        <p:txBody>
          <a:bodyPr/>
          <a:lstStyle>
            <a:lvl1pPr>
              <a:defRPr/>
            </a:lvl1pPr>
          </a:lstStyle>
          <a:p>
            <a:endParaRPr lang="en-US"/>
          </a:p>
        </p:txBody>
      </p:sp>
      <p:sp>
        <p:nvSpPr>
          <p:cNvPr id="7" name="Rectangle 5"/>
          <p:cNvSpPr>
            <a:spLocks noGrp="1" noChangeArrowheads="1"/>
          </p:cNvSpPr>
          <p:nvPr>
            <p:ph type="sldNum" idx="12"/>
          </p:nvPr>
        </p:nvSpPr>
        <p:spPr>
          <a:ln/>
        </p:spPr>
        <p:txBody>
          <a:bodyPr/>
          <a:lstStyle>
            <a:lvl1pPr>
              <a:defRPr/>
            </a:lvl1pPr>
          </a:lstStyle>
          <a:p>
            <a:fld id="{6B5EDA75-33EF-4F5F-8AEE-B0487D5CD76E}" type="slidenum">
              <a:rPr lang="en-US" smtClean="0"/>
              <a:t>‹#›</a:t>
            </a:fld>
            <a:endParaRPr lang="en-US"/>
          </a:p>
        </p:txBody>
      </p:sp>
    </p:spTree>
    <p:extLst>
      <p:ext uri="{BB962C8B-B14F-4D97-AF65-F5344CB8AC3E}">
        <p14:creationId xmlns:p14="http://schemas.microsoft.com/office/powerpoint/2010/main" val="21813983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50843B-98A5-45B1-973F-91E4724C1AAF}"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6497962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E38359-A4A0-4746-AE47-04F9931A5474}" type="datetime1">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352353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563F3C-1707-4936-AFDD-49DF52B57F2C}" type="datetime1">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7769546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35563" y="1981200"/>
            <a:ext cx="3810000" cy="4114800"/>
          </a:xfrm>
        </p:spPr>
        <p:txBody>
          <a:bodyPr/>
          <a:lstStyle/>
          <a:p>
            <a:pPr lvl="0"/>
            <a:r>
              <a:rPr lang="en-US" noProof="0" smtClean="0"/>
              <a:t>Click icon to add online image</a:t>
            </a:r>
            <a:endParaRPr lang="en-US" noProof="0"/>
          </a:p>
        </p:txBody>
      </p:sp>
      <p:sp>
        <p:nvSpPr>
          <p:cNvPr id="5" name="Rectangle 27"/>
          <p:cNvSpPr>
            <a:spLocks noGrp="1" noChangeArrowheads="1"/>
          </p:cNvSpPr>
          <p:nvPr>
            <p:ph type="dt" sz="half" idx="10"/>
          </p:nvPr>
        </p:nvSpPr>
        <p:spPr>
          <a:ln/>
        </p:spPr>
        <p:txBody>
          <a:bodyPr/>
          <a:lstStyle>
            <a:lvl1pPr>
              <a:defRPr/>
            </a:lvl1pPr>
          </a:lstStyle>
          <a:p>
            <a:fld id="{A6167E29-A0C2-4E0D-8FB8-D0C71E355C68}" type="datetime1">
              <a:rPr lang="en-US" smtClean="0"/>
              <a:t>4/10/2018</a:t>
            </a:fld>
            <a:endParaRPr lang="en-US"/>
          </a:p>
        </p:txBody>
      </p:sp>
      <p:sp>
        <p:nvSpPr>
          <p:cNvPr id="6" name="Rectangle 28"/>
          <p:cNvSpPr>
            <a:spLocks noGrp="1" noChangeArrowheads="1"/>
          </p:cNvSpPr>
          <p:nvPr>
            <p:ph type="ftr" sz="quarter" idx="11"/>
          </p:nvPr>
        </p:nvSpPr>
        <p:spPr>
          <a:ln/>
        </p:spPr>
        <p:txBody>
          <a:bodyPr/>
          <a:lstStyle>
            <a:lvl1pPr>
              <a:defRPr/>
            </a:lvl1pPr>
          </a:lstStyle>
          <a:p>
            <a:endParaRPr lang="en-US"/>
          </a:p>
        </p:txBody>
      </p:sp>
      <p:sp>
        <p:nvSpPr>
          <p:cNvPr id="7" name="Rectangle 29"/>
          <p:cNvSpPr>
            <a:spLocks noGrp="1" noChangeArrowheads="1"/>
          </p:cNvSpPr>
          <p:nvPr>
            <p:ph type="sldNum" sz="quarter" idx="12"/>
          </p:nvPr>
        </p:nvSpPr>
        <p:spPr>
          <a:ln/>
        </p:spPr>
        <p:txBody>
          <a:bodyPr/>
          <a:lstStyle>
            <a:lvl1pPr>
              <a:defRPr/>
            </a:lvl1pPr>
          </a:lstStyle>
          <a:p>
            <a:fld id="{6B5EDA75-33EF-4F5F-8AEE-B0487D5CD76E}" type="slidenum">
              <a:rPr lang="en-US" smtClean="0"/>
              <a:t>‹#›</a:t>
            </a:fld>
            <a:endParaRPr lang="en-US"/>
          </a:p>
        </p:txBody>
      </p:sp>
    </p:spTree>
    <p:extLst>
      <p:ext uri="{BB962C8B-B14F-4D97-AF65-F5344CB8AC3E}">
        <p14:creationId xmlns:p14="http://schemas.microsoft.com/office/powerpoint/2010/main" val="42419003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Big Picture v4">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0" y="0"/>
            <a:ext cx="9144000" cy="6858000"/>
          </a:xfr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r>
              <a:rPr lang="en-US" smtClean="0"/>
              <a:t>Click icon to add picture</a:t>
            </a:r>
            <a:endParaRPr lang="en-US" dirty="0"/>
          </a:p>
        </p:txBody>
      </p:sp>
    </p:spTree>
    <p:extLst>
      <p:ext uri="{BB962C8B-B14F-4D97-AF65-F5344CB8AC3E}">
        <p14:creationId xmlns:p14="http://schemas.microsoft.com/office/powerpoint/2010/main" val="19816907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Big Picture">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9144000" cy="6858000"/>
          </a:xfrm>
          <a:prstGeom prst="rect">
            <a:avLst/>
          </a:prstGeo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r>
              <a:rPr lang="en-US" smtClean="0"/>
              <a:t>Click icon to add picture</a:t>
            </a:r>
            <a:endParaRPr lang="en-US" dirty="0"/>
          </a:p>
        </p:txBody>
      </p:sp>
    </p:spTree>
    <p:extLst>
      <p:ext uri="{BB962C8B-B14F-4D97-AF65-F5344CB8AC3E}">
        <p14:creationId xmlns:p14="http://schemas.microsoft.com/office/powerpoint/2010/main" val="1232339549"/>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Big Picture v4">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0" y="0"/>
            <a:ext cx="9144000" cy="6858000"/>
          </a:xfr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r>
              <a:rPr lang="en-US" smtClean="0"/>
              <a:t>Click icon to add picture</a:t>
            </a:r>
            <a:endParaRPr lang="en-US" dirty="0"/>
          </a:p>
        </p:txBody>
      </p:sp>
    </p:spTree>
    <p:extLst>
      <p:ext uri="{BB962C8B-B14F-4D97-AF65-F5344CB8AC3E}">
        <p14:creationId xmlns:p14="http://schemas.microsoft.com/office/powerpoint/2010/main" val="18683334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262D15-08B9-48E6-8CB3-20021C0A1A60}"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1813005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43A591-4052-4075-A21C-68B6D8D39B20}"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42761563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8F8D8A-7E85-4DFD-A2DB-39C1A0B054E9}" type="datetime1">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6317600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E89814-0D46-42D0-9B8C-64AC09078326}" type="datetime1">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1225848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023962-5B3A-4341-96EC-3B0671731ED2}" type="datetime1">
              <a:rPr lang="en-US" smtClean="0"/>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174298917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002324-5046-4487-A8A3-01C2B3C9F707}" type="datetime1">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81301-5DFE-4D5C-BCB9-364D2F8A62D3}" type="slidenum">
              <a:rPr lang="en-US" smtClean="0"/>
              <a:t>‹#›</a:t>
            </a:fld>
            <a:endParaRPr lang="en-US"/>
          </a:p>
        </p:txBody>
      </p:sp>
    </p:spTree>
    <p:extLst>
      <p:ext uri="{BB962C8B-B14F-4D97-AF65-F5344CB8AC3E}">
        <p14:creationId xmlns:p14="http://schemas.microsoft.com/office/powerpoint/2010/main" val="2655854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theme" Target="../theme/theme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7.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0D003-1891-49B9-9E47-942B0B2F99F8}" type="datetime1">
              <a:rPr lang="en-US" smtClean="0"/>
              <a:t>4/10/2018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1419156943"/>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45720" tIns="22860" rIns="45720" bIns="2286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45720" tIns="22860" rIns="45720" bIns="2286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45720" tIns="22860" rIns="45720" bIns="22860" rtlCol="0" anchor="ctr"/>
          <a:lstStyle>
            <a:lvl1pPr algn="l">
              <a:defRPr sz="1200">
                <a:solidFill>
                  <a:schemeClr val="tx1">
                    <a:tint val="75000"/>
                  </a:schemeClr>
                </a:solidFill>
              </a:defRPr>
            </a:lvl1pPr>
          </a:lstStyle>
          <a:p>
            <a:fld id="{92804DF7-5AD9-4E47-BE74-949E346758EB}" type="datetime1">
              <a:rPr lang="en-US" smtClean="0"/>
              <a:t>4/10/2018</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45720" tIns="22860" rIns="45720" bIns="228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45720" tIns="22860" rIns="45720" bIns="22860" rtlCol="0" anchor="ctr"/>
          <a:lstStyle>
            <a:lvl1pPr algn="r">
              <a:defRPr sz="1200">
                <a:solidFill>
                  <a:schemeClr val="tx1">
                    <a:tint val="75000"/>
                  </a:schemeClr>
                </a:solidFill>
              </a:defRPr>
            </a:lvl1pPr>
          </a:lstStyle>
          <a:p>
            <a:fld id="{6B5EDA75-33EF-4F5F-8AEE-B0487D5CD76E}" type="slidenum">
              <a:rPr lang="en-US" smtClean="0"/>
              <a:t>‹#›</a:t>
            </a:fld>
            <a:endParaRPr lang="en-US"/>
          </a:p>
        </p:txBody>
      </p:sp>
      <p:sp>
        <p:nvSpPr>
          <p:cNvPr id="9" name="TextBox 8"/>
          <p:cNvSpPr txBox="1"/>
          <p:nvPr/>
        </p:nvSpPr>
        <p:spPr>
          <a:xfrm>
            <a:off x="8664959" y="303535"/>
            <a:ext cx="310003" cy="238519"/>
          </a:xfrm>
          <a:prstGeom prst="rect">
            <a:avLst/>
          </a:prstGeom>
          <a:noFill/>
        </p:spPr>
        <p:txBody>
          <a:bodyPr wrap="none" lIns="68571" tIns="34286" rIns="68571" bIns="34286" rtlCol="0">
            <a:spAutoFit/>
          </a:bodyPr>
          <a:lstStyle/>
          <a:p>
            <a:pPr algn="ctr"/>
            <a:fld id="{260E2A6B-A809-4840-BF14-8648BC0BDF87}" type="slidenum">
              <a:rPr lang="id-ID" sz="1100" b="1" smtClean="0">
                <a:solidFill>
                  <a:schemeClr val="bg1"/>
                </a:solidFill>
                <a:latin typeface="Lato Regular"/>
                <a:cs typeface="Lato Regular"/>
              </a:rPr>
              <a:pPr algn="ctr"/>
              <a:t>‹#›</a:t>
            </a:fld>
            <a:endParaRPr lang="id-ID" sz="1100" dirty="0">
              <a:solidFill>
                <a:schemeClr val="bg1"/>
              </a:solidFill>
              <a:latin typeface="Lato Regular"/>
              <a:cs typeface="Lato Regular"/>
            </a:endParaRPr>
          </a:p>
        </p:txBody>
      </p:sp>
    </p:spTree>
    <p:extLst>
      <p:ext uri="{BB962C8B-B14F-4D97-AF65-F5344CB8AC3E}">
        <p14:creationId xmlns:p14="http://schemas.microsoft.com/office/powerpoint/2010/main" val="1584146180"/>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5" r:id="rId18"/>
    <p:sldLayoutId id="2147483816" r:id="rId19"/>
    <p:sldLayoutId id="2147483818" r:id="rId20"/>
    <p:sldLayoutId id="2147483819" r:id="rId21"/>
    <p:sldLayoutId id="2147483795" r:id="rId22"/>
    <p:sldLayoutId id="2147483794"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644BD-81F3-478A-A6DC-5BE49A378737}" type="datetime1">
              <a:rPr lang="en-US" smtClean="0"/>
              <a:t>4/10/2018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1946210955"/>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303B4A"/>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a:p>
        </p:txBody>
      </p:sp>
      <p:sp>
        <p:nvSpPr>
          <p:cNvPr id="1027" name="Text Placeholder 2"/>
          <p:cNvSpPr>
            <a:spLocks noGrp="1"/>
          </p:cNvSpPr>
          <p:nvPr>
            <p:ph type="body" idx="1"/>
          </p:nvPr>
        </p:nvSpPr>
        <p:spPr bwMode="auto">
          <a:xfrm>
            <a:off x="457200" y="1600201"/>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a:p>
        </p:txBody>
      </p:sp>
      <p:sp>
        <p:nvSpPr>
          <p:cNvPr id="4" name="Date Placeholder 3"/>
          <p:cNvSpPr>
            <a:spLocks noGrp="1"/>
          </p:cNvSpPr>
          <p:nvPr>
            <p:ph type="dt" sz="half" idx="2"/>
          </p:nvPr>
        </p:nvSpPr>
        <p:spPr>
          <a:xfrm>
            <a:off x="457200" y="6356351"/>
            <a:ext cx="2133600" cy="366183"/>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810CDFE1-1EE2-41DC-BA53-47AE81EE6FAE}" type="datetime1">
              <a:rPr lang="en-US" smtClean="0"/>
              <a:t>4/10/2018</a:t>
            </a:fld>
            <a:endParaRPr lang="en-US"/>
          </a:p>
        </p:txBody>
      </p:sp>
      <p:sp>
        <p:nvSpPr>
          <p:cNvPr id="5" name="Footer Placeholder 4"/>
          <p:cNvSpPr>
            <a:spLocks noGrp="1"/>
          </p:cNvSpPr>
          <p:nvPr>
            <p:ph type="ftr" sz="quarter" idx="3"/>
          </p:nvPr>
        </p:nvSpPr>
        <p:spPr>
          <a:xfrm>
            <a:off x="3124200" y="6356351"/>
            <a:ext cx="2895600" cy="36618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en-US"/>
          </a:p>
        </p:txBody>
      </p:sp>
      <p:sp>
        <p:nvSpPr>
          <p:cNvPr id="6" name="Slide Number Placeholder 5"/>
          <p:cNvSpPr>
            <a:spLocks noGrp="1"/>
          </p:cNvSpPr>
          <p:nvPr>
            <p:ph type="sldNum" sz="quarter" idx="4"/>
          </p:nvPr>
        </p:nvSpPr>
        <p:spPr>
          <a:xfrm>
            <a:off x="6553200" y="6356351"/>
            <a:ext cx="21336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B5EDA75-33EF-4F5F-8AEE-B0487D5CD76E}" type="slidenum">
              <a:rPr lang="en-US" smtClean="0"/>
              <a:t>‹#›</a:t>
            </a:fld>
            <a:endParaRPr lang="en-US"/>
          </a:p>
        </p:txBody>
      </p:sp>
    </p:spTree>
    <p:extLst>
      <p:ext uri="{BB962C8B-B14F-4D97-AF65-F5344CB8AC3E}">
        <p14:creationId xmlns:p14="http://schemas.microsoft.com/office/powerpoint/2010/main" val="314813074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970A5F-EA73-45B8-927B-DC7038348502}" type="datetime1">
              <a:rPr lang="en-US" smtClean="0"/>
              <a:t>4/10/2018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26690434"/>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45720" tIns="22860" rIns="45720" bIns="2286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45720" tIns="22860" rIns="45720" bIns="2286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45720" tIns="22860" rIns="45720" bIns="22860" rtlCol="0" anchor="ctr"/>
          <a:lstStyle>
            <a:lvl1pPr algn="l">
              <a:defRPr sz="1200">
                <a:solidFill>
                  <a:schemeClr val="tx1">
                    <a:tint val="75000"/>
                  </a:schemeClr>
                </a:solidFill>
              </a:defRPr>
            </a:lvl1pPr>
          </a:lstStyle>
          <a:p>
            <a:fld id="{71D457E0-3F3A-470D-83A5-CC79B446E55E}" type="datetime1">
              <a:rPr lang="en-US" smtClean="0"/>
              <a:t>4/10/2018</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45720" tIns="22860" rIns="45720" bIns="228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45720" tIns="22860" rIns="45720" bIns="22860" rtlCol="0" anchor="ctr"/>
          <a:lstStyle>
            <a:lvl1pPr algn="r">
              <a:defRPr sz="1200">
                <a:solidFill>
                  <a:schemeClr val="tx1">
                    <a:tint val="75000"/>
                  </a:schemeClr>
                </a:solidFill>
              </a:defRPr>
            </a:lvl1pPr>
          </a:lstStyle>
          <a:p>
            <a:fld id="{6B5EDA75-33EF-4F5F-8AEE-B0487D5CD76E}" type="slidenum">
              <a:rPr lang="en-US" smtClean="0"/>
              <a:t>‹#›</a:t>
            </a:fld>
            <a:endParaRPr lang="en-US"/>
          </a:p>
        </p:txBody>
      </p:sp>
      <p:sp>
        <p:nvSpPr>
          <p:cNvPr id="9" name="TextBox 8"/>
          <p:cNvSpPr txBox="1"/>
          <p:nvPr/>
        </p:nvSpPr>
        <p:spPr>
          <a:xfrm>
            <a:off x="8664959" y="303535"/>
            <a:ext cx="310003" cy="238519"/>
          </a:xfrm>
          <a:prstGeom prst="rect">
            <a:avLst/>
          </a:prstGeom>
          <a:noFill/>
        </p:spPr>
        <p:txBody>
          <a:bodyPr wrap="none" lIns="68571" tIns="34286" rIns="68571" bIns="34286" rtlCol="0">
            <a:spAutoFit/>
          </a:bodyPr>
          <a:lstStyle/>
          <a:p>
            <a:pPr algn="ctr"/>
            <a:fld id="{260E2A6B-A809-4840-BF14-8648BC0BDF87}" type="slidenum">
              <a:rPr lang="id-ID" sz="1100" b="1" smtClean="0">
                <a:solidFill>
                  <a:schemeClr val="bg1"/>
                </a:solidFill>
                <a:latin typeface="Lato Regular"/>
                <a:cs typeface="Lato Regular"/>
              </a:rPr>
              <a:pPr algn="ctr"/>
              <a:t>‹#›</a:t>
            </a:fld>
            <a:endParaRPr lang="id-ID" sz="1100" dirty="0">
              <a:solidFill>
                <a:schemeClr val="bg1"/>
              </a:solidFill>
              <a:latin typeface="Lato Regular"/>
              <a:cs typeface="Lato Regular"/>
            </a:endParaRPr>
          </a:p>
        </p:txBody>
      </p:sp>
    </p:spTree>
    <p:extLst>
      <p:ext uri="{BB962C8B-B14F-4D97-AF65-F5344CB8AC3E}">
        <p14:creationId xmlns:p14="http://schemas.microsoft.com/office/powerpoint/2010/main" val="1109663650"/>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 id="2147483876" r:id="rId18"/>
    <p:sldLayoutId id="2147483877" r:id="rId19"/>
    <p:sldLayoutId id="2147483878" r:id="rId20"/>
    <p:sldLayoutId id="2147483879" r:id="rId21"/>
    <p:sldLayoutId id="2147483880" r:id="rId22"/>
    <p:sldLayoutId id="2147483881" r:id="rId23"/>
    <p:sldLayoutId id="2147483882"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6D350B-DDFC-4635-A375-3F544DDEEAE5}" type="datetime1">
              <a:rPr lang="en-US" smtClean="0"/>
              <a:t>4/10/2018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81301-5DFE-4D5C-BCB9-364D2F8A62D3}" type="slidenum">
              <a:rPr lang="en-US" smtClean="0"/>
              <a:t>‹#›</a:t>
            </a:fld>
            <a:endParaRPr lang="en-US"/>
          </a:p>
        </p:txBody>
      </p:sp>
    </p:spTree>
    <p:extLst>
      <p:ext uri="{BB962C8B-B14F-4D97-AF65-F5344CB8AC3E}">
        <p14:creationId xmlns:p14="http://schemas.microsoft.com/office/powerpoint/2010/main" val="1662471731"/>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303B4A"/>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a:p>
        </p:txBody>
      </p:sp>
      <p:sp>
        <p:nvSpPr>
          <p:cNvPr id="1027" name="Text Placeholder 2"/>
          <p:cNvSpPr>
            <a:spLocks noGrp="1"/>
          </p:cNvSpPr>
          <p:nvPr>
            <p:ph type="body" idx="1"/>
          </p:nvPr>
        </p:nvSpPr>
        <p:spPr bwMode="auto">
          <a:xfrm>
            <a:off x="457200" y="1600201"/>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a:p>
        </p:txBody>
      </p:sp>
      <p:sp>
        <p:nvSpPr>
          <p:cNvPr id="4" name="Date Placeholder 3"/>
          <p:cNvSpPr>
            <a:spLocks noGrp="1"/>
          </p:cNvSpPr>
          <p:nvPr>
            <p:ph type="dt" sz="half" idx="2"/>
          </p:nvPr>
        </p:nvSpPr>
        <p:spPr>
          <a:xfrm>
            <a:off x="457200" y="6356351"/>
            <a:ext cx="2133600" cy="366183"/>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5D4A2322-7284-4F45-8F14-B1F60C14975D}" type="datetime1">
              <a:rPr lang="en-US" smtClean="0"/>
              <a:t>4/10/2018</a:t>
            </a:fld>
            <a:endParaRPr lang="en-US"/>
          </a:p>
        </p:txBody>
      </p:sp>
      <p:sp>
        <p:nvSpPr>
          <p:cNvPr id="5" name="Footer Placeholder 4"/>
          <p:cNvSpPr>
            <a:spLocks noGrp="1"/>
          </p:cNvSpPr>
          <p:nvPr>
            <p:ph type="ftr" sz="quarter" idx="3"/>
          </p:nvPr>
        </p:nvSpPr>
        <p:spPr>
          <a:xfrm>
            <a:off x="3124200" y="6356351"/>
            <a:ext cx="2895600" cy="36618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en-US"/>
          </a:p>
        </p:txBody>
      </p:sp>
      <p:sp>
        <p:nvSpPr>
          <p:cNvPr id="6" name="Slide Number Placeholder 5"/>
          <p:cNvSpPr>
            <a:spLocks noGrp="1"/>
          </p:cNvSpPr>
          <p:nvPr>
            <p:ph type="sldNum" sz="quarter" idx="4"/>
          </p:nvPr>
        </p:nvSpPr>
        <p:spPr>
          <a:xfrm>
            <a:off x="6553200" y="6356351"/>
            <a:ext cx="21336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B5EDA75-33EF-4F5F-8AEE-B0487D5CD76E}" type="slidenum">
              <a:rPr lang="en-US" smtClean="0"/>
              <a:t>‹#›</a:t>
            </a:fld>
            <a:endParaRPr lang="en-US"/>
          </a:p>
        </p:txBody>
      </p:sp>
    </p:spTree>
    <p:extLst>
      <p:ext uri="{BB962C8B-B14F-4D97-AF65-F5344CB8AC3E}">
        <p14:creationId xmlns:p14="http://schemas.microsoft.com/office/powerpoint/2010/main" val="3900175768"/>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ctb.ku.edu/en/toolkits"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0.tmp"/></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685800"/>
            <a:ext cx="11887200" cy="7924800"/>
          </a:xfrm>
          <a:prstGeom prst="rect">
            <a:avLst/>
          </a:prstGeom>
        </p:spPr>
      </p:pic>
      <p:sp>
        <p:nvSpPr>
          <p:cNvPr id="7" name="Title 6"/>
          <p:cNvSpPr>
            <a:spLocks noGrp="1"/>
          </p:cNvSpPr>
          <p:nvPr>
            <p:ph type="ctrTitle"/>
          </p:nvPr>
        </p:nvSpPr>
        <p:spPr>
          <a:xfrm>
            <a:off x="457200" y="4747492"/>
            <a:ext cx="8305800" cy="1470025"/>
          </a:xfrm>
        </p:spPr>
        <p:txBody>
          <a:bodyPr>
            <a:normAutofit fontScale="90000"/>
          </a:bodyPr>
          <a:lstStyle/>
          <a:p>
            <a:pPr algn="ctr"/>
            <a:r>
              <a:rPr lang="en-US" sz="7200" b="1" dirty="0" smtClean="0">
                <a:solidFill>
                  <a:schemeClr val="bg2"/>
                </a:solidFill>
                <a:latin typeface="Lato Bold"/>
              </a:rPr>
              <a:t>Population Health Assessment Engine</a:t>
            </a:r>
            <a:endParaRPr lang="en-US" sz="7200" b="1" dirty="0">
              <a:solidFill>
                <a:schemeClr val="bg2"/>
              </a:solidFill>
              <a:latin typeface="Lato Bold"/>
            </a:endParaRPr>
          </a:p>
        </p:txBody>
      </p:sp>
      <p:sp>
        <p:nvSpPr>
          <p:cNvPr id="2" name="Slide Number Placeholder 1"/>
          <p:cNvSpPr>
            <a:spLocks noGrp="1"/>
          </p:cNvSpPr>
          <p:nvPr>
            <p:ph type="sldNum" sz="quarter" idx="12"/>
          </p:nvPr>
        </p:nvSpPr>
        <p:spPr/>
        <p:txBody>
          <a:bodyPr/>
          <a:lstStyle/>
          <a:p>
            <a:fld id="{94681301-5DFE-4D5C-BCB9-364D2F8A62D3}" type="slidenum">
              <a:rPr lang="en-US" smtClean="0"/>
              <a:t>1</a:t>
            </a:fld>
            <a:endParaRPr lang="en-US"/>
          </a:p>
        </p:txBody>
      </p:sp>
    </p:spTree>
    <p:extLst>
      <p:ext uri="{BB962C8B-B14F-4D97-AF65-F5344CB8AC3E}">
        <p14:creationId xmlns:p14="http://schemas.microsoft.com/office/powerpoint/2010/main" val="31144689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p:cNvSpPr txBox="1">
            <a:spLocks/>
          </p:cNvSpPr>
          <p:nvPr/>
        </p:nvSpPr>
        <p:spPr>
          <a:xfrm>
            <a:off x="457200" y="18288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p:txBody>
      </p:sp>
      <p:sp>
        <p:nvSpPr>
          <p:cNvPr id="5" name="Content Placeholder 7"/>
          <p:cNvSpPr txBox="1">
            <a:spLocks/>
          </p:cNvSpPr>
          <p:nvPr/>
        </p:nvSpPr>
        <p:spPr>
          <a:xfrm>
            <a:off x="609600" y="19812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571500" indent="-571500" algn="l">
              <a:buAutoNum type="romanUcPeriod"/>
            </a:pPr>
            <a:r>
              <a:rPr lang="en-US" dirty="0" smtClean="0">
                <a:solidFill>
                  <a:schemeClr val="tx1">
                    <a:lumMod val="50000"/>
                  </a:schemeClr>
                </a:solidFill>
              </a:rPr>
              <a:t>What is a service area?</a:t>
            </a:r>
          </a:p>
          <a:p>
            <a:pPr marL="571500" indent="-571500" algn="l">
              <a:buAutoNum type="romanUcPeriod"/>
            </a:pPr>
            <a:r>
              <a:rPr lang="en-US" dirty="0" smtClean="0">
                <a:solidFill>
                  <a:schemeClr val="tx1">
                    <a:lumMod val="50000"/>
                  </a:schemeClr>
                </a:solidFill>
              </a:rPr>
              <a:t>Activity 1: Learning about your service area</a:t>
            </a:r>
          </a:p>
          <a:p>
            <a:pPr marL="571500" indent="-571500" algn="l">
              <a:buAutoNum type="romanUcPeriod"/>
            </a:pPr>
            <a:r>
              <a:rPr lang="en-US" dirty="0" smtClean="0">
                <a:solidFill>
                  <a:schemeClr val="tx1">
                    <a:lumMod val="50000"/>
                  </a:schemeClr>
                </a:solidFill>
              </a:rPr>
              <a:t>Activity 2: Identifying your service area</a:t>
            </a:r>
          </a:p>
          <a:p>
            <a:pPr marL="571500" indent="-571500" algn="l">
              <a:buAutoNum type="romanUcPeriod"/>
            </a:pPr>
            <a:r>
              <a:rPr lang="en-US" dirty="0" smtClean="0">
                <a:solidFill>
                  <a:schemeClr val="tx1">
                    <a:lumMod val="50000"/>
                  </a:schemeClr>
                </a:solidFill>
              </a:rPr>
              <a:t>Activity 3: Comparing your service area</a:t>
            </a:r>
          </a:p>
          <a:p>
            <a:pPr marL="457200" indent="-457200" algn="l">
              <a:buFont typeface="Arial" panose="020B0604020202020204" pitchFamily="34" charset="0"/>
              <a:buChar char="•"/>
            </a:pPr>
            <a:endParaRPr lang="en-US" dirty="0">
              <a:solidFill>
                <a:schemeClr val="tx1">
                  <a:lumMod val="50000"/>
                </a:schemeClr>
              </a:solidFill>
            </a:endParaRPr>
          </a:p>
          <a:p>
            <a:pPr marL="457200" indent="-457200" algn="l">
              <a:buFont typeface="Arial" panose="020B0604020202020204" pitchFamily="34" charset="0"/>
              <a:buChar char="•"/>
            </a:pPr>
            <a:endParaRPr lang="en-US" dirty="0">
              <a:solidFill>
                <a:schemeClr val="tx1">
                  <a:lumMod val="50000"/>
                </a:schemeClr>
              </a:solidFill>
            </a:endParaRPr>
          </a:p>
        </p:txBody>
      </p:sp>
      <p:sp>
        <p:nvSpPr>
          <p:cNvPr id="3" name="Slide Number Placeholder 2"/>
          <p:cNvSpPr>
            <a:spLocks noGrp="1"/>
          </p:cNvSpPr>
          <p:nvPr>
            <p:ph type="sldNum" sz="quarter" idx="12"/>
          </p:nvPr>
        </p:nvSpPr>
        <p:spPr/>
        <p:txBody>
          <a:bodyPr/>
          <a:lstStyle/>
          <a:p>
            <a:fld id="{94681301-5DFE-4D5C-BCB9-364D2F8A62D3}" type="slidenum">
              <a:rPr lang="en-US" smtClean="0"/>
              <a:t>10</a:t>
            </a:fld>
            <a:endParaRPr lang="en-US"/>
          </a:p>
        </p:txBody>
      </p:sp>
      <p:sp>
        <p:nvSpPr>
          <p:cNvPr id="7" name="Title 1"/>
          <p:cNvSpPr>
            <a:spLocks noGrp="1"/>
          </p:cNvSpPr>
          <p:nvPr>
            <p:ph type="title"/>
          </p:nvPr>
        </p:nvSpPr>
        <p:spPr>
          <a:xfrm>
            <a:off x="491836" y="350837"/>
            <a:ext cx="7886700" cy="1325563"/>
          </a:xfrm>
        </p:spPr>
        <p:txBody>
          <a:bodyPr>
            <a:noAutofit/>
          </a:bodyPr>
          <a:lstStyle/>
          <a:p>
            <a:r>
              <a:rPr lang="en-US" sz="2800" dirty="0" smtClean="0">
                <a:solidFill>
                  <a:schemeClr val="accent1"/>
                </a:solidFill>
              </a:rPr>
              <a:t>Next Level Stuff 06: Getting the Most out of My Community</a:t>
            </a:r>
            <a:br>
              <a:rPr lang="en-US" sz="2800" dirty="0" smtClean="0">
                <a:solidFill>
                  <a:schemeClr val="accent1"/>
                </a:solidFill>
              </a:rPr>
            </a:br>
            <a:r>
              <a:rPr lang="en-US" sz="2800" dirty="0" smtClean="0">
                <a:solidFill>
                  <a:schemeClr val="accent3"/>
                </a:solidFill>
              </a:rPr>
              <a:t>Outline</a:t>
            </a:r>
            <a:endParaRPr lang="en-US" sz="2800" dirty="0">
              <a:solidFill>
                <a:schemeClr val="accent3"/>
              </a:solidFill>
            </a:endParaRPr>
          </a:p>
        </p:txBody>
      </p:sp>
    </p:spTree>
    <p:extLst>
      <p:ext uri="{BB962C8B-B14F-4D97-AF65-F5344CB8AC3E}">
        <p14:creationId xmlns:p14="http://schemas.microsoft.com/office/powerpoint/2010/main" val="648405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56381" y="324138"/>
            <a:ext cx="7886700" cy="8471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accent1"/>
                </a:solidFill>
              </a:rPr>
              <a:t>My Community</a:t>
            </a:r>
            <a:endParaRPr lang="en-US" dirty="0">
              <a:solidFill>
                <a:schemeClr val="accent1"/>
              </a:solidFill>
            </a:endParaRPr>
          </a:p>
        </p:txBody>
      </p:sp>
      <p:sp>
        <p:nvSpPr>
          <p:cNvPr id="7" name="Content Placeholder 2"/>
          <p:cNvSpPr txBox="1">
            <a:spLocks/>
          </p:cNvSpPr>
          <p:nvPr/>
        </p:nvSpPr>
        <p:spPr>
          <a:xfrm>
            <a:off x="609600" y="5105400"/>
            <a:ext cx="8382000" cy="1600200"/>
          </a:xfrm>
          <a:prstGeom prst="rect">
            <a:avLst/>
          </a:prstGeom>
        </p:spPr>
        <p:txBody>
          <a:bodyPr vert="horz" lIns="45720" tIns="22860" rIns="45720" bIns="2286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dirty="0" smtClean="0"/>
              <a:t>What you can do using My Community: </a:t>
            </a:r>
          </a:p>
          <a:p>
            <a:r>
              <a:rPr lang="en-US" altLang="en-US" dirty="0" smtClean="0"/>
              <a:t>View community characteristics</a:t>
            </a:r>
          </a:p>
          <a:p>
            <a:r>
              <a:rPr lang="en-US" altLang="en-US" dirty="0" smtClean="0"/>
              <a:t>View your clinic’s service area</a:t>
            </a:r>
          </a:p>
          <a:p>
            <a:r>
              <a:rPr lang="en-US" altLang="en-US" dirty="0" smtClean="0"/>
              <a:t>View how your clinic’s service area relates to community characteristics</a:t>
            </a:r>
          </a:p>
          <a:p>
            <a:r>
              <a:rPr lang="en-US" altLang="en-US" dirty="0" smtClean="0"/>
              <a:t>Download community characteristics</a:t>
            </a:r>
          </a:p>
        </p:txBody>
      </p:sp>
      <p:sp>
        <p:nvSpPr>
          <p:cNvPr id="2" name="Slide Number Placeholder 1"/>
          <p:cNvSpPr>
            <a:spLocks noGrp="1"/>
          </p:cNvSpPr>
          <p:nvPr>
            <p:ph type="sldNum" sz="quarter" idx="12"/>
          </p:nvPr>
        </p:nvSpPr>
        <p:spPr/>
        <p:txBody>
          <a:bodyPr/>
          <a:lstStyle/>
          <a:p>
            <a:fld id="{94681301-5DFE-4D5C-BCB9-364D2F8A62D3}" type="slidenum">
              <a:rPr lang="en-US" smtClean="0"/>
              <a:t>11</a:t>
            </a:fld>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7854"/>
            <a:ext cx="9144000" cy="3832781"/>
          </a:xfrm>
          <a:prstGeom prst="rect">
            <a:avLst/>
          </a:prstGeom>
        </p:spPr>
      </p:pic>
    </p:spTree>
    <p:extLst>
      <p:ext uri="{BB962C8B-B14F-4D97-AF65-F5344CB8AC3E}">
        <p14:creationId xmlns:p14="http://schemas.microsoft.com/office/powerpoint/2010/main" val="3620053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4191000"/>
            <a:ext cx="6934200" cy="1077218"/>
          </a:xfrm>
          <a:prstGeom prst="rect">
            <a:avLst/>
          </a:prstGeom>
        </p:spPr>
        <p:txBody>
          <a:bodyPr wrap="square">
            <a:spAutoFit/>
          </a:bodyPr>
          <a:lstStyle/>
          <a:p>
            <a:pPr algn="ctr"/>
            <a:r>
              <a:rPr lang="en-US" sz="3200" dirty="0" smtClean="0">
                <a:solidFill>
                  <a:schemeClr val="bg2"/>
                </a:solidFill>
              </a:rPr>
              <a:t>A service area is the community or communities served by the practice</a:t>
            </a:r>
            <a:endParaRPr lang="en-US" sz="3200" dirty="0">
              <a:solidFill>
                <a:schemeClr val="bg2"/>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914400"/>
            <a:ext cx="8101252" cy="2894880"/>
          </a:xfrm>
          <a:prstGeom prst="rect">
            <a:avLst/>
          </a:prstGeom>
        </p:spPr>
      </p:pic>
      <p:sp>
        <p:nvSpPr>
          <p:cNvPr id="7" name="Slide Number Placeholder 6"/>
          <p:cNvSpPr>
            <a:spLocks noGrp="1"/>
          </p:cNvSpPr>
          <p:nvPr>
            <p:ph type="sldNum" sz="quarter" idx="12"/>
          </p:nvPr>
        </p:nvSpPr>
        <p:spPr/>
        <p:txBody>
          <a:bodyPr/>
          <a:lstStyle/>
          <a:p>
            <a:fld id="{94681301-5DFE-4D5C-BCB9-364D2F8A62D3}" type="slidenum">
              <a:rPr lang="en-US" smtClean="0"/>
              <a:t>12</a:t>
            </a:fld>
            <a:endParaRPr lang="en-US"/>
          </a:p>
        </p:txBody>
      </p:sp>
      <p:sp>
        <p:nvSpPr>
          <p:cNvPr id="5" name="Rectangle 4"/>
          <p:cNvSpPr/>
          <p:nvPr/>
        </p:nvSpPr>
        <p:spPr>
          <a:xfrm>
            <a:off x="1219200" y="5867400"/>
            <a:ext cx="6934200" cy="646331"/>
          </a:xfrm>
          <a:prstGeom prst="rect">
            <a:avLst/>
          </a:prstGeom>
        </p:spPr>
        <p:txBody>
          <a:bodyPr wrap="square">
            <a:spAutoFit/>
          </a:bodyPr>
          <a:lstStyle/>
          <a:p>
            <a:pPr algn="ctr"/>
            <a:r>
              <a:rPr lang="en-US" dirty="0" smtClean="0">
                <a:solidFill>
                  <a:schemeClr val="bg2"/>
                </a:solidFill>
              </a:rPr>
              <a:t>Nutting PA. Community-Oriented Primary Care: From Principle to Practice. Albuquerque, NM: University of New Mexico Press, 1990.</a:t>
            </a:r>
            <a:endParaRPr lang="en-US" dirty="0">
              <a:solidFill>
                <a:schemeClr val="bg2"/>
              </a:solidFill>
            </a:endParaRPr>
          </a:p>
        </p:txBody>
      </p:sp>
    </p:spTree>
    <p:extLst>
      <p:ext uri="{BB962C8B-B14F-4D97-AF65-F5344CB8AC3E}">
        <p14:creationId xmlns:p14="http://schemas.microsoft.com/office/powerpoint/2010/main" val="3968074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solidFill>
                  <a:schemeClr val="accent1"/>
                </a:solidFill>
              </a:rPr>
              <a:t>What is a service area?</a:t>
            </a:r>
            <a:endParaRPr lang="en-US" dirty="0">
              <a:solidFill>
                <a:schemeClr val="accent1"/>
              </a:solidFill>
            </a:endParaRP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4145613672"/>
              </p:ext>
            </p:extLst>
          </p:nvPr>
        </p:nvGraphicFramePr>
        <p:xfrm>
          <a:off x="457200" y="1600200"/>
          <a:ext cx="2590800" cy="453644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tblGrid>
              <a:tr h="370840">
                <a:tc>
                  <a:txBody>
                    <a:bodyPr/>
                    <a:lstStyle/>
                    <a:p>
                      <a:pPr algn="ctr"/>
                      <a:r>
                        <a:rPr lang="en-US" sz="1200" dirty="0" smtClean="0"/>
                        <a:t>Census tract</a:t>
                      </a:r>
                      <a:endParaRPr lang="en-US" sz="1200" dirty="0"/>
                    </a:p>
                  </a:txBody>
                  <a:tcPr/>
                </a:tc>
                <a:tc>
                  <a:txBody>
                    <a:bodyPr/>
                    <a:lstStyle/>
                    <a:p>
                      <a:pPr algn="ctr"/>
                      <a:r>
                        <a:rPr lang="en-US" sz="1800" dirty="0"/>
                        <a:t># pts</a:t>
                      </a:r>
                    </a:p>
                  </a:txBody>
                  <a:tcPr/>
                </a:tc>
                <a:tc>
                  <a:txBody>
                    <a:bodyPr/>
                    <a:lstStyle/>
                    <a:p>
                      <a:pPr algn="ctr"/>
                      <a:r>
                        <a:rPr lang="en-US" sz="1800" dirty="0"/>
                        <a:t>Cum. %</a:t>
                      </a:r>
                    </a:p>
                  </a:txBody>
                  <a:tcPr/>
                </a:tc>
                <a:extLst>
                  <a:ext uri="{0D108BD9-81ED-4DB2-BD59-A6C34878D82A}">
                    <a16:rowId xmlns:a16="http://schemas.microsoft.com/office/drawing/2014/main" val="10000"/>
                  </a:ext>
                </a:extLst>
              </a:tr>
              <a:tr h="370840">
                <a:tc>
                  <a:txBody>
                    <a:bodyPr/>
                    <a:lstStyle/>
                    <a:p>
                      <a:pPr algn="ctr"/>
                      <a:r>
                        <a:rPr lang="en-US" dirty="0"/>
                        <a:t>A</a:t>
                      </a:r>
                    </a:p>
                  </a:txBody>
                  <a:tcPr/>
                </a:tc>
                <a:tc>
                  <a:txBody>
                    <a:bodyPr/>
                    <a:lstStyle/>
                    <a:p>
                      <a:pPr algn="ctr"/>
                      <a:r>
                        <a:rPr lang="en-US" dirty="0"/>
                        <a:t>432</a:t>
                      </a:r>
                    </a:p>
                  </a:txBody>
                  <a:tcPr/>
                </a:tc>
                <a:tc>
                  <a:txBody>
                    <a:bodyPr/>
                    <a:lstStyle/>
                    <a:p>
                      <a:pPr algn="ctr"/>
                      <a:r>
                        <a:rPr lang="en-US" dirty="0"/>
                        <a:t>10.3%</a:t>
                      </a:r>
                    </a:p>
                  </a:txBody>
                  <a:tcPr/>
                </a:tc>
                <a:extLst>
                  <a:ext uri="{0D108BD9-81ED-4DB2-BD59-A6C34878D82A}">
                    <a16:rowId xmlns:a16="http://schemas.microsoft.com/office/drawing/2014/main" val="10001"/>
                  </a:ext>
                </a:extLst>
              </a:tr>
              <a:tr h="370840">
                <a:tc>
                  <a:txBody>
                    <a:bodyPr/>
                    <a:lstStyle/>
                    <a:p>
                      <a:pPr algn="ctr"/>
                      <a:r>
                        <a:rPr lang="en-US" dirty="0"/>
                        <a:t>B</a:t>
                      </a:r>
                    </a:p>
                  </a:txBody>
                  <a:tcPr/>
                </a:tc>
                <a:tc>
                  <a:txBody>
                    <a:bodyPr/>
                    <a:lstStyle/>
                    <a:p>
                      <a:pPr algn="ctr"/>
                      <a:r>
                        <a:rPr lang="en-US" dirty="0"/>
                        <a:t>380</a:t>
                      </a:r>
                    </a:p>
                  </a:txBody>
                  <a:tcPr/>
                </a:tc>
                <a:tc>
                  <a:txBody>
                    <a:bodyPr/>
                    <a:lstStyle/>
                    <a:p>
                      <a:pPr algn="ctr"/>
                      <a:r>
                        <a:rPr lang="en-US" dirty="0"/>
                        <a:t>19.5%</a:t>
                      </a:r>
                    </a:p>
                  </a:txBody>
                  <a:tcPr/>
                </a:tc>
                <a:extLst>
                  <a:ext uri="{0D108BD9-81ED-4DB2-BD59-A6C34878D82A}">
                    <a16:rowId xmlns:a16="http://schemas.microsoft.com/office/drawing/2014/main" val="10002"/>
                  </a:ext>
                </a:extLst>
              </a:tr>
              <a:tr h="370840">
                <a:tc>
                  <a:txBody>
                    <a:bodyPr/>
                    <a:lstStyle/>
                    <a:p>
                      <a:pPr algn="ctr"/>
                      <a:r>
                        <a:rPr lang="en-US" dirty="0"/>
                        <a:t>C</a:t>
                      </a:r>
                    </a:p>
                  </a:txBody>
                  <a:tcPr/>
                </a:tc>
                <a:tc>
                  <a:txBody>
                    <a:bodyPr/>
                    <a:lstStyle/>
                    <a:p>
                      <a:pPr algn="ctr"/>
                      <a:r>
                        <a:rPr lang="en-US" dirty="0"/>
                        <a:t>349</a:t>
                      </a:r>
                    </a:p>
                  </a:txBody>
                  <a:tcPr/>
                </a:tc>
                <a:tc>
                  <a:txBody>
                    <a:bodyPr/>
                    <a:lstStyle/>
                    <a:p>
                      <a:pPr algn="ctr"/>
                      <a:r>
                        <a:rPr lang="en-US" dirty="0"/>
                        <a:t>27.8%</a:t>
                      </a:r>
                    </a:p>
                  </a:txBody>
                  <a:tcPr/>
                </a:tc>
                <a:extLst>
                  <a:ext uri="{0D108BD9-81ED-4DB2-BD59-A6C34878D82A}">
                    <a16:rowId xmlns:a16="http://schemas.microsoft.com/office/drawing/2014/main" val="10003"/>
                  </a:ext>
                </a:extLst>
              </a:tr>
              <a:tr h="370840">
                <a:tc>
                  <a:txBody>
                    <a:bodyPr/>
                    <a:lstStyle/>
                    <a:p>
                      <a:pPr algn="ctr"/>
                      <a:r>
                        <a:rPr lang="en-US" dirty="0"/>
                        <a:t>D</a:t>
                      </a:r>
                    </a:p>
                  </a:txBody>
                  <a:tcPr/>
                </a:tc>
                <a:tc>
                  <a:txBody>
                    <a:bodyPr/>
                    <a:lstStyle/>
                    <a:p>
                      <a:pPr algn="ctr"/>
                      <a:r>
                        <a:rPr lang="en-US" dirty="0"/>
                        <a:t>312</a:t>
                      </a:r>
                    </a:p>
                  </a:txBody>
                  <a:tcPr/>
                </a:tc>
                <a:tc>
                  <a:txBody>
                    <a:bodyPr/>
                    <a:lstStyle/>
                    <a:p>
                      <a:pPr algn="ctr"/>
                      <a:r>
                        <a:rPr lang="en-US" dirty="0"/>
                        <a:t>35.3%</a:t>
                      </a:r>
                    </a:p>
                  </a:txBody>
                  <a:tcPr/>
                </a:tc>
                <a:extLst>
                  <a:ext uri="{0D108BD9-81ED-4DB2-BD59-A6C34878D82A}">
                    <a16:rowId xmlns:a16="http://schemas.microsoft.com/office/drawing/2014/main" val="10004"/>
                  </a:ext>
                </a:extLst>
              </a:tr>
              <a:tr h="370840">
                <a:tc>
                  <a:txBody>
                    <a:bodyPr/>
                    <a:lstStyle/>
                    <a:p>
                      <a:pPr algn="ctr"/>
                      <a:r>
                        <a:rPr lang="en-US" dirty="0"/>
                        <a:t>E</a:t>
                      </a:r>
                    </a:p>
                  </a:txBody>
                  <a:tcPr/>
                </a:tc>
                <a:tc>
                  <a:txBody>
                    <a:bodyPr/>
                    <a:lstStyle/>
                    <a:p>
                      <a:pPr algn="ctr"/>
                      <a:r>
                        <a:rPr lang="en-US" dirty="0"/>
                        <a:t>301</a:t>
                      </a:r>
                    </a:p>
                  </a:txBody>
                  <a:tcPr/>
                </a:tc>
                <a:tc>
                  <a:txBody>
                    <a:bodyPr/>
                    <a:lstStyle/>
                    <a:p>
                      <a:pPr algn="ctr"/>
                      <a:r>
                        <a:rPr lang="en-US" dirty="0"/>
                        <a:t>42.5%</a:t>
                      </a:r>
                    </a:p>
                  </a:txBody>
                  <a:tcPr/>
                </a:tc>
                <a:extLst>
                  <a:ext uri="{0D108BD9-81ED-4DB2-BD59-A6C34878D82A}">
                    <a16:rowId xmlns:a16="http://schemas.microsoft.com/office/drawing/2014/main" val="10005"/>
                  </a:ext>
                </a:extLst>
              </a:tr>
              <a:tr h="370840">
                <a:tc>
                  <a:txBody>
                    <a:bodyPr/>
                    <a:lstStyle/>
                    <a:p>
                      <a:pPr algn="ctr"/>
                      <a:r>
                        <a:rPr lang="en-US" dirty="0"/>
                        <a:t>F</a:t>
                      </a:r>
                    </a:p>
                  </a:txBody>
                  <a:tcPr/>
                </a:tc>
                <a:tc>
                  <a:txBody>
                    <a:bodyPr/>
                    <a:lstStyle/>
                    <a:p>
                      <a:pPr algn="ctr"/>
                      <a:r>
                        <a:rPr lang="en-US" dirty="0"/>
                        <a:t>263</a:t>
                      </a:r>
                    </a:p>
                  </a:txBody>
                  <a:tcPr/>
                </a:tc>
                <a:tc>
                  <a:txBody>
                    <a:bodyPr/>
                    <a:lstStyle/>
                    <a:p>
                      <a:pPr algn="ctr"/>
                      <a:r>
                        <a:rPr lang="en-US" dirty="0"/>
                        <a:t>48.8%</a:t>
                      </a:r>
                    </a:p>
                  </a:txBody>
                  <a:tcPr/>
                </a:tc>
                <a:extLst>
                  <a:ext uri="{0D108BD9-81ED-4DB2-BD59-A6C34878D82A}">
                    <a16:rowId xmlns:a16="http://schemas.microsoft.com/office/drawing/2014/main" val="10006"/>
                  </a:ext>
                </a:extLst>
              </a:tr>
              <a:tr h="370840">
                <a:tc>
                  <a:txBody>
                    <a:bodyPr/>
                    <a:lstStyle/>
                    <a:p>
                      <a:pPr algn="ctr"/>
                      <a:r>
                        <a:rPr lang="en-US" dirty="0"/>
                        <a:t>G</a:t>
                      </a:r>
                    </a:p>
                  </a:txBody>
                  <a:tcPr/>
                </a:tc>
                <a:tc>
                  <a:txBody>
                    <a:bodyPr/>
                    <a:lstStyle/>
                    <a:p>
                      <a:pPr algn="ctr"/>
                      <a:r>
                        <a:rPr lang="en-US" dirty="0"/>
                        <a:t>251</a:t>
                      </a:r>
                    </a:p>
                  </a:txBody>
                  <a:tcPr/>
                </a:tc>
                <a:tc>
                  <a:txBody>
                    <a:bodyPr/>
                    <a:lstStyle/>
                    <a:p>
                      <a:pPr algn="ctr"/>
                      <a:r>
                        <a:rPr lang="en-US" dirty="0"/>
                        <a:t>54.8%</a:t>
                      </a:r>
                    </a:p>
                  </a:txBody>
                  <a:tcPr/>
                </a:tc>
                <a:extLst>
                  <a:ext uri="{0D108BD9-81ED-4DB2-BD59-A6C34878D82A}">
                    <a16:rowId xmlns:a16="http://schemas.microsoft.com/office/drawing/2014/main" val="10007"/>
                  </a:ext>
                </a:extLst>
              </a:tr>
              <a:tr h="370840">
                <a:tc>
                  <a:txBody>
                    <a:bodyPr/>
                    <a:lstStyle/>
                    <a:p>
                      <a:pPr algn="ctr"/>
                      <a:r>
                        <a:rPr lang="en-US" dirty="0"/>
                        <a:t>H</a:t>
                      </a:r>
                    </a:p>
                  </a:txBody>
                  <a:tcPr/>
                </a:tc>
                <a:tc>
                  <a:txBody>
                    <a:bodyPr/>
                    <a:lstStyle/>
                    <a:p>
                      <a:pPr algn="ctr"/>
                      <a:r>
                        <a:rPr lang="en-US" dirty="0"/>
                        <a:t>233</a:t>
                      </a:r>
                    </a:p>
                  </a:txBody>
                  <a:tcPr/>
                </a:tc>
                <a:tc>
                  <a:txBody>
                    <a:bodyPr/>
                    <a:lstStyle/>
                    <a:p>
                      <a:pPr algn="ctr"/>
                      <a:r>
                        <a:rPr lang="en-US" dirty="0"/>
                        <a:t>60.4%</a:t>
                      </a:r>
                    </a:p>
                  </a:txBody>
                  <a:tcPr/>
                </a:tc>
                <a:extLst>
                  <a:ext uri="{0D108BD9-81ED-4DB2-BD59-A6C34878D82A}">
                    <a16:rowId xmlns:a16="http://schemas.microsoft.com/office/drawing/2014/main" val="10008"/>
                  </a:ext>
                </a:extLst>
              </a:tr>
              <a:tr h="370840">
                <a:tc>
                  <a:txBody>
                    <a:bodyPr/>
                    <a:lstStyle/>
                    <a:p>
                      <a:pPr algn="ctr"/>
                      <a:r>
                        <a:rPr lang="en-US" dirty="0"/>
                        <a:t>I</a:t>
                      </a:r>
                    </a:p>
                  </a:txBody>
                  <a:tcPr/>
                </a:tc>
                <a:tc>
                  <a:txBody>
                    <a:bodyPr/>
                    <a:lstStyle/>
                    <a:p>
                      <a:pPr algn="ctr"/>
                      <a:r>
                        <a:rPr lang="en-US" dirty="0"/>
                        <a:t>208</a:t>
                      </a:r>
                    </a:p>
                  </a:txBody>
                  <a:tcPr/>
                </a:tc>
                <a:tc>
                  <a:txBody>
                    <a:bodyPr/>
                    <a:lstStyle/>
                    <a:p>
                      <a:pPr algn="ctr"/>
                      <a:r>
                        <a:rPr lang="en-US" dirty="0"/>
                        <a:t>65.4%</a:t>
                      </a:r>
                    </a:p>
                  </a:txBody>
                  <a:tcPr/>
                </a:tc>
                <a:extLst>
                  <a:ext uri="{0D108BD9-81ED-4DB2-BD59-A6C34878D82A}">
                    <a16:rowId xmlns:a16="http://schemas.microsoft.com/office/drawing/2014/main" val="10009"/>
                  </a:ext>
                </a:extLst>
              </a:tr>
              <a:tr h="370840">
                <a:tc>
                  <a:txBody>
                    <a:bodyPr/>
                    <a:lstStyle/>
                    <a:p>
                      <a:pPr algn="ctr"/>
                      <a:r>
                        <a:rPr lang="en-US" dirty="0"/>
                        <a:t>J</a:t>
                      </a:r>
                    </a:p>
                  </a:txBody>
                  <a:tcPr/>
                </a:tc>
                <a:tc>
                  <a:txBody>
                    <a:bodyPr/>
                    <a:lstStyle/>
                    <a:p>
                      <a:pPr algn="ctr"/>
                      <a:r>
                        <a:rPr lang="en-US" dirty="0"/>
                        <a:t>199</a:t>
                      </a:r>
                    </a:p>
                  </a:txBody>
                  <a:tcPr/>
                </a:tc>
                <a:tc>
                  <a:txBody>
                    <a:bodyPr/>
                    <a:lstStyle/>
                    <a:p>
                      <a:pPr algn="ctr"/>
                      <a:r>
                        <a:rPr lang="en-US" dirty="0"/>
                        <a:t>70.1%</a:t>
                      </a:r>
                    </a:p>
                  </a:txBody>
                  <a:tcPr/>
                </a:tc>
                <a:extLst>
                  <a:ext uri="{0D108BD9-81ED-4DB2-BD59-A6C34878D82A}">
                    <a16:rowId xmlns:a16="http://schemas.microsoft.com/office/drawing/2014/main" val="10010"/>
                  </a:ext>
                </a:extLst>
              </a:tr>
              <a:tr h="370840">
                <a:tc>
                  <a:txBody>
                    <a:bodyPr/>
                    <a:lstStyle/>
                    <a:p>
                      <a:pPr algn="ctr"/>
                      <a:r>
                        <a:rPr lang="en-US" dirty="0"/>
                        <a:t>K</a:t>
                      </a:r>
                    </a:p>
                  </a:txBody>
                  <a:tcPr/>
                </a:tc>
                <a:tc>
                  <a:txBody>
                    <a:bodyPr/>
                    <a:lstStyle/>
                    <a:p>
                      <a:pPr algn="ctr"/>
                      <a:r>
                        <a:rPr lang="en-US" dirty="0"/>
                        <a:t>181</a:t>
                      </a:r>
                    </a:p>
                  </a:txBody>
                  <a:tcPr/>
                </a:tc>
                <a:tc>
                  <a:txBody>
                    <a:bodyPr/>
                    <a:lstStyle/>
                    <a:p>
                      <a:pPr algn="ctr"/>
                      <a:r>
                        <a:rPr lang="en-US" dirty="0"/>
                        <a:t>74.5%</a:t>
                      </a:r>
                    </a:p>
                  </a:txBody>
                  <a:tcPr/>
                </a:tc>
                <a:extLst>
                  <a:ext uri="{0D108BD9-81ED-4DB2-BD59-A6C34878D82A}">
                    <a16:rowId xmlns:a16="http://schemas.microsoft.com/office/drawing/2014/main" val="10011"/>
                  </a:ext>
                </a:extLst>
              </a:tr>
            </a:tbl>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1963707004"/>
              </p:ext>
            </p:extLst>
          </p:nvPr>
        </p:nvGraphicFramePr>
        <p:xfrm>
          <a:off x="3200400" y="1600200"/>
          <a:ext cx="2590800" cy="453644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753533">
                  <a:extLst>
                    <a:ext uri="{9D8B030D-6E8A-4147-A177-3AD203B41FA5}">
                      <a16:colId xmlns:a16="http://schemas.microsoft.com/office/drawing/2014/main" val="20001"/>
                    </a:ext>
                  </a:extLst>
                </a:gridCol>
                <a:gridCol w="1151467">
                  <a:extLst>
                    <a:ext uri="{9D8B030D-6E8A-4147-A177-3AD203B41FA5}">
                      <a16:colId xmlns:a16="http://schemas.microsoft.com/office/drawing/2014/main" val="20002"/>
                    </a:ext>
                  </a:extLst>
                </a:gridCol>
              </a:tblGrid>
              <a:tr h="370840">
                <a:tc>
                  <a:txBody>
                    <a:bodyPr/>
                    <a:lstStyle/>
                    <a:p>
                      <a:pPr algn="ctr"/>
                      <a:r>
                        <a:rPr lang="en-US" sz="1200" dirty="0" smtClean="0"/>
                        <a:t>Census tract</a:t>
                      </a:r>
                      <a:endParaRPr lang="en-US" sz="1200" dirty="0"/>
                    </a:p>
                  </a:txBody>
                  <a:tcPr/>
                </a:tc>
                <a:tc>
                  <a:txBody>
                    <a:bodyPr/>
                    <a:lstStyle/>
                    <a:p>
                      <a:pPr algn="ctr"/>
                      <a:r>
                        <a:rPr lang="en-US" sz="1800" dirty="0"/>
                        <a:t># pts</a:t>
                      </a:r>
                    </a:p>
                  </a:txBody>
                  <a:tcPr/>
                </a:tc>
                <a:tc>
                  <a:txBody>
                    <a:bodyPr/>
                    <a:lstStyle/>
                    <a:p>
                      <a:pPr algn="ctr"/>
                      <a:r>
                        <a:rPr lang="en-US" sz="1800" dirty="0"/>
                        <a:t>Cum. %</a:t>
                      </a:r>
                    </a:p>
                  </a:txBody>
                  <a:tcPr/>
                </a:tc>
                <a:extLst>
                  <a:ext uri="{0D108BD9-81ED-4DB2-BD59-A6C34878D82A}">
                    <a16:rowId xmlns:a16="http://schemas.microsoft.com/office/drawing/2014/main" val="10000"/>
                  </a:ext>
                </a:extLst>
              </a:tr>
              <a:tr h="370840">
                <a:tc>
                  <a:txBody>
                    <a:bodyPr/>
                    <a:lstStyle/>
                    <a:p>
                      <a:pPr algn="ctr"/>
                      <a:r>
                        <a:rPr lang="en-US" dirty="0"/>
                        <a:t>L</a:t>
                      </a:r>
                    </a:p>
                  </a:txBody>
                  <a:tcPr/>
                </a:tc>
                <a:tc>
                  <a:txBody>
                    <a:bodyPr/>
                    <a:lstStyle/>
                    <a:p>
                      <a:pPr algn="ctr"/>
                      <a:r>
                        <a:rPr lang="en-US" dirty="0"/>
                        <a:t>167</a:t>
                      </a:r>
                    </a:p>
                  </a:txBody>
                  <a:tcPr/>
                </a:tc>
                <a:tc>
                  <a:txBody>
                    <a:bodyPr/>
                    <a:lstStyle/>
                    <a:p>
                      <a:pPr algn="ctr"/>
                      <a:r>
                        <a:rPr lang="en-US" dirty="0"/>
                        <a:t>78.5%</a:t>
                      </a:r>
                    </a:p>
                  </a:txBody>
                  <a:tcPr/>
                </a:tc>
                <a:extLst>
                  <a:ext uri="{0D108BD9-81ED-4DB2-BD59-A6C34878D82A}">
                    <a16:rowId xmlns:a16="http://schemas.microsoft.com/office/drawing/2014/main" val="10001"/>
                  </a:ext>
                </a:extLst>
              </a:tr>
              <a:tr h="370840">
                <a:tc>
                  <a:txBody>
                    <a:bodyPr/>
                    <a:lstStyle/>
                    <a:p>
                      <a:pPr algn="ctr"/>
                      <a:r>
                        <a:rPr lang="en-US" dirty="0"/>
                        <a:t>M</a:t>
                      </a:r>
                    </a:p>
                  </a:txBody>
                  <a:tcPr/>
                </a:tc>
                <a:tc>
                  <a:txBody>
                    <a:bodyPr/>
                    <a:lstStyle/>
                    <a:p>
                      <a:pPr algn="ctr"/>
                      <a:r>
                        <a:rPr lang="en-US" dirty="0"/>
                        <a:t>146</a:t>
                      </a:r>
                    </a:p>
                  </a:txBody>
                  <a:tcPr/>
                </a:tc>
                <a:tc>
                  <a:txBody>
                    <a:bodyPr/>
                    <a:lstStyle/>
                    <a:p>
                      <a:pPr algn="ctr"/>
                      <a:r>
                        <a:rPr lang="en-US" dirty="0"/>
                        <a:t>82.0%</a:t>
                      </a:r>
                    </a:p>
                  </a:txBody>
                  <a:tcPr/>
                </a:tc>
                <a:extLst>
                  <a:ext uri="{0D108BD9-81ED-4DB2-BD59-A6C34878D82A}">
                    <a16:rowId xmlns:a16="http://schemas.microsoft.com/office/drawing/2014/main" val="10002"/>
                  </a:ext>
                </a:extLst>
              </a:tr>
              <a:tr h="370840">
                <a:tc>
                  <a:txBody>
                    <a:bodyPr/>
                    <a:lstStyle/>
                    <a:p>
                      <a:pPr algn="ctr"/>
                      <a:r>
                        <a:rPr lang="en-US" dirty="0"/>
                        <a:t>N</a:t>
                      </a:r>
                    </a:p>
                  </a:txBody>
                  <a:tcPr/>
                </a:tc>
                <a:tc>
                  <a:txBody>
                    <a:bodyPr/>
                    <a:lstStyle/>
                    <a:p>
                      <a:pPr algn="ctr"/>
                      <a:r>
                        <a:rPr lang="en-US" dirty="0"/>
                        <a:t>135</a:t>
                      </a:r>
                    </a:p>
                  </a:txBody>
                  <a:tcPr/>
                </a:tc>
                <a:tc>
                  <a:txBody>
                    <a:bodyPr/>
                    <a:lstStyle/>
                    <a:p>
                      <a:pPr algn="ctr"/>
                      <a:r>
                        <a:rPr lang="en-US" dirty="0"/>
                        <a:t>85.2%</a:t>
                      </a:r>
                    </a:p>
                  </a:txBody>
                  <a:tcPr/>
                </a:tc>
                <a:extLst>
                  <a:ext uri="{0D108BD9-81ED-4DB2-BD59-A6C34878D82A}">
                    <a16:rowId xmlns:a16="http://schemas.microsoft.com/office/drawing/2014/main" val="10003"/>
                  </a:ext>
                </a:extLst>
              </a:tr>
              <a:tr h="370840">
                <a:tc>
                  <a:txBody>
                    <a:bodyPr/>
                    <a:lstStyle/>
                    <a:p>
                      <a:pPr algn="ctr"/>
                      <a:r>
                        <a:rPr lang="en-US" dirty="0"/>
                        <a:t>O</a:t>
                      </a:r>
                    </a:p>
                  </a:txBody>
                  <a:tcPr/>
                </a:tc>
                <a:tc>
                  <a:txBody>
                    <a:bodyPr/>
                    <a:lstStyle/>
                    <a:p>
                      <a:pPr algn="ctr"/>
                      <a:r>
                        <a:rPr lang="en-US" dirty="0"/>
                        <a:t>120</a:t>
                      </a:r>
                    </a:p>
                  </a:txBody>
                  <a:tcPr/>
                </a:tc>
                <a:tc>
                  <a:txBody>
                    <a:bodyPr/>
                    <a:lstStyle/>
                    <a:p>
                      <a:pPr algn="ctr"/>
                      <a:r>
                        <a:rPr lang="en-US" dirty="0"/>
                        <a:t>88.1%</a:t>
                      </a:r>
                    </a:p>
                  </a:txBody>
                  <a:tcPr/>
                </a:tc>
                <a:extLst>
                  <a:ext uri="{0D108BD9-81ED-4DB2-BD59-A6C34878D82A}">
                    <a16:rowId xmlns:a16="http://schemas.microsoft.com/office/drawing/2014/main" val="10004"/>
                  </a:ext>
                </a:extLst>
              </a:tr>
              <a:tr h="370840">
                <a:tc>
                  <a:txBody>
                    <a:bodyPr/>
                    <a:lstStyle/>
                    <a:p>
                      <a:pPr algn="ctr"/>
                      <a:r>
                        <a:rPr lang="en-US" dirty="0"/>
                        <a:t>P</a:t>
                      </a:r>
                    </a:p>
                  </a:txBody>
                  <a:tcPr/>
                </a:tc>
                <a:tc>
                  <a:txBody>
                    <a:bodyPr/>
                    <a:lstStyle/>
                    <a:p>
                      <a:pPr algn="ctr"/>
                      <a:r>
                        <a:rPr lang="en-US" dirty="0"/>
                        <a:t>0</a:t>
                      </a:r>
                    </a:p>
                  </a:txBody>
                  <a:tcPr/>
                </a:tc>
                <a:tc>
                  <a:txBody>
                    <a:bodyPr/>
                    <a:lstStyle/>
                    <a:p>
                      <a:pPr algn="ctr"/>
                      <a:r>
                        <a:rPr lang="en-US" dirty="0"/>
                        <a:t>--</a:t>
                      </a:r>
                    </a:p>
                  </a:txBody>
                  <a:tcPr/>
                </a:tc>
                <a:extLst>
                  <a:ext uri="{0D108BD9-81ED-4DB2-BD59-A6C34878D82A}">
                    <a16:rowId xmlns:a16="http://schemas.microsoft.com/office/drawing/2014/main" val="10005"/>
                  </a:ext>
                </a:extLst>
              </a:tr>
              <a:tr h="370840">
                <a:tc>
                  <a:txBody>
                    <a:bodyPr/>
                    <a:lstStyle/>
                    <a:p>
                      <a:pPr algn="ctr"/>
                      <a:r>
                        <a:rPr lang="en-US" dirty="0"/>
                        <a:t>Q</a:t>
                      </a:r>
                    </a:p>
                  </a:txBody>
                  <a:tcPr/>
                </a:tc>
                <a:tc>
                  <a:txBody>
                    <a:bodyPr/>
                    <a:lstStyle/>
                    <a:p>
                      <a:pPr algn="ctr"/>
                      <a:r>
                        <a:rPr lang="en-US" dirty="0"/>
                        <a:t>0</a:t>
                      </a:r>
                    </a:p>
                  </a:txBody>
                  <a:tcPr/>
                </a:tc>
                <a:tc>
                  <a:txBody>
                    <a:bodyPr/>
                    <a:lstStyle/>
                    <a:p>
                      <a:pPr algn="ctr"/>
                      <a:r>
                        <a:rPr lang="en-US" dirty="0"/>
                        <a:t>--</a:t>
                      </a:r>
                    </a:p>
                  </a:txBody>
                  <a:tcPr/>
                </a:tc>
                <a:extLst>
                  <a:ext uri="{0D108BD9-81ED-4DB2-BD59-A6C34878D82A}">
                    <a16:rowId xmlns:a16="http://schemas.microsoft.com/office/drawing/2014/main" val="10006"/>
                  </a:ext>
                </a:extLst>
              </a:tr>
              <a:tr h="370840">
                <a:tc>
                  <a:txBody>
                    <a:bodyPr/>
                    <a:lstStyle/>
                    <a:p>
                      <a:pPr algn="ctr"/>
                      <a:r>
                        <a:rPr lang="en-US" dirty="0"/>
                        <a:t>R</a:t>
                      </a:r>
                    </a:p>
                  </a:txBody>
                  <a:tcPr/>
                </a:tc>
                <a:tc>
                  <a:txBody>
                    <a:bodyPr/>
                    <a:lstStyle/>
                    <a:p>
                      <a:pPr algn="ctr"/>
                      <a:r>
                        <a:rPr lang="en-US" dirty="0"/>
                        <a:t>99</a:t>
                      </a:r>
                    </a:p>
                  </a:txBody>
                  <a:tcPr/>
                </a:tc>
                <a:tc>
                  <a:txBody>
                    <a:bodyPr/>
                    <a:lstStyle/>
                    <a:p>
                      <a:pPr algn="ctr"/>
                      <a:r>
                        <a:rPr lang="en-US" dirty="0"/>
                        <a:t>90.5%</a:t>
                      </a:r>
                    </a:p>
                  </a:txBody>
                  <a:tcPr/>
                </a:tc>
                <a:extLst>
                  <a:ext uri="{0D108BD9-81ED-4DB2-BD59-A6C34878D82A}">
                    <a16:rowId xmlns:a16="http://schemas.microsoft.com/office/drawing/2014/main" val="10007"/>
                  </a:ext>
                </a:extLst>
              </a:tr>
              <a:tr h="370840">
                <a:tc>
                  <a:txBody>
                    <a:bodyPr/>
                    <a:lstStyle/>
                    <a:p>
                      <a:pPr algn="ctr"/>
                      <a:r>
                        <a:rPr lang="en-US" dirty="0"/>
                        <a:t>S</a:t>
                      </a:r>
                    </a:p>
                  </a:txBody>
                  <a:tcPr/>
                </a:tc>
                <a:tc>
                  <a:txBody>
                    <a:bodyPr/>
                    <a:lstStyle/>
                    <a:p>
                      <a:pPr algn="ctr"/>
                      <a:r>
                        <a:rPr lang="en-US" dirty="0"/>
                        <a:t>96</a:t>
                      </a:r>
                    </a:p>
                  </a:txBody>
                  <a:tcPr/>
                </a:tc>
                <a:tc>
                  <a:txBody>
                    <a:bodyPr/>
                    <a:lstStyle/>
                    <a:p>
                      <a:pPr algn="ctr"/>
                      <a:r>
                        <a:rPr lang="en-US" dirty="0"/>
                        <a:t>92.8%</a:t>
                      </a:r>
                    </a:p>
                  </a:txBody>
                  <a:tcPr/>
                </a:tc>
                <a:extLst>
                  <a:ext uri="{0D108BD9-81ED-4DB2-BD59-A6C34878D82A}">
                    <a16:rowId xmlns:a16="http://schemas.microsoft.com/office/drawing/2014/main" val="10008"/>
                  </a:ext>
                </a:extLst>
              </a:tr>
              <a:tr h="370840">
                <a:tc>
                  <a:txBody>
                    <a:bodyPr/>
                    <a:lstStyle/>
                    <a:p>
                      <a:pPr algn="ctr"/>
                      <a:r>
                        <a:rPr lang="en-US" dirty="0"/>
                        <a:t>T</a:t>
                      </a:r>
                    </a:p>
                  </a:txBody>
                  <a:tcPr/>
                </a:tc>
                <a:tc>
                  <a:txBody>
                    <a:bodyPr/>
                    <a:lstStyle/>
                    <a:p>
                      <a:pPr algn="ctr"/>
                      <a:r>
                        <a:rPr lang="en-US" dirty="0"/>
                        <a:t>90</a:t>
                      </a:r>
                    </a:p>
                  </a:txBody>
                  <a:tcPr/>
                </a:tc>
                <a:tc>
                  <a:txBody>
                    <a:bodyPr/>
                    <a:lstStyle/>
                    <a:p>
                      <a:pPr algn="ctr"/>
                      <a:r>
                        <a:rPr lang="en-US" dirty="0"/>
                        <a:t>94.9%</a:t>
                      </a:r>
                    </a:p>
                  </a:txBody>
                  <a:tcPr/>
                </a:tc>
                <a:extLst>
                  <a:ext uri="{0D108BD9-81ED-4DB2-BD59-A6C34878D82A}">
                    <a16:rowId xmlns:a16="http://schemas.microsoft.com/office/drawing/2014/main" val="10009"/>
                  </a:ext>
                </a:extLst>
              </a:tr>
              <a:tr h="370840">
                <a:tc>
                  <a:txBody>
                    <a:bodyPr/>
                    <a:lstStyle/>
                    <a:p>
                      <a:pPr algn="ctr"/>
                      <a:r>
                        <a:rPr lang="en-US" dirty="0"/>
                        <a:t>U</a:t>
                      </a:r>
                    </a:p>
                  </a:txBody>
                  <a:tcPr/>
                </a:tc>
                <a:tc>
                  <a:txBody>
                    <a:bodyPr/>
                    <a:lstStyle/>
                    <a:p>
                      <a:pPr algn="ctr"/>
                      <a:r>
                        <a:rPr lang="en-US" dirty="0"/>
                        <a:t>0</a:t>
                      </a:r>
                    </a:p>
                  </a:txBody>
                  <a:tcPr/>
                </a:tc>
                <a:tc>
                  <a:txBody>
                    <a:bodyPr/>
                    <a:lstStyle/>
                    <a:p>
                      <a:pPr algn="ctr"/>
                      <a:r>
                        <a:rPr lang="en-US" dirty="0"/>
                        <a:t>--</a:t>
                      </a:r>
                    </a:p>
                  </a:txBody>
                  <a:tcPr/>
                </a:tc>
                <a:extLst>
                  <a:ext uri="{0D108BD9-81ED-4DB2-BD59-A6C34878D82A}">
                    <a16:rowId xmlns:a16="http://schemas.microsoft.com/office/drawing/2014/main" val="10010"/>
                  </a:ext>
                </a:extLst>
              </a:tr>
              <a:tr h="370840">
                <a:tc>
                  <a:txBody>
                    <a:bodyPr/>
                    <a:lstStyle/>
                    <a:p>
                      <a:pPr algn="ctr"/>
                      <a:r>
                        <a:rPr lang="en-US" dirty="0"/>
                        <a:t>V</a:t>
                      </a:r>
                    </a:p>
                  </a:txBody>
                  <a:tcPr/>
                </a:tc>
                <a:tc>
                  <a:txBody>
                    <a:bodyPr/>
                    <a:lstStyle/>
                    <a:p>
                      <a:pPr algn="ctr"/>
                      <a:r>
                        <a:rPr lang="en-US" dirty="0"/>
                        <a:t>89</a:t>
                      </a:r>
                    </a:p>
                  </a:txBody>
                  <a:tcPr/>
                </a:tc>
                <a:tc>
                  <a:txBody>
                    <a:bodyPr/>
                    <a:lstStyle/>
                    <a:p>
                      <a:pPr algn="ctr"/>
                      <a:r>
                        <a:rPr lang="en-US" dirty="0"/>
                        <a:t>97.1%</a:t>
                      </a:r>
                    </a:p>
                  </a:txBody>
                  <a:tcPr/>
                </a:tc>
                <a:extLst>
                  <a:ext uri="{0D108BD9-81ED-4DB2-BD59-A6C34878D82A}">
                    <a16:rowId xmlns:a16="http://schemas.microsoft.com/office/drawing/2014/main" val="10011"/>
                  </a:ext>
                </a:extLst>
              </a:tr>
            </a:tbl>
          </a:graphicData>
        </a:graphic>
      </p:graphicFrame>
      <p:graphicFrame>
        <p:nvGraphicFramePr>
          <p:cNvPr id="6" name="Content Placeholder 8"/>
          <p:cNvGraphicFramePr>
            <a:graphicFrameLocks/>
          </p:cNvGraphicFramePr>
          <p:nvPr>
            <p:extLst>
              <p:ext uri="{D42A27DB-BD31-4B8C-83A1-F6EECF244321}">
                <p14:modId xmlns:p14="http://schemas.microsoft.com/office/powerpoint/2010/main" val="4175486704"/>
              </p:ext>
            </p:extLst>
          </p:nvPr>
        </p:nvGraphicFramePr>
        <p:xfrm>
          <a:off x="5943600" y="1600200"/>
          <a:ext cx="2743200" cy="453644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370840">
                <a:tc>
                  <a:txBody>
                    <a:bodyPr/>
                    <a:lstStyle/>
                    <a:p>
                      <a:pPr algn="ctr"/>
                      <a:r>
                        <a:rPr lang="en-US" sz="1200" dirty="0" smtClean="0"/>
                        <a:t>Census tract</a:t>
                      </a:r>
                      <a:endParaRPr lang="en-US" sz="1200" dirty="0"/>
                    </a:p>
                  </a:txBody>
                  <a:tcPr/>
                </a:tc>
                <a:tc>
                  <a:txBody>
                    <a:bodyPr/>
                    <a:lstStyle/>
                    <a:p>
                      <a:pPr algn="ctr"/>
                      <a:r>
                        <a:rPr lang="en-US" sz="1800" dirty="0"/>
                        <a:t># pts</a:t>
                      </a:r>
                    </a:p>
                  </a:txBody>
                  <a:tcPr/>
                </a:tc>
                <a:tc>
                  <a:txBody>
                    <a:bodyPr/>
                    <a:lstStyle/>
                    <a:p>
                      <a:pPr algn="ctr"/>
                      <a:r>
                        <a:rPr lang="en-US" sz="1800" dirty="0"/>
                        <a:t>Cum. %</a:t>
                      </a:r>
                    </a:p>
                  </a:txBody>
                  <a:tcPr/>
                </a:tc>
                <a:extLst>
                  <a:ext uri="{0D108BD9-81ED-4DB2-BD59-A6C34878D82A}">
                    <a16:rowId xmlns:a16="http://schemas.microsoft.com/office/drawing/2014/main" val="10000"/>
                  </a:ext>
                </a:extLst>
              </a:tr>
              <a:tr h="370840">
                <a:tc>
                  <a:txBody>
                    <a:bodyPr/>
                    <a:lstStyle/>
                    <a:p>
                      <a:pPr algn="ctr"/>
                      <a:r>
                        <a:rPr lang="en-US" dirty="0"/>
                        <a:t>W</a:t>
                      </a:r>
                    </a:p>
                  </a:txBody>
                  <a:tcPr/>
                </a:tc>
                <a:tc>
                  <a:txBody>
                    <a:bodyPr/>
                    <a:lstStyle/>
                    <a:p>
                      <a:pPr algn="ctr"/>
                      <a:r>
                        <a:rPr lang="en-US" dirty="0"/>
                        <a:t>0</a:t>
                      </a:r>
                    </a:p>
                  </a:txBody>
                  <a:tcPr/>
                </a:tc>
                <a:tc>
                  <a:txBody>
                    <a:bodyPr/>
                    <a:lstStyle/>
                    <a:p>
                      <a:pPr algn="ctr"/>
                      <a:r>
                        <a:rPr lang="en-US" dirty="0"/>
                        <a:t>--</a:t>
                      </a:r>
                    </a:p>
                  </a:txBody>
                  <a:tcPr/>
                </a:tc>
                <a:extLst>
                  <a:ext uri="{0D108BD9-81ED-4DB2-BD59-A6C34878D82A}">
                    <a16:rowId xmlns:a16="http://schemas.microsoft.com/office/drawing/2014/main" val="10001"/>
                  </a:ext>
                </a:extLst>
              </a:tr>
              <a:tr h="370840">
                <a:tc>
                  <a:txBody>
                    <a:bodyPr/>
                    <a:lstStyle/>
                    <a:p>
                      <a:pPr algn="ctr"/>
                      <a:r>
                        <a:rPr lang="en-US" dirty="0"/>
                        <a:t>X</a:t>
                      </a:r>
                    </a:p>
                  </a:txBody>
                  <a:tcPr/>
                </a:tc>
                <a:tc>
                  <a:txBody>
                    <a:bodyPr/>
                    <a:lstStyle/>
                    <a:p>
                      <a:pPr algn="ctr"/>
                      <a:r>
                        <a:rPr lang="en-US" dirty="0"/>
                        <a:t>60</a:t>
                      </a:r>
                    </a:p>
                  </a:txBody>
                  <a:tcPr/>
                </a:tc>
                <a:tc>
                  <a:txBody>
                    <a:bodyPr/>
                    <a:lstStyle/>
                    <a:p>
                      <a:pPr algn="ctr"/>
                      <a:r>
                        <a:rPr lang="en-US" dirty="0"/>
                        <a:t>98.5%</a:t>
                      </a:r>
                    </a:p>
                  </a:txBody>
                  <a:tcPr/>
                </a:tc>
                <a:extLst>
                  <a:ext uri="{0D108BD9-81ED-4DB2-BD59-A6C34878D82A}">
                    <a16:rowId xmlns:a16="http://schemas.microsoft.com/office/drawing/2014/main" val="10002"/>
                  </a:ext>
                </a:extLst>
              </a:tr>
              <a:tr h="370840">
                <a:tc>
                  <a:txBody>
                    <a:bodyPr/>
                    <a:lstStyle/>
                    <a:p>
                      <a:pPr algn="ctr"/>
                      <a:r>
                        <a:rPr lang="en-US" dirty="0"/>
                        <a:t>Y</a:t>
                      </a:r>
                    </a:p>
                  </a:txBody>
                  <a:tcPr/>
                </a:tc>
                <a:tc>
                  <a:txBody>
                    <a:bodyPr/>
                    <a:lstStyle/>
                    <a:p>
                      <a:pPr algn="ctr"/>
                      <a:r>
                        <a:rPr lang="en-US" dirty="0"/>
                        <a:t>0</a:t>
                      </a:r>
                    </a:p>
                  </a:txBody>
                  <a:tcPr/>
                </a:tc>
                <a:tc>
                  <a:txBody>
                    <a:bodyPr/>
                    <a:lstStyle/>
                    <a:p>
                      <a:pPr algn="ctr"/>
                      <a:r>
                        <a:rPr lang="en-US" dirty="0"/>
                        <a:t>--</a:t>
                      </a:r>
                    </a:p>
                  </a:txBody>
                  <a:tcPr/>
                </a:tc>
                <a:extLst>
                  <a:ext uri="{0D108BD9-81ED-4DB2-BD59-A6C34878D82A}">
                    <a16:rowId xmlns:a16="http://schemas.microsoft.com/office/drawing/2014/main" val="10003"/>
                  </a:ext>
                </a:extLst>
              </a:tr>
              <a:tr h="370840">
                <a:tc>
                  <a:txBody>
                    <a:bodyPr/>
                    <a:lstStyle/>
                    <a:p>
                      <a:pPr algn="ctr"/>
                      <a:r>
                        <a:rPr lang="en-US" dirty="0"/>
                        <a:t>Z</a:t>
                      </a:r>
                    </a:p>
                  </a:txBody>
                  <a:tcPr/>
                </a:tc>
                <a:tc>
                  <a:txBody>
                    <a:bodyPr/>
                    <a:lstStyle/>
                    <a:p>
                      <a:pPr algn="ctr"/>
                      <a:r>
                        <a:rPr lang="en-US" dirty="0"/>
                        <a:t>0</a:t>
                      </a:r>
                    </a:p>
                  </a:txBody>
                  <a:tcPr/>
                </a:tc>
                <a:tc>
                  <a:txBody>
                    <a:bodyPr/>
                    <a:lstStyle/>
                    <a:p>
                      <a:pPr algn="ctr"/>
                      <a:r>
                        <a:rPr lang="en-US" dirty="0"/>
                        <a:t>--</a:t>
                      </a:r>
                    </a:p>
                  </a:txBody>
                  <a:tcPr/>
                </a:tc>
                <a:extLst>
                  <a:ext uri="{0D108BD9-81ED-4DB2-BD59-A6C34878D82A}">
                    <a16:rowId xmlns:a16="http://schemas.microsoft.com/office/drawing/2014/main" val="10004"/>
                  </a:ext>
                </a:extLst>
              </a:tr>
              <a:tr h="370840">
                <a:tc>
                  <a:txBody>
                    <a:bodyPr/>
                    <a:lstStyle/>
                    <a:p>
                      <a:pPr algn="ctr"/>
                      <a:r>
                        <a:rPr lang="en-US" dirty="0"/>
                        <a:t>AA</a:t>
                      </a:r>
                    </a:p>
                  </a:txBody>
                  <a:tcPr/>
                </a:tc>
                <a:tc>
                  <a:txBody>
                    <a:bodyPr/>
                    <a:lstStyle/>
                    <a:p>
                      <a:pPr algn="ctr"/>
                      <a:r>
                        <a:rPr lang="en-US" dirty="0"/>
                        <a:t>27</a:t>
                      </a:r>
                    </a:p>
                  </a:txBody>
                  <a:tcPr/>
                </a:tc>
                <a:tc>
                  <a:txBody>
                    <a:bodyPr/>
                    <a:lstStyle/>
                    <a:p>
                      <a:pPr algn="ctr"/>
                      <a:r>
                        <a:rPr lang="en-US" dirty="0"/>
                        <a:t>99.1%</a:t>
                      </a:r>
                    </a:p>
                  </a:txBody>
                  <a:tcPr/>
                </a:tc>
                <a:extLst>
                  <a:ext uri="{0D108BD9-81ED-4DB2-BD59-A6C34878D82A}">
                    <a16:rowId xmlns:a16="http://schemas.microsoft.com/office/drawing/2014/main" val="10005"/>
                  </a:ext>
                </a:extLst>
              </a:tr>
              <a:tr h="370840">
                <a:tc>
                  <a:txBody>
                    <a:bodyPr/>
                    <a:lstStyle/>
                    <a:p>
                      <a:pPr algn="ctr"/>
                      <a:r>
                        <a:rPr lang="en-US" dirty="0"/>
                        <a:t>BB</a:t>
                      </a:r>
                    </a:p>
                  </a:txBody>
                  <a:tcPr/>
                </a:tc>
                <a:tc>
                  <a:txBody>
                    <a:bodyPr/>
                    <a:lstStyle/>
                    <a:p>
                      <a:pPr algn="ctr"/>
                      <a:r>
                        <a:rPr lang="en-US" dirty="0"/>
                        <a:t>21</a:t>
                      </a:r>
                    </a:p>
                  </a:txBody>
                  <a:tcPr/>
                </a:tc>
                <a:tc>
                  <a:txBody>
                    <a:bodyPr/>
                    <a:lstStyle/>
                    <a:p>
                      <a:pPr algn="ctr"/>
                      <a:r>
                        <a:rPr lang="en-US" dirty="0"/>
                        <a:t>99.6%</a:t>
                      </a:r>
                    </a:p>
                  </a:txBody>
                  <a:tcPr/>
                </a:tc>
                <a:extLst>
                  <a:ext uri="{0D108BD9-81ED-4DB2-BD59-A6C34878D82A}">
                    <a16:rowId xmlns:a16="http://schemas.microsoft.com/office/drawing/2014/main" val="10006"/>
                  </a:ext>
                </a:extLst>
              </a:tr>
              <a:tr h="370840">
                <a:tc>
                  <a:txBody>
                    <a:bodyPr/>
                    <a:lstStyle/>
                    <a:p>
                      <a:pPr algn="ctr"/>
                      <a:r>
                        <a:rPr lang="en-US" dirty="0"/>
                        <a:t>CC</a:t>
                      </a:r>
                    </a:p>
                  </a:txBody>
                  <a:tcPr/>
                </a:tc>
                <a:tc>
                  <a:txBody>
                    <a:bodyPr/>
                    <a:lstStyle/>
                    <a:p>
                      <a:pPr algn="ctr"/>
                      <a:r>
                        <a:rPr lang="en-US" dirty="0"/>
                        <a:t>15</a:t>
                      </a:r>
                    </a:p>
                  </a:txBody>
                  <a:tcPr/>
                </a:tc>
                <a:tc>
                  <a:txBody>
                    <a:bodyPr/>
                    <a:lstStyle/>
                    <a:p>
                      <a:pPr algn="ctr"/>
                      <a:r>
                        <a:rPr lang="en-US" dirty="0"/>
                        <a:t>100%</a:t>
                      </a:r>
                    </a:p>
                  </a:txBody>
                  <a:tcPr/>
                </a:tc>
                <a:extLst>
                  <a:ext uri="{0D108BD9-81ED-4DB2-BD59-A6C34878D82A}">
                    <a16:rowId xmlns:a16="http://schemas.microsoft.com/office/drawing/2014/main" val="10007"/>
                  </a:ext>
                </a:extLst>
              </a:tr>
              <a:tr h="370840">
                <a:tc>
                  <a:txBody>
                    <a:bodyPr/>
                    <a:lstStyle/>
                    <a:p>
                      <a:pPr algn="ctr"/>
                      <a:r>
                        <a:rPr lang="en-US" dirty="0"/>
                        <a:t>DD</a:t>
                      </a:r>
                    </a:p>
                  </a:txBody>
                  <a:tcPr/>
                </a:tc>
                <a:tc>
                  <a:txBody>
                    <a:bodyPr/>
                    <a:lstStyle/>
                    <a:p>
                      <a:pPr algn="ctr"/>
                      <a:r>
                        <a:rPr lang="en-US" dirty="0"/>
                        <a:t>0</a:t>
                      </a:r>
                    </a:p>
                  </a:txBody>
                  <a:tcPr/>
                </a:tc>
                <a:tc>
                  <a:txBody>
                    <a:bodyPr/>
                    <a:lstStyle/>
                    <a:p>
                      <a:pPr algn="ctr"/>
                      <a:r>
                        <a:rPr lang="en-US" dirty="0"/>
                        <a:t>--</a:t>
                      </a:r>
                    </a:p>
                  </a:txBody>
                  <a:tcPr/>
                </a:tc>
                <a:extLst>
                  <a:ext uri="{0D108BD9-81ED-4DB2-BD59-A6C34878D82A}">
                    <a16:rowId xmlns:a16="http://schemas.microsoft.com/office/drawing/2014/main" val="10008"/>
                  </a:ext>
                </a:extLst>
              </a:tr>
              <a:tr h="370840">
                <a:tc>
                  <a:txBody>
                    <a:bodyPr/>
                    <a:lstStyle/>
                    <a:p>
                      <a:pPr algn="ctr"/>
                      <a:r>
                        <a:rPr lang="en-US" dirty="0"/>
                        <a:t>EE</a:t>
                      </a:r>
                    </a:p>
                  </a:txBody>
                  <a:tcPr/>
                </a:tc>
                <a:tc>
                  <a:txBody>
                    <a:bodyPr/>
                    <a:lstStyle/>
                    <a:p>
                      <a:pPr algn="ctr"/>
                      <a:r>
                        <a:rPr lang="en-US" dirty="0"/>
                        <a:t>0</a:t>
                      </a:r>
                    </a:p>
                  </a:txBody>
                  <a:tcPr/>
                </a:tc>
                <a:tc>
                  <a:txBody>
                    <a:bodyPr/>
                    <a:lstStyle/>
                    <a:p>
                      <a:pPr algn="ctr"/>
                      <a:r>
                        <a:rPr lang="en-US" dirty="0"/>
                        <a:t>--</a:t>
                      </a:r>
                    </a:p>
                  </a:txBody>
                  <a:tcPr/>
                </a:tc>
                <a:extLst>
                  <a:ext uri="{0D108BD9-81ED-4DB2-BD59-A6C34878D82A}">
                    <a16:rowId xmlns:a16="http://schemas.microsoft.com/office/drawing/2014/main" val="10009"/>
                  </a:ext>
                </a:extLst>
              </a:tr>
              <a:tr h="370840">
                <a:tc>
                  <a:txBody>
                    <a:bodyPr/>
                    <a:lstStyle/>
                    <a:p>
                      <a:pPr algn="ctr"/>
                      <a:r>
                        <a:rPr lang="en-US" dirty="0"/>
                        <a:t>FF</a:t>
                      </a:r>
                    </a:p>
                  </a:txBody>
                  <a:tcPr/>
                </a:tc>
                <a:tc>
                  <a:txBody>
                    <a:bodyPr/>
                    <a:lstStyle/>
                    <a:p>
                      <a:pPr algn="ctr"/>
                      <a:r>
                        <a:rPr lang="en-US" dirty="0"/>
                        <a:t>0</a:t>
                      </a:r>
                    </a:p>
                  </a:txBody>
                  <a:tcPr/>
                </a:tc>
                <a:tc>
                  <a:txBody>
                    <a:bodyPr/>
                    <a:lstStyle/>
                    <a:p>
                      <a:pPr algn="ctr"/>
                      <a:r>
                        <a:rPr lang="en-US" dirty="0"/>
                        <a:t>--</a:t>
                      </a:r>
                    </a:p>
                  </a:txBody>
                  <a:tcPr/>
                </a:tc>
                <a:extLst>
                  <a:ext uri="{0D108BD9-81ED-4DB2-BD59-A6C34878D82A}">
                    <a16:rowId xmlns:a16="http://schemas.microsoft.com/office/drawing/2014/main" val="10010"/>
                  </a:ext>
                </a:extLst>
              </a:tr>
              <a:tr h="370840">
                <a:tc>
                  <a:txBody>
                    <a:bodyPr/>
                    <a:lstStyle/>
                    <a:p>
                      <a:pPr algn="ctr"/>
                      <a:r>
                        <a:rPr lang="en-US" dirty="0"/>
                        <a:t>TOTAL</a:t>
                      </a:r>
                    </a:p>
                  </a:txBody>
                  <a:tcPr/>
                </a:tc>
                <a:tc>
                  <a:txBody>
                    <a:bodyPr/>
                    <a:lstStyle/>
                    <a:p>
                      <a:pPr algn="ctr"/>
                      <a:r>
                        <a:rPr lang="en-US" dirty="0"/>
                        <a:t>4,174</a:t>
                      </a:r>
                    </a:p>
                  </a:txBody>
                  <a:tcPr/>
                </a:tc>
                <a:tc>
                  <a:txBody>
                    <a:bodyPr/>
                    <a:lstStyle/>
                    <a:p>
                      <a:pPr algn="ctr"/>
                      <a:r>
                        <a:rPr lang="en-US" dirty="0"/>
                        <a:t>100%</a:t>
                      </a:r>
                    </a:p>
                  </a:txBody>
                  <a:tcPr/>
                </a:tc>
                <a:extLst>
                  <a:ext uri="{0D108BD9-81ED-4DB2-BD59-A6C34878D82A}">
                    <a16:rowId xmlns:a16="http://schemas.microsoft.com/office/drawing/2014/main" val="10011"/>
                  </a:ext>
                </a:extLst>
              </a:tr>
            </a:tbl>
          </a:graphicData>
        </a:graphic>
      </p:graphicFrame>
      <p:grpSp>
        <p:nvGrpSpPr>
          <p:cNvPr id="19" name="Group 18"/>
          <p:cNvGrpSpPr/>
          <p:nvPr/>
        </p:nvGrpSpPr>
        <p:grpSpPr>
          <a:xfrm>
            <a:off x="457200" y="5257800"/>
            <a:ext cx="2590800" cy="438912"/>
            <a:chOff x="457200" y="5257800"/>
            <a:chExt cx="2590800" cy="438912"/>
          </a:xfrm>
        </p:grpSpPr>
        <p:cxnSp>
          <p:nvCxnSpPr>
            <p:cNvPr id="4" name="Straight Connector 3"/>
            <p:cNvCxnSpPr/>
            <p:nvPr/>
          </p:nvCxnSpPr>
          <p:spPr>
            <a:xfrm>
              <a:off x="457200" y="5687568"/>
              <a:ext cx="259080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57200" y="5257800"/>
              <a:ext cx="0" cy="438912"/>
            </a:xfrm>
            <a:prstGeom prst="straightConnector1">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048000" y="5257800"/>
              <a:ext cx="0" cy="438912"/>
            </a:xfrm>
            <a:prstGeom prst="straightConnector1">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2"/>
          </p:nvPr>
        </p:nvSpPr>
        <p:spPr/>
        <p:txBody>
          <a:bodyPr/>
          <a:lstStyle/>
          <a:p>
            <a:fld id="{1F181EE6-BCB5-48D6-9A0C-7ACB016592BE}" type="slidenum">
              <a:rPr lang="en-US" smtClean="0"/>
              <a:pPr/>
              <a:t>13</a:t>
            </a:fld>
            <a:endParaRPr lang="en-US"/>
          </a:p>
        </p:txBody>
      </p:sp>
      <p:grpSp>
        <p:nvGrpSpPr>
          <p:cNvPr id="11" name="Group 10"/>
          <p:cNvGrpSpPr/>
          <p:nvPr/>
        </p:nvGrpSpPr>
        <p:grpSpPr>
          <a:xfrm>
            <a:off x="3200399" y="1981200"/>
            <a:ext cx="2590800" cy="438912"/>
            <a:chOff x="457200" y="5257800"/>
            <a:chExt cx="2590800" cy="438912"/>
          </a:xfrm>
        </p:grpSpPr>
        <p:cxnSp>
          <p:nvCxnSpPr>
            <p:cNvPr id="12" name="Straight Connector 11"/>
            <p:cNvCxnSpPr/>
            <p:nvPr/>
          </p:nvCxnSpPr>
          <p:spPr>
            <a:xfrm>
              <a:off x="457200" y="5687568"/>
              <a:ext cx="259080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57200" y="5257800"/>
              <a:ext cx="0" cy="438912"/>
            </a:xfrm>
            <a:prstGeom prst="straightConnector1">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048000" y="5257800"/>
              <a:ext cx="0" cy="438912"/>
            </a:xfrm>
            <a:prstGeom prst="straightConnector1">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6019800" y="4191000"/>
            <a:ext cx="2590800" cy="438912"/>
            <a:chOff x="457200" y="5257800"/>
            <a:chExt cx="2590800" cy="438912"/>
          </a:xfrm>
        </p:grpSpPr>
        <p:cxnSp>
          <p:nvCxnSpPr>
            <p:cNvPr id="17" name="Straight Connector 16"/>
            <p:cNvCxnSpPr/>
            <p:nvPr/>
          </p:nvCxnSpPr>
          <p:spPr>
            <a:xfrm>
              <a:off x="457200" y="5687568"/>
              <a:ext cx="259080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57200" y="5257800"/>
              <a:ext cx="0" cy="438912"/>
            </a:xfrm>
            <a:prstGeom prst="straightConnector1">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048000" y="5257800"/>
              <a:ext cx="0" cy="438912"/>
            </a:xfrm>
            <a:prstGeom prst="straightConnector1">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791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p:cNvSpPr/>
          <p:nvPr/>
        </p:nvSpPr>
        <p:spPr>
          <a:xfrm>
            <a:off x="6700756" y="4406539"/>
            <a:ext cx="843044" cy="533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5867400" y="4408019"/>
            <a:ext cx="838200" cy="533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1219200" y="4403723"/>
            <a:ext cx="769398" cy="533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1219200" y="6080122"/>
            <a:ext cx="769398" cy="60703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1988598" y="5469548"/>
            <a:ext cx="763746" cy="61434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1988598" y="4403723"/>
            <a:ext cx="763746" cy="533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2752344" y="4403723"/>
            <a:ext cx="755445" cy="533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3507789" y="4403723"/>
            <a:ext cx="762459" cy="533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r>
              <a:rPr lang="en-US" dirty="0"/>
              <a:t>Service area = based on the number of patients per area; include the ones with the most patients </a:t>
            </a:r>
            <a:r>
              <a:rPr lang="en-US" dirty="0" smtClean="0"/>
              <a:t>first</a:t>
            </a:r>
            <a:endParaRPr lang="en-US" dirty="0"/>
          </a:p>
          <a:p>
            <a:pPr marL="457200" lvl="1" indent="0">
              <a:buNone/>
            </a:pPr>
            <a:endParaRPr lang="en-US" dirty="0"/>
          </a:p>
          <a:p>
            <a:pPr lvl="1"/>
            <a:endParaRPr lang="en-US" dirty="0"/>
          </a:p>
        </p:txBody>
      </p:sp>
      <p:sp>
        <p:nvSpPr>
          <p:cNvPr id="85" name="Rectangle 84"/>
          <p:cNvSpPr/>
          <p:nvPr/>
        </p:nvSpPr>
        <p:spPr>
          <a:xfrm>
            <a:off x="5859508" y="6080760"/>
            <a:ext cx="841248" cy="5981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5867399" y="5485763"/>
            <a:ext cx="838199" cy="5981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5867400" y="4937123"/>
            <a:ext cx="838200" cy="533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5029200" y="6089267"/>
            <a:ext cx="832104" cy="5981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5029200" y="5481990"/>
            <a:ext cx="830308" cy="598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5029200" y="4937123"/>
            <a:ext cx="832104"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4270248" y="6089267"/>
            <a:ext cx="762000" cy="5981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4267200" y="5485763"/>
            <a:ext cx="762000" cy="598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4267200" y="4937123"/>
            <a:ext cx="762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3502152" y="6089049"/>
            <a:ext cx="762000" cy="598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3502152" y="5485763"/>
            <a:ext cx="762000" cy="598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3502152" y="4939939"/>
            <a:ext cx="762000"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752344" y="6089025"/>
            <a:ext cx="762000" cy="598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752344" y="5485763"/>
            <a:ext cx="762000" cy="598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2752344" y="4937123"/>
            <a:ext cx="762000"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1988598" y="4403723"/>
            <a:ext cx="0" cy="228600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43200" y="4403723"/>
            <a:ext cx="0" cy="228600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505200" y="4403723"/>
            <a:ext cx="0" cy="228600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267200" y="4403723"/>
            <a:ext cx="0" cy="228600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29200" y="4403723"/>
            <a:ext cx="0" cy="228600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867400" y="4403723"/>
            <a:ext cx="0" cy="228600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705600" y="4403723"/>
            <a:ext cx="0" cy="228600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19200" y="4937123"/>
            <a:ext cx="6324600"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9200" y="5470523"/>
            <a:ext cx="6324600"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19200" y="6080123"/>
            <a:ext cx="6324600"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smtClean="0">
                <a:solidFill>
                  <a:schemeClr val="accent1"/>
                </a:solidFill>
              </a:rPr>
              <a:t>What is a service area?</a:t>
            </a:r>
            <a:endParaRPr lang="en-US" dirty="0">
              <a:solidFill>
                <a:schemeClr val="accent1"/>
              </a:solidFill>
            </a:endParaRPr>
          </a:p>
        </p:txBody>
      </p:sp>
      <p:sp>
        <p:nvSpPr>
          <p:cNvPr id="4" name="Rectangle 3"/>
          <p:cNvSpPr/>
          <p:nvPr/>
        </p:nvSpPr>
        <p:spPr>
          <a:xfrm>
            <a:off x="1219200" y="4403723"/>
            <a:ext cx="6324600" cy="2286000"/>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447800" y="4488573"/>
            <a:ext cx="450764" cy="369332"/>
          </a:xfrm>
          <a:prstGeom prst="rect">
            <a:avLst/>
          </a:prstGeom>
          <a:noFill/>
        </p:spPr>
        <p:txBody>
          <a:bodyPr wrap="none" rtlCol="0">
            <a:spAutoFit/>
          </a:bodyPr>
          <a:lstStyle/>
          <a:p>
            <a:r>
              <a:rPr lang="en-US" dirty="0">
                <a:solidFill>
                  <a:srgbClr val="92D050"/>
                </a:solidFill>
              </a:rPr>
              <a:t>AA</a:t>
            </a:r>
          </a:p>
        </p:txBody>
      </p:sp>
      <p:sp>
        <p:nvSpPr>
          <p:cNvPr id="22" name="TextBox 21"/>
          <p:cNvSpPr txBox="1"/>
          <p:nvPr/>
        </p:nvSpPr>
        <p:spPr>
          <a:xfrm>
            <a:off x="2203342" y="4488573"/>
            <a:ext cx="296876" cy="369332"/>
          </a:xfrm>
          <a:prstGeom prst="rect">
            <a:avLst/>
          </a:prstGeom>
          <a:noFill/>
        </p:spPr>
        <p:txBody>
          <a:bodyPr wrap="none" rtlCol="0">
            <a:spAutoFit/>
          </a:bodyPr>
          <a:lstStyle/>
          <a:p>
            <a:r>
              <a:rPr lang="en-US" dirty="0">
                <a:solidFill>
                  <a:srgbClr val="92D050"/>
                </a:solidFill>
              </a:rPr>
              <a:t>T</a:t>
            </a:r>
          </a:p>
        </p:txBody>
      </p:sp>
      <p:sp>
        <p:nvSpPr>
          <p:cNvPr id="23" name="TextBox 22"/>
          <p:cNvSpPr txBox="1"/>
          <p:nvPr/>
        </p:nvSpPr>
        <p:spPr>
          <a:xfrm>
            <a:off x="1447800" y="5024991"/>
            <a:ext cx="292068" cy="369332"/>
          </a:xfrm>
          <a:prstGeom prst="rect">
            <a:avLst/>
          </a:prstGeom>
          <a:noFill/>
        </p:spPr>
        <p:txBody>
          <a:bodyPr wrap="none" rtlCol="0">
            <a:spAutoFit/>
          </a:bodyPr>
          <a:lstStyle/>
          <a:p>
            <a:r>
              <a:rPr lang="en-US" dirty="0">
                <a:solidFill>
                  <a:srgbClr val="92D050"/>
                </a:solidFill>
              </a:rPr>
              <a:t>Z</a:t>
            </a:r>
          </a:p>
        </p:txBody>
      </p:sp>
      <p:sp>
        <p:nvSpPr>
          <p:cNvPr id="24" name="TextBox 23"/>
          <p:cNvSpPr txBox="1"/>
          <p:nvPr/>
        </p:nvSpPr>
        <p:spPr>
          <a:xfrm>
            <a:off x="1447800" y="5578989"/>
            <a:ext cx="296876" cy="369332"/>
          </a:xfrm>
          <a:prstGeom prst="rect">
            <a:avLst/>
          </a:prstGeom>
          <a:noFill/>
        </p:spPr>
        <p:txBody>
          <a:bodyPr wrap="none" rtlCol="0">
            <a:spAutoFit/>
          </a:bodyPr>
          <a:lstStyle/>
          <a:p>
            <a:r>
              <a:rPr lang="en-US" dirty="0">
                <a:solidFill>
                  <a:srgbClr val="92D050"/>
                </a:solidFill>
              </a:rPr>
              <a:t>Y</a:t>
            </a:r>
          </a:p>
        </p:txBody>
      </p:sp>
      <p:sp>
        <p:nvSpPr>
          <p:cNvPr id="25" name="TextBox 24"/>
          <p:cNvSpPr txBox="1"/>
          <p:nvPr/>
        </p:nvSpPr>
        <p:spPr>
          <a:xfrm>
            <a:off x="1447800" y="6180905"/>
            <a:ext cx="304892" cy="369332"/>
          </a:xfrm>
          <a:prstGeom prst="rect">
            <a:avLst/>
          </a:prstGeom>
          <a:noFill/>
        </p:spPr>
        <p:txBody>
          <a:bodyPr wrap="none" rtlCol="0">
            <a:spAutoFit/>
          </a:bodyPr>
          <a:lstStyle/>
          <a:p>
            <a:r>
              <a:rPr lang="en-US" dirty="0">
                <a:solidFill>
                  <a:srgbClr val="92D050"/>
                </a:solidFill>
              </a:rPr>
              <a:t>X</a:t>
            </a:r>
          </a:p>
        </p:txBody>
      </p:sp>
      <p:sp>
        <p:nvSpPr>
          <p:cNvPr id="26" name="TextBox 25"/>
          <p:cNvSpPr txBox="1"/>
          <p:nvPr/>
        </p:nvSpPr>
        <p:spPr>
          <a:xfrm>
            <a:off x="2203342" y="5024991"/>
            <a:ext cx="332142" cy="369332"/>
          </a:xfrm>
          <a:prstGeom prst="rect">
            <a:avLst/>
          </a:prstGeom>
          <a:noFill/>
        </p:spPr>
        <p:txBody>
          <a:bodyPr wrap="none" rtlCol="0">
            <a:spAutoFit/>
          </a:bodyPr>
          <a:lstStyle/>
          <a:p>
            <a:r>
              <a:rPr lang="en-US" dirty="0">
                <a:solidFill>
                  <a:srgbClr val="92D050"/>
                </a:solidFill>
              </a:rPr>
              <a:t>U</a:t>
            </a:r>
          </a:p>
        </p:txBody>
      </p:sp>
      <p:sp>
        <p:nvSpPr>
          <p:cNvPr id="27" name="TextBox 26"/>
          <p:cNvSpPr txBox="1"/>
          <p:nvPr/>
        </p:nvSpPr>
        <p:spPr>
          <a:xfrm>
            <a:off x="2203342" y="5578989"/>
            <a:ext cx="317716" cy="369332"/>
          </a:xfrm>
          <a:prstGeom prst="rect">
            <a:avLst/>
          </a:prstGeom>
          <a:noFill/>
        </p:spPr>
        <p:txBody>
          <a:bodyPr wrap="none" rtlCol="0">
            <a:spAutoFit/>
          </a:bodyPr>
          <a:lstStyle/>
          <a:p>
            <a:r>
              <a:rPr lang="en-US" dirty="0">
                <a:solidFill>
                  <a:srgbClr val="92D050"/>
                </a:solidFill>
              </a:rPr>
              <a:t>V</a:t>
            </a:r>
          </a:p>
        </p:txBody>
      </p:sp>
      <p:sp>
        <p:nvSpPr>
          <p:cNvPr id="28" name="TextBox 27"/>
          <p:cNvSpPr txBox="1"/>
          <p:nvPr/>
        </p:nvSpPr>
        <p:spPr>
          <a:xfrm>
            <a:off x="2203342" y="6180905"/>
            <a:ext cx="389850" cy="369332"/>
          </a:xfrm>
          <a:prstGeom prst="rect">
            <a:avLst/>
          </a:prstGeom>
          <a:noFill/>
        </p:spPr>
        <p:txBody>
          <a:bodyPr wrap="none" rtlCol="0">
            <a:spAutoFit/>
          </a:bodyPr>
          <a:lstStyle/>
          <a:p>
            <a:r>
              <a:rPr lang="en-US" dirty="0">
                <a:solidFill>
                  <a:srgbClr val="92D050"/>
                </a:solidFill>
              </a:rPr>
              <a:t>W</a:t>
            </a:r>
          </a:p>
        </p:txBody>
      </p:sp>
      <p:sp>
        <p:nvSpPr>
          <p:cNvPr id="29" name="TextBox 28"/>
          <p:cNvSpPr txBox="1"/>
          <p:nvPr/>
        </p:nvSpPr>
        <p:spPr>
          <a:xfrm>
            <a:off x="3035084" y="4488573"/>
            <a:ext cx="290464" cy="369332"/>
          </a:xfrm>
          <a:prstGeom prst="rect">
            <a:avLst/>
          </a:prstGeom>
          <a:noFill/>
        </p:spPr>
        <p:txBody>
          <a:bodyPr wrap="none" rtlCol="0">
            <a:spAutoFit/>
          </a:bodyPr>
          <a:lstStyle/>
          <a:p>
            <a:r>
              <a:rPr lang="en-US" dirty="0">
                <a:solidFill>
                  <a:srgbClr val="92D050"/>
                </a:solidFill>
              </a:rPr>
              <a:t>S</a:t>
            </a:r>
          </a:p>
        </p:txBody>
      </p:sp>
      <p:sp>
        <p:nvSpPr>
          <p:cNvPr id="30" name="TextBox 29"/>
          <p:cNvSpPr txBox="1"/>
          <p:nvPr/>
        </p:nvSpPr>
        <p:spPr>
          <a:xfrm>
            <a:off x="3035084" y="5013323"/>
            <a:ext cx="330540" cy="369332"/>
          </a:xfrm>
          <a:prstGeom prst="rect">
            <a:avLst/>
          </a:prstGeom>
          <a:noFill/>
          <a:ln>
            <a:noFill/>
          </a:ln>
        </p:spPr>
        <p:txBody>
          <a:bodyPr wrap="none" rtlCol="0">
            <a:spAutoFit/>
          </a:bodyPr>
          <a:lstStyle/>
          <a:p>
            <a:r>
              <a:rPr lang="en-US" dirty="0">
                <a:solidFill>
                  <a:srgbClr val="92D050"/>
                </a:solidFill>
              </a:rPr>
              <a:t>G</a:t>
            </a:r>
          </a:p>
        </p:txBody>
      </p:sp>
      <p:sp>
        <p:nvSpPr>
          <p:cNvPr id="31" name="TextBox 30"/>
          <p:cNvSpPr txBox="1"/>
          <p:nvPr/>
        </p:nvSpPr>
        <p:spPr>
          <a:xfrm>
            <a:off x="3035084" y="5578989"/>
            <a:ext cx="328936" cy="369332"/>
          </a:xfrm>
          <a:prstGeom prst="rect">
            <a:avLst/>
          </a:prstGeom>
          <a:noFill/>
        </p:spPr>
        <p:txBody>
          <a:bodyPr wrap="none" rtlCol="0">
            <a:spAutoFit/>
          </a:bodyPr>
          <a:lstStyle/>
          <a:p>
            <a:r>
              <a:rPr lang="en-US" dirty="0">
                <a:solidFill>
                  <a:srgbClr val="92D050"/>
                </a:solidFill>
              </a:rPr>
              <a:t>H</a:t>
            </a:r>
          </a:p>
        </p:txBody>
      </p:sp>
      <p:sp>
        <p:nvSpPr>
          <p:cNvPr id="32" name="TextBox 31"/>
          <p:cNvSpPr txBox="1"/>
          <p:nvPr/>
        </p:nvSpPr>
        <p:spPr>
          <a:xfrm>
            <a:off x="3035084" y="6180905"/>
            <a:ext cx="242374" cy="369332"/>
          </a:xfrm>
          <a:prstGeom prst="rect">
            <a:avLst/>
          </a:prstGeom>
          <a:noFill/>
          <a:ln>
            <a:noFill/>
          </a:ln>
        </p:spPr>
        <p:txBody>
          <a:bodyPr wrap="none" rtlCol="0">
            <a:spAutoFit/>
          </a:bodyPr>
          <a:lstStyle/>
          <a:p>
            <a:r>
              <a:rPr lang="en-US" dirty="0">
                <a:solidFill>
                  <a:srgbClr val="92D050"/>
                </a:solidFill>
              </a:rPr>
              <a:t>I</a:t>
            </a:r>
          </a:p>
        </p:txBody>
      </p:sp>
      <p:sp>
        <p:nvSpPr>
          <p:cNvPr id="33" name="TextBox 32"/>
          <p:cNvSpPr txBox="1"/>
          <p:nvPr/>
        </p:nvSpPr>
        <p:spPr>
          <a:xfrm>
            <a:off x="3727851" y="4488573"/>
            <a:ext cx="317716" cy="369332"/>
          </a:xfrm>
          <a:prstGeom prst="rect">
            <a:avLst/>
          </a:prstGeom>
          <a:noFill/>
        </p:spPr>
        <p:txBody>
          <a:bodyPr wrap="none" rtlCol="0">
            <a:spAutoFit/>
          </a:bodyPr>
          <a:lstStyle/>
          <a:p>
            <a:r>
              <a:rPr lang="en-US" dirty="0">
                <a:solidFill>
                  <a:srgbClr val="92D050"/>
                </a:solidFill>
              </a:rPr>
              <a:t>R</a:t>
            </a:r>
          </a:p>
        </p:txBody>
      </p:sp>
      <p:sp>
        <p:nvSpPr>
          <p:cNvPr id="34" name="TextBox 33"/>
          <p:cNvSpPr txBox="1"/>
          <p:nvPr/>
        </p:nvSpPr>
        <p:spPr>
          <a:xfrm>
            <a:off x="4482884" y="4488573"/>
            <a:ext cx="340158" cy="369332"/>
          </a:xfrm>
          <a:prstGeom prst="rect">
            <a:avLst/>
          </a:prstGeom>
          <a:noFill/>
        </p:spPr>
        <p:txBody>
          <a:bodyPr wrap="none" rtlCol="0">
            <a:spAutoFit/>
          </a:bodyPr>
          <a:lstStyle/>
          <a:p>
            <a:r>
              <a:rPr lang="en-US" dirty="0">
                <a:solidFill>
                  <a:srgbClr val="92D050"/>
                </a:solidFill>
              </a:rPr>
              <a:t>Q</a:t>
            </a:r>
          </a:p>
        </p:txBody>
      </p:sp>
      <p:sp>
        <p:nvSpPr>
          <p:cNvPr id="35" name="TextBox 34"/>
          <p:cNvSpPr txBox="1"/>
          <p:nvPr/>
        </p:nvSpPr>
        <p:spPr>
          <a:xfrm>
            <a:off x="3727851" y="5002732"/>
            <a:ext cx="290464" cy="369332"/>
          </a:xfrm>
          <a:prstGeom prst="rect">
            <a:avLst/>
          </a:prstGeom>
          <a:noFill/>
        </p:spPr>
        <p:txBody>
          <a:bodyPr wrap="none" rtlCol="0">
            <a:spAutoFit/>
          </a:bodyPr>
          <a:lstStyle/>
          <a:p>
            <a:r>
              <a:rPr lang="en-US" dirty="0">
                <a:solidFill>
                  <a:srgbClr val="92D050"/>
                </a:solidFill>
              </a:rPr>
              <a:t>F</a:t>
            </a:r>
          </a:p>
        </p:txBody>
      </p:sp>
      <p:sp>
        <p:nvSpPr>
          <p:cNvPr id="36" name="TextBox 35"/>
          <p:cNvSpPr txBox="1"/>
          <p:nvPr/>
        </p:nvSpPr>
        <p:spPr>
          <a:xfrm>
            <a:off x="3727851" y="5578989"/>
            <a:ext cx="296876" cy="369332"/>
          </a:xfrm>
          <a:prstGeom prst="rect">
            <a:avLst/>
          </a:prstGeom>
          <a:noFill/>
        </p:spPr>
        <p:txBody>
          <a:bodyPr wrap="none" rtlCol="0">
            <a:spAutoFit/>
          </a:bodyPr>
          <a:lstStyle/>
          <a:p>
            <a:r>
              <a:rPr lang="en-US" dirty="0">
                <a:solidFill>
                  <a:srgbClr val="92D050"/>
                </a:solidFill>
              </a:rPr>
              <a:t>E</a:t>
            </a:r>
          </a:p>
        </p:txBody>
      </p:sp>
      <p:sp>
        <p:nvSpPr>
          <p:cNvPr id="37" name="TextBox 36"/>
          <p:cNvSpPr txBox="1"/>
          <p:nvPr/>
        </p:nvSpPr>
        <p:spPr>
          <a:xfrm>
            <a:off x="4482884" y="5018813"/>
            <a:ext cx="317716" cy="369332"/>
          </a:xfrm>
          <a:prstGeom prst="rect">
            <a:avLst/>
          </a:prstGeom>
          <a:noFill/>
        </p:spPr>
        <p:txBody>
          <a:bodyPr wrap="none" rtlCol="0">
            <a:spAutoFit/>
          </a:bodyPr>
          <a:lstStyle/>
          <a:p>
            <a:r>
              <a:rPr lang="en-US" dirty="0">
                <a:solidFill>
                  <a:srgbClr val="92D050"/>
                </a:solidFill>
              </a:rPr>
              <a:t>A</a:t>
            </a:r>
          </a:p>
        </p:txBody>
      </p:sp>
      <p:sp>
        <p:nvSpPr>
          <p:cNvPr id="38" name="TextBox 37"/>
          <p:cNvSpPr txBox="1"/>
          <p:nvPr/>
        </p:nvSpPr>
        <p:spPr>
          <a:xfrm>
            <a:off x="3727851" y="6180905"/>
            <a:ext cx="258404" cy="369332"/>
          </a:xfrm>
          <a:prstGeom prst="rect">
            <a:avLst/>
          </a:prstGeom>
          <a:noFill/>
        </p:spPr>
        <p:txBody>
          <a:bodyPr wrap="none" rtlCol="0">
            <a:spAutoFit/>
          </a:bodyPr>
          <a:lstStyle/>
          <a:p>
            <a:r>
              <a:rPr lang="en-US" dirty="0">
                <a:solidFill>
                  <a:srgbClr val="92D050"/>
                </a:solidFill>
              </a:rPr>
              <a:t>J</a:t>
            </a:r>
          </a:p>
        </p:txBody>
      </p:sp>
      <p:sp>
        <p:nvSpPr>
          <p:cNvPr id="39" name="TextBox 38"/>
          <p:cNvSpPr txBox="1"/>
          <p:nvPr/>
        </p:nvSpPr>
        <p:spPr>
          <a:xfrm>
            <a:off x="4482884" y="5578989"/>
            <a:ext cx="327334" cy="369332"/>
          </a:xfrm>
          <a:prstGeom prst="rect">
            <a:avLst/>
          </a:prstGeom>
          <a:noFill/>
        </p:spPr>
        <p:txBody>
          <a:bodyPr wrap="none" rtlCol="0">
            <a:spAutoFit/>
          </a:bodyPr>
          <a:lstStyle/>
          <a:p>
            <a:r>
              <a:rPr lang="en-US" dirty="0">
                <a:solidFill>
                  <a:srgbClr val="92D050"/>
                </a:solidFill>
              </a:rPr>
              <a:t>D</a:t>
            </a:r>
          </a:p>
        </p:txBody>
      </p:sp>
      <p:sp>
        <p:nvSpPr>
          <p:cNvPr id="40" name="TextBox 39"/>
          <p:cNvSpPr txBox="1"/>
          <p:nvPr/>
        </p:nvSpPr>
        <p:spPr>
          <a:xfrm>
            <a:off x="4482884" y="6180905"/>
            <a:ext cx="304892" cy="369332"/>
          </a:xfrm>
          <a:prstGeom prst="rect">
            <a:avLst/>
          </a:prstGeom>
          <a:noFill/>
        </p:spPr>
        <p:txBody>
          <a:bodyPr wrap="none" rtlCol="0">
            <a:spAutoFit/>
          </a:bodyPr>
          <a:lstStyle/>
          <a:p>
            <a:r>
              <a:rPr lang="en-US" dirty="0">
                <a:solidFill>
                  <a:srgbClr val="92D050"/>
                </a:solidFill>
              </a:rPr>
              <a:t>K</a:t>
            </a:r>
          </a:p>
        </p:txBody>
      </p:sp>
      <p:sp>
        <p:nvSpPr>
          <p:cNvPr id="41" name="TextBox 40"/>
          <p:cNvSpPr txBox="1"/>
          <p:nvPr/>
        </p:nvSpPr>
        <p:spPr>
          <a:xfrm>
            <a:off x="5263148" y="6180905"/>
            <a:ext cx="282450" cy="369332"/>
          </a:xfrm>
          <a:prstGeom prst="rect">
            <a:avLst/>
          </a:prstGeom>
          <a:noFill/>
        </p:spPr>
        <p:txBody>
          <a:bodyPr wrap="none" rtlCol="0">
            <a:spAutoFit/>
          </a:bodyPr>
          <a:lstStyle/>
          <a:p>
            <a:r>
              <a:rPr lang="en-US" dirty="0">
                <a:solidFill>
                  <a:srgbClr val="92D050"/>
                </a:solidFill>
              </a:rPr>
              <a:t>L</a:t>
            </a:r>
          </a:p>
        </p:txBody>
      </p:sp>
      <p:sp>
        <p:nvSpPr>
          <p:cNvPr id="42" name="TextBox 41"/>
          <p:cNvSpPr txBox="1"/>
          <p:nvPr/>
        </p:nvSpPr>
        <p:spPr>
          <a:xfrm>
            <a:off x="5263148" y="5578989"/>
            <a:ext cx="317716" cy="369332"/>
          </a:xfrm>
          <a:prstGeom prst="rect">
            <a:avLst/>
          </a:prstGeom>
          <a:noFill/>
        </p:spPr>
        <p:txBody>
          <a:bodyPr wrap="none" rtlCol="0">
            <a:spAutoFit/>
          </a:bodyPr>
          <a:lstStyle/>
          <a:p>
            <a:r>
              <a:rPr lang="en-US" dirty="0">
                <a:solidFill>
                  <a:srgbClr val="92D050"/>
                </a:solidFill>
              </a:rPr>
              <a:t>C</a:t>
            </a:r>
          </a:p>
        </p:txBody>
      </p:sp>
      <p:sp>
        <p:nvSpPr>
          <p:cNvPr id="43" name="TextBox 42"/>
          <p:cNvSpPr txBox="1"/>
          <p:nvPr/>
        </p:nvSpPr>
        <p:spPr>
          <a:xfrm>
            <a:off x="5263148" y="5018813"/>
            <a:ext cx="317716" cy="369332"/>
          </a:xfrm>
          <a:prstGeom prst="rect">
            <a:avLst/>
          </a:prstGeom>
          <a:noFill/>
        </p:spPr>
        <p:txBody>
          <a:bodyPr wrap="none" rtlCol="0">
            <a:spAutoFit/>
          </a:bodyPr>
          <a:lstStyle/>
          <a:p>
            <a:r>
              <a:rPr lang="en-US" dirty="0">
                <a:solidFill>
                  <a:srgbClr val="92D050"/>
                </a:solidFill>
              </a:rPr>
              <a:t>B</a:t>
            </a:r>
          </a:p>
        </p:txBody>
      </p:sp>
      <p:sp>
        <p:nvSpPr>
          <p:cNvPr id="44" name="TextBox 43"/>
          <p:cNvSpPr txBox="1"/>
          <p:nvPr/>
        </p:nvSpPr>
        <p:spPr>
          <a:xfrm>
            <a:off x="5263148" y="4488573"/>
            <a:ext cx="303288" cy="369332"/>
          </a:xfrm>
          <a:prstGeom prst="rect">
            <a:avLst/>
          </a:prstGeom>
          <a:noFill/>
        </p:spPr>
        <p:txBody>
          <a:bodyPr wrap="none" rtlCol="0">
            <a:spAutoFit/>
          </a:bodyPr>
          <a:lstStyle/>
          <a:p>
            <a:r>
              <a:rPr lang="en-US" dirty="0">
                <a:solidFill>
                  <a:srgbClr val="92D050"/>
                </a:solidFill>
              </a:rPr>
              <a:t>P</a:t>
            </a:r>
          </a:p>
        </p:txBody>
      </p:sp>
      <p:sp>
        <p:nvSpPr>
          <p:cNvPr id="45" name="TextBox 44"/>
          <p:cNvSpPr txBox="1"/>
          <p:nvPr/>
        </p:nvSpPr>
        <p:spPr>
          <a:xfrm>
            <a:off x="6101548" y="4488573"/>
            <a:ext cx="434734" cy="369332"/>
          </a:xfrm>
          <a:prstGeom prst="rect">
            <a:avLst/>
          </a:prstGeom>
          <a:noFill/>
        </p:spPr>
        <p:txBody>
          <a:bodyPr wrap="none" rtlCol="0">
            <a:spAutoFit/>
          </a:bodyPr>
          <a:lstStyle/>
          <a:p>
            <a:r>
              <a:rPr lang="en-US" dirty="0">
                <a:solidFill>
                  <a:srgbClr val="92D050"/>
                </a:solidFill>
              </a:rPr>
              <a:t>BB</a:t>
            </a:r>
          </a:p>
        </p:txBody>
      </p:sp>
      <p:sp>
        <p:nvSpPr>
          <p:cNvPr id="46" name="TextBox 45"/>
          <p:cNvSpPr txBox="1"/>
          <p:nvPr/>
        </p:nvSpPr>
        <p:spPr>
          <a:xfrm>
            <a:off x="6101548" y="5018813"/>
            <a:ext cx="336952" cy="369332"/>
          </a:xfrm>
          <a:prstGeom prst="rect">
            <a:avLst/>
          </a:prstGeom>
          <a:noFill/>
        </p:spPr>
        <p:txBody>
          <a:bodyPr wrap="none" rtlCol="0">
            <a:spAutoFit/>
          </a:bodyPr>
          <a:lstStyle/>
          <a:p>
            <a:r>
              <a:rPr lang="en-US" dirty="0">
                <a:solidFill>
                  <a:srgbClr val="92D050"/>
                </a:solidFill>
              </a:rPr>
              <a:t>O</a:t>
            </a:r>
          </a:p>
        </p:txBody>
      </p:sp>
      <p:sp>
        <p:nvSpPr>
          <p:cNvPr id="47" name="TextBox 46"/>
          <p:cNvSpPr txBox="1"/>
          <p:nvPr/>
        </p:nvSpPr>
        <p:spPr>
          <a:xfrm>
            <a:off x="6101548" y="5578989"/>
            <a:ext cx="333746" cy="369332"/>
          </a:xfrm>
          <a:prstGeom prst="rect">
            <a:avLst/>
          </a:prstGeom>
          <a:noFill/>
        </p:spPr>
        <p:txBody>
          <a:bodyPr wrap="none" rtlCol="0">
            <a:spAutoFit/>
          </a:bodyPr>
          <a:lstStyle/>
          <a:p>
            <a:r>
              <a:rPr lang="en-US" dirty="0">
                <a:solidFill>
                  <a:srgbClr val="92D050"/>
                </a:solidFill>
              </a:rPr>
              <a:t>N</a:t>
            </a:r>
          </a:p>
        </p:txBody>
      </p:sp>
      <p:sp>
        <p:nvSpPr>
          <p:cNvPr id="48" name="TextBox 47"/>
          <p:cNvSpPr txBox="1"/>
          <p:nvPr/>
        </p:nvSpPr>
        <p:spPr>
          <a:xfrm>
            <a:off x="6101548" y="6180905"/>
            <a:ext cx="381836" cy="369332"/>
          </a:xfrm>
          <a:prstGeom prst="rect">
            <a:avLst/>
          </a:prstGeom>
          <a:noFill/>
          <a:ln>
            <a:noFill/>
          </a:ln>
        </p:spPr>
        <p:txBody>
          <a:bodyPr wrap="none" rtlCol="0">
            <a:spAutoFit/>
          </a:bodyPr>
          <a:lstStyle/>
          <a:p>
            <a:r>
              <a:rPr lang="en-US" dirty="0">
                <a:solidFill>
                  <a:srgbClr val="92D050"/>
                </a:solidFill>
              </a:rPr>
              <a:t>M</a:t>
            </a:r>
          </a:p>
        </p:txBody>
      </p:sp>
      <p:sp>
        <p:nvSpPr>
          <p:cNvPr id="49" name="TextBox 48"/>
          <p:cNvSpPr txBox="1"/>
          <p:nvPr/>
        </p:nvSpPr>
        <p:spPr>
          <a:xfrm>
            <a:off x="6933969" y="6180905"/>
            <a:ext cx="396262" cy="369332"/>
          </a:xfrm>
          <a:prstGeom prst="rect">
            <a:avLst/>
          </a:prstGeom>
          <a:noFill/>
        </p:spPr>
        <p:txBody>
          <a:bodyPr wrap="none" rtlCol="0">
            <a:spAutoFit/>
          </a:bodyPr>
          <a:lstStyle/>
          <a:p>
            <a:r>
              <a:rPr lang="en-US" dirty="0">
                <a:solidFill>
                  <a:srgbClr val="92D050"/>
                </a:solidFill>
              </a:rPr>
              <a:t>FF</a:t>
            </a:r>
          </a:p>
        </p:txBody>
      </p:sp>
      <p:sp>
        <p:nvSpPr>
          <p:cNvPr id="50" name="TextBox 49"/>
          <p:cNvSpPr txBox="1"/>
          <p:nvPr/>
        </p:nvSpPr>
        <p:spPr>
          <a:xfrm>
            <a:off x="6933969" y="5578989"/>
            <a:ext cx="409086" cy="369332"/>
          </a:xfrm>
          <a:prstGeom prst="rect">
            <a:avLst/>
          </a:prstGeom>
          <a:noFill/>
        </p:spPr>
        <p:txBody>
          <a:bodyPr wrap="none" rtlCol="0">
            <a:spAutoFit/>
          </a:bodyPr>
          <a:lstStyle/>
          <a:p>
            <a:r>
              <a:rPr lang="en-US" dirty="0">
                <a:solidFill>
                  <a:srgbClr val="92D050"/>
                </a:solidFill>
              </a:rPr>
              <a:t>EE</a:t>
            </a:r>
          </a:p>
        </p:txBody>
      </p:sp>
      <p:sp>
        <p:nvSpPr>
          <p:cNvPr id="51" name="TextBox 50"/>
          <p:cNvSpPr txBox="1"/>
          <p:nvPr/>
        </p:nvSpPr>
        <p:spPr>
          <a:xfrm>
            <a:off x="6933969" y="5018813"/>
            <a:ext cx="470000" cy="369332"/>
          </a:xfrm>
          <a:prstGeom prst="rect">
            <a:avLst/>
          </a:prstGeom>
          <a:noFill/>
        </p:spPr>
        <p:txBody>
          <a:bodyPr wrap="none" rtlCol="0">
            <a:spAutoFit/>
          </a:bodyPr>
          <a:lstStyle/>
          <a:p>
            <a:r>
              <a:rPr lang="en-US" dirty="0">
                <a:solidFill>
                  <a:srgbClr val="92D050"/>
                </a:solidFill>
              </a:rPr>
              <a:t>DD</a:t>
            </a:r>
          </a:p>
        </p:txBody>
      </p:sp>
      <p:sp>
        <p:nvSpPr>
          <p:cNvPr id="52" name="TextBox 51"/>
          <p:cNvSpPr txBox="1"/>
          <p:nvPr/>
        </p:nvSpPr>
        <p:spPr>
          <a:xfrm>
            <a:off x="6933969" y="4488573"/>
            <a:ext cx="431528" cy="369332"/>
          </a:xfrm>
          <a:prstGeom prst="rect">
            <a:avLst/>
          </a:prstGeom>
          <a:noFill/>
        </p:spPr>
        <p:txBody>
          <a:bodyPr wrap="none" rtlCol="0">
            <a:spAutoFit/>
          </a:bodyPr>
          <a:lstStyle/>
          <a:p>
            <a:r>
              <a:rPr lang="en-US" dirty="0">
                <a:solidFill>
                  <a:srgbClr val="92D050"/>
                </a:solidFill>
              </a:rPr>
              <a:t>CC</a:t>
            </a:r>
          </a:p>
        </p:txBody>
      </p:sp>
      <p:sp>
        <p:nvSpPr>
          <p:cNvPr id="5" name="Slide Number Placeholder 4"/>
          <p:cNvSpPr>
            <a:spLocks noGrp="1"/>
          </p:cNvSpPr>
          <p:nvPr>
            <p:ph type="sldNum" sz="quarter" idx="12"/>
          </p:nvPr>
        </p:nvSpPr>
        <p:spPr>
          <a:xfrm>
            <a:off x="6457950" y="6492875"/>
            <a:ext cx="2057400" cy="365125"/>
          </a:xfrm>
        </p:spPr>
        <p:txBody>
          <a:bodyPr/>
          <a:lstStyle/>
          <a:p>
            <a:fld id="{1F181EE6-BCB5-48D6-9A0C-7ACB016592BE}" type="slidenum">
              <a:rPr lang="en-US" smtClean="0"/>
              <a:pPr/>
              <a:t>14</a:t>
            </a:fld>
            <a:endParaRPr lang="en-US"/>
          </a:p>
        </p:txBody>
      </p:sp>
      <p:sp>
        <p:nvSpPr>
          <p:cNvPr id="73" name="Rectangle 72"/>
          <p:cNvSpPr/>
          <p:nvPr/>
        </p:nvSpPr>
        <p:spPr>
          <a:xfrm>
            <a:off x="1441342" y="3048000"/>
            <a:ext cx="762000" cy="598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1439596" y="3723120"/>
            <a:ext cx="763746" cy="61434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81486" y="3156566"/>
            <a:ext cx="1982666" cy="381000"/>
          </a:xfrm>
          <a:prstGeom prst="rect">
            <a:avLst/>
          </a:prstGeom>
          <a:noFill/>
        </p:spPr>
        <p:txBody>
          <a:bodyPr wrap="square" rtlCol="0">
            <a:spAutoFit/>
          </a:bodyPr>
          <a:lstStyle/>
          <a:p>
            <a:r>
              <a:rPr lang="en-US" dirty="0" smtClean="0"/>
              <a:t>70% service area</a:t>
            </a:r>
            <a:endParaRPr lang="en-US" dirty="0"/>
          </a:p>
        </p:txBody>
      </p:sp>
      <p:sp>
        <p:nvSpPr>
          <p:cNvPr id="94" name="TextBox 93"/>
          <p:cNvSpPr txBox="1"/>
          <p:nvPr/>
        </p:nvSpPr>
        <p:spPr>
          <a:xfrm>
            <a:off x="2281486" y="3796143"/>
            <a:ext cx="1982666" cy="381000"/>
          </a:xfrm>
          <a:prstGeom prst="rect">
            <a:avLst/>
          </a:prstGeom>
          <a:noFill/>
        </p:spPr>
        <p:txBody>
          <a:bodyPr wrap="square" rtlCol="0">
            <a:spAutoFit/>
          </a:bodyPr>
          <a:lstStyle/>
          <a:p>
            <a:r>
              <a:rPr lang="en-US" dirty="0" smtClean="0"/>
              <a:t>100% service area</a:t>
            </a:r>
            <a:endParaRPr lang="en-US" dirty="0"/>
          </a:p>
        </p:txBody>
      </p:sp>
    </p:spTree>
    <p:extLst>
      <p:ext uri="{BB962C8B-B14F-4D97-AF65-F5344CB8AC3E}">
        <p14:creationId xmlns:p14="http://schemas.microsoft.com/office/powerpoint/2010/main" val="197689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7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7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7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8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4"/>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8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80"/>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5"/>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8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82"/>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8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88"/>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89"/>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90"/>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91"/>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93"/>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73"/>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animBg="1"/>
      <p:bldP spid="91" grpId="0" animBg="1"/>
      <p:bldP spid="92" grpId="0" animBg="1"/>
      <p:bldP spid="93" grpId="0" animBg="1"/>
      <p:bldP spid="85" grpId="0" animBg="1"/>
      <p:bldP spid="82" grpId="0" animBg="1"/>
      <p:bldP spid="65" grpId="0" animBg="1"/>
      <p:bldP spid="80" grpId="0" animBg="1"/>
      <p:bldP spid="83" grpId="0" animBg="1"/>
      <p:bldP spid="64" grpId="0" animBg="1"/>
      <p:bldP spid="81" grpId="0" animBg="1"/>
      <p:bldP spid="84" grpId="0" animBg="1"/>
      <p:bldP spid="54" grpId="0" animBg="1"/>
      <p:bldP spid="79" grpId="0" animBg="1"/>
      <p:bldP spid="78" grpId="0" animBg="1"/>
      <p:bldP spid="68" grpId="0" animBg="1"/>
      <p:bldP spid="77" grpId="0" animBg="1"/>
      <p:bldP spid="76" grpId="0" animBg="1"/>
      <p:bldP spid="71" grpId="0" animBg="1"/>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Three ways to create service area maps</a:t>
            </a:r>
            <a:endParaRPr lang="en-US" dirty="0">
              <a:solidFill>
                <a:schemeClr val="accent1"/>
              </a:solidFill>
            </a:endParaRPr>
          </a:p>
        </p:txBody>
      </p:sp>
      <p:sp>
        <p:nvSpPr>
          <p:cNvPr id="4" name="Content Placeholder 7"/>
          <p:cNvSpPr txBox="1">
            <a:spLocks/>
          </p:cNvSpPr>
          <p:nvPr/>
        </p:nvSpPr>
        <p:spPr>
          <a:xfrm>
            <a:off x="457200" y="18288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p:txBody>
      </p:sp>
      <p:sp>
        <p:nvSpPr>
          <p:cNvPr id="3" name="Slide Number Placeholder 2"/>
          <p:cNvSpPr>
            <a:spLocks noGrp="1"/>
          </p:cNvSpPr>
          <p:nvPr>
            <p:ph type="sldNum" sz="quarter" idx="12"/>
          </p:nvPr>
        </p:nvSpPr>
        <p:spPr/>
        <p:txBody>
          <a:bodyPr/>
          <a:lstStyle/>
          <a:p>
            <a:fld id="{94681301-5DFE-4D5C-BCB9-364D2F8A62D3}" type="slidenum">
              <a:rPr lang="en-US" smtClean="0"/>
              <a:t>15</a:t>
            </a:fld>
            <a:endParaRPr lang="en-US"/>
          </a:p>
        </p:txBody>
      </p:sp>
      <p:graphicFrame>
        <p:nvGraphicFramePr>
          <p:cNvPr id="6" name="Table 5"/>
          <p:cNvGraphicFramePr>
            <a:graphicFrameLocks noGrp="1"/>
          </p:cNvGraphicFramePr>
          <p:nvPr>
            <p:extLst/>
          </p:nvPr>
        </p:nvGraphicFramePr>
        <p:xfrm>
          <a:off x="600941" y="2040751"/>
          <a:ext cx="7600952" cy="4102059"/>
        </p:xfrm>
        <a:graphic>
          <a:graphicData uri="http://schemas.openxmlformats.org/drawingml/2006/table">
            <a:tbl>
              <a:tblPr firstRow="1" bandRow="1">
                <a:tableStyleId>{5C22544A-7EE6-4342-B048-85BDC9FD1C3A}</a:tableStyleId>
              </a:tblPr>
              <a:tblGrid>
                <a:gridCol w="1900238">
                  <a:extLst>
                    <a:ext uri="{9D8B030D-6E8A-4147-A177-3AD203B41FA5}">
                      <a16:colId xmlns:a16="http://schemas.microsoft.com/office/drawing/2014/main" val="984385583"/>
                    </a:ext>
                  </a:extLst>
                </a:gridCol>
                <a:gridCol w="1900238">
                  <a:extLst>
                    <a:ext uri="{9D8B030D-6E8A-4147-A177-3AD203B41FA5}">
                      <a16:colId xmlns:a16="http://schemas.microsoft.com/office/drawing/2014/main" val="1668618334"/>
                    </a:ext>
                  </a:extLst>
                </a:gridCol>
                <a:gridCol w="1900238">
                  <a:extLst>
                    <a:ext uri="{9D8B030D-6E8A-4147-A177-3AD203B41FA5}">
                      <a16:colId xmlns:a16="http://schemas.microsoft.com/office/drawing/2014/main" val="160199273"/>
                    </a:ext>
                  </a:extLst>
                </a:gridCol>
                <a:gridCol w="1900238">
                  <a:extLst>
                    <a:ext uri="{9D8B030D-6E8A-4147-A177-3AD203B41FA5}">
                      <a16:colId xmlns:a16="http://schemas.microsoft.com/office/drawing/2014/main" val="3061511587"/>
                    </a:ext>
                  </a:extLst>
                </a:gridCol>
              </a:tblGrid>
              <a:tr h="971113">
                <a:tc>
                  <a:txBody>
                    <a:bodyPr/>
                    <a:lstStyle/>
                    <a:p>
                      <a:r>
                        <a:rPr lang="en-US" dirty="0" smtClean="0"/>
                        <a:t>Users</a:t>
                      </a:r>
                      <a:endParaRPr lang="en-US" dirty="0"/>
                    </a:p>
                  </a:txBody>
                  <a:tcPr/>
                </a:tc>
                <a:tc>
                  <a:txBody>
                    <a:bodyPr/>
                    <a:lstStyle/>
                    <a:p>
                      <a:pPr algn="ctr"/>
                      <a:r>
                        <a:rPr lang="en-US" dirty="0" smtClean="0"/>
                        <a:t>Service</a:t>
                      </a:r>
                      <a:r>
                        <a:rPr lang="en-US" baseline="0" dirty="0" smtClean="0"/>
                        <a:t> area can be viewed automatically in PHATE</a:t>
                      </a:r>
                      <a:endParaRPr lang="en-US" dirty="0"/>
                    </a:p>
                  </a:txBody>
                  <a:tcPr/>
                </a:tc>
                <a:tc>
                  <a:txBody>
                    <a:bodyPr/>
                    <a:lstStyle/>
                    <a:p>
                      <a:pPr algn="ctr"/>
                      <a:r>
                        <a:rPr lang="en-US" dirty="0" smtClean="0"/>
                        <a:t>Service area can be selected</a:t>
                      </a:r>
                      <a:r>
                        <a:rPr lang="en-US" baseline="0" dirty="0" smtClean="0"/>
                        <a:t> by the user</a:t>
                      </a:r>
                      <a:endParaRPr lang="en-US" dirty="0"/>
                    </a:p>
                  </a:txBody>
                  <a:tcPr/>
                </a:tc>
                <a:tc>
                  <a:txBody>
                    <a:bodyPr/>
                    <a:lstStyle/>
                    <a:p>
                      <a:pPr algn="ctr"/>
                      <a:r>
                        <a:rPr lang="en-US" dirty="0" smtClean="0"/>
                        <a:t>Service area can be viewed</a:t>
                      </a:r>
                      <a:r>
                        <a:rPr lang="en-US" baseline="0" dirty="0" smtClean="0"/>
                        <a:t> by uploading addresses</a:t>
                      </a:r>
                      <a:endParaRPr lang="en-US" dirty="0"/>
                    </a:p>
                  </a:txBody>
                  <a:tcPr/>
                </a:tc>
                <a:extLst>
                  <a:ext uri="{0D108BD9-81ED-4DB2-BD59-A6C34878D82A}">
                    <a16:rowId xmlns:a16="http://schemas.microsoft.com/office/drawing/2014/main" val="4201569554"/>
                  </a:ext>
                </a:extLst>
              </a:tr>
              <a:tr h="971113">
                <a:tc>
                  <a:txBody>
                    <a:bodyPr/>
                    <a:lstStyle/>
                    <a:p>
                      <a:r>
                        <a:rPr lang="en-US" dirty="0" smtClean="0"/>
                        <a:t>Connected to the</a:t>
                      </a:r>
                      <a:r>
                        <a:rPr lang="en-US" baseline="0" dirty="0" smtClean="0"/>
                        <a:t> PRIME Registry</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p>
                    <a:p>
                      <a:pPr algn="ctr"/>
                      <a:endParaRPr lang="en-US" dirty="0"/>
                    </a:p>
                  </a:txBody>
                  <a:tcPr/>
                </a:tc>
                <a:tc>
                  <a:txBody>
                    <a:bodyPr/>
                    <a:lstStyle/>
                    <a:p>
                      <a:pPr algn="ctr"/>
                      <a:r>
                        <a:rPr lang="en-US" dirty="0" smtClean="0"/>
                        <a:t>Yes (but PHATE automatically does this for you)</a:t>
                      </a:r>
                      <a:endParaRPr lang="en-US" dirty="0"/>
                    </a:p>
                  </a:txBody>
                  <a:tcPr/>
                </a:tc>
                <a:extLst>
                  <a:ext uri="{0D108BD9-81ED-4DB2-BD59-A6C34878D82A}">
                    <a16:rowId xmlns:a16="http://schemas.microsoft.com/office/drawing/2014/main" val="3568411685"/>
                  </a:ext>
                </a:extLst>
              </a:tr>
              <a:tr h="971113">
                <a:tc>
                  <a:txBody>
                    <a:bodyPr/>
                    <a:lstStyle/>
                    <a:p>
                      <a:r>
                        <a:rPr lang="en-US" dirty="0" smtClean="0"/>
                        <a:t>Not connected</a:t>
                      </a:r>
                      <a:r>
                        <a:rPr lang="en-US" baseline="0" dirty="0" smtClean="0"/>
                        <a:t> to PRIME and have addresses</a:t>
                      </a:r>
                    </a:p>
                  </a:txBody>
                  <a:tcPr/>
                </a:tc>
                <a:tc>
                  <a:txBody>
                    <a:bodyPr/>
                    <a:lstStyle/>
                    <a:p>
                      <a:pPr algn="ctr"/>
                      <a:r>
                        <a:rPr lang="en-US" dirty="0" smtClean="0"/>
                        <a:t>No</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extLst>
                  <a:ext uri="{0D108BD9-81ED-4DB2-BD59-A6C34878D82A}">
                    <a16:rowId xmlns:a16="http://schemas.microsoft.com/office/drawing/2014/main" val="1351534891"/>
                  </a:ext>
                </a:extLst>
              </a:tr>
              <a:tr h="971113">
                <a:tc>
                  <a:txBody>
                    <a:bodyPr/>
                    <a:lstStyle/>
                    <a:p>
                      <a:r>
                        <a:rPr lang="en-US" dirty="0" smtClean="0"/>
                        <a:t>Not</a:t>
                      </a:r>
                      <a:r>
                        <a:rPr lang="en-US" baseline="0" dirty="0" smtClean="0"/>
                        <a:t> connected to PRIME and do not have addresses </a:t>
                      </a:r>
                      <a:endParaRPr lang="en-US" dirty="0"/>
                    </a:p>
                  </a:txBody>
                  <a:tcPr/>
                </a:tc>
                <a:tc>
                  <a:txBody>
                    <a:bodyPr/>
                    <a:lstStyle/>
                    <a:p>
                      <a:pPr algn="ctr"/>
                      <a:r>
                        <a:rPr lang="en-US" dirty="0" smtClean="0"/>
                        <a:t>No</a:t>
                      </a:r>
                      <a:endParaRPr lang="en-US" dirty="0"/>
                    </a:p>
                  </a:txBody>
                  <a:tcPr/>
                </a:tc>
                <a:tc>
                  <a:txBody>
                    <a:bodyPr/>
                    <a:lstStyle/>
                    <a:p>
                      <a:pPr algn="ctr"/>
                      <a:r>
                        <a:rPr lang="en-US" dirty="0" smtClean="0"/>
                        <a:t>Yes</a:t>
                      </a:r>
                      <a:endParaRPr lang="en-US" dirty="0"/>
                    </a:p>
                  </a:txBody>
                  <a:tcPr/>
                </a:tc>
                <a:tc>
                  <a:txBody>
                    <a:bodyPr/>
                    <a:lstStyle/>
                    <a:p>
                      <a:pPr algn="ctr"/>
                      <a:r>
                        <a:rPr lang="en-US" dirty="0" smtClean="0"/>
                        <a:t>No</a:t>
                      </a:r>
                      <a:endParaRPr lang="en-US" dirty="0"/>
                    </a:p>
                  </a:txBody>
                  <a:tcPr/>
                </a:tc>
                <a:extLst>
                  <a:ext uri="{0D108BD9-81ED-4DB2-BD59-A6C34878D82A}">
                    <a16:rowId xmlns:a16="http://schemas.microsoft.com/office/drawing/2014/main" val="1965433705"/>
                  </a:ext>
                </a:extLst>
              </a:tr>
            </a:tbl>
          </a:graphicData>
        </a:graphic>
      </p:graphicFrame>
    </p:spTree>
    <p:extLst>
      <p:ext uri="{BB962C8B-B14F-4D97-AF65-F5344CB8AC3E}">
        <p14:creationId xmlns:p14="http://schemas.microsoft.com/office/powerpoint/2010/main" val="8323401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smtClean="0">
                <a:solidFill>
                  <a:schemeClr val="accent1"/>
                </a:solidFill>
              </a:rPr>
              <a:t>Learning about your service area</a:t>
            </a:r>
            <a:br>
              <a:rPr lang="en-US" sz="3600" dirty="0" smtClean="0">
                <a:solidFill>
                  <a:schemeClr val="accent1"/>
                </a:solidFill>
              </a:rPr>
            </a:br>
            <a:r>
              <a:rPr lang="en-US" sz="3600" dirty="0" smtClean="0">
                <a:solidFill>
                  <a:schemeClr val="accent3"/>
                </a:solidFill>
              </a:rPr>
              <a:t>Activity #1</a:t>
            </a:r>
            <a:endParaRPr lang="en-US" sz="3600" dirty="0">
              <a:solidFill>
                <a:schemeClr val="accent3"/>
              </a:solidFill>
            </a:endParaRPr>
          </a:p>
        </p:txBody>
      </p:sp>
      <p:sp>
        <p:nvSpPr>
          <p:cNvPr id="22" name="Content Placeholder 21"/>
          <p:cNvSpPr>
            <a:spLocks noGrp="1"/>
          </p:cNvSpPr>
          <p:nvPr>
            <p:ph idx="1"/>
          </p:nvPr>
        </p:nvSpPr>
        <p:spPr/>
        <p:txBody>
          <a:bodyPr/>
          <a:lstStyle/>
          <a:p>
            <a:r>
              <a:rPr lang="en-US" dirty="0" smtClean="0"/>
              <a:t>For this activity, you will need to view your clinic’s service area. </a:t>
            </a:r>
          </a:p>
          <a:p>
            <a:r>
              <a:rPr lang="en-US" dirty="0" smtClean="0"/>
              <a:t>To learn how to do this, please consult:</a:t>
            </a:r>
          </a:p>
          <a:p>
            <a:pPr lvl="1"/>
            <a:r>
              <a:rPr lang="en-US" dirty="0"/>
              <a:t>“Nuts and Bolts 05: My Community</a:t>
            </a:r>
            <a:r>
              <a:rPr lang="en-US" dirty="0" smtClean="0"/>
              <a:t>”</a:t>
            </a:r>
          </a:p>
          <a:p>
            <a:r>
              <a:rPr lang="en-US" dirty="0" smtClean="0"/>
              <a:t>If you neither are linked to the PRIME registry nor have access to patient addresses, please proceed to the next step</a:t>
            </a:r>
          </a:p>
          <a:p>
            <a:pPr lvl="1"/>
            <a:endParaRPr lang="en-US" dirty="0" smtClean="0"/>
          </a:p>
          <a:p>
            <a:pPr marL="457200" lvl="1" indent="0">
              <a:buNone/>
            </a:pPr>
            <a:endParaRPr lang="en-US" dirty="0" smtClean="0"/>
          </a:p>
          <a:p>
            <a:endParaRPr lang="en-US" dirty="0"/>
          </a:p>
        </p:txBody>
      </p:sp>
      <p:sp>
        <p:nvSpPr>
          <p:cNvPr id="2" name="Slide Number Placeholder 1"/>
          <p:cNvSpPr>
            <a:spLocks noGrp="1"/>
          </p:cNvSpPr>
          <p:nvPr>
            <p:ph type="sldNum" sz="quarter" idx="12"/>
          </p:nvPr>
        </p:nvSpPr>
        <p:spPr/>
        <p:txBody>
          <a:bodyPr/>
          <a:lstStyle/>
          <a:p>
            <a:fld id="{1F181EE6-BCB5-48D6-9A0C-7ACB016592BE}" type="slidenum">
              <a:rPr lang="en-US" smtClean="0"/>
              <a:pPr/>
              <a:t>16</a:t>
            </a:fld>
            <a:endParaRPr lang="en-US"/>
          </a:p>
        </p:txBody>
      </p:sp>
    </p:spTree>
    <p:extLst>
      <p:ext uri="{BB962C8B-B14F-4D97-AF65-F5344CB8AC3E}">
        <p14:creationId xmlns:p14="http://schemas.microsoft.com/office/powerpoint/2010/main" val="2819956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idx="1"/>
          </p:nvPr>
        </p:nvSpPr>
        <p:spPr>
          <a:xfrm>
            <a:off x="628650" y="1580521"/>
            <a:ext cx="7886700" cy="4351338"/>
          </a:xfrm>
        </p:spPr>
        <p:txBody>
          <a:bodyPr/>
          <a:lstStyle/>
          <a:p>
            <a:r>
              <a:rPr lang="en-US" dirty="0" smtClean="0"/>
              <a:t>Arrange the map so that you can see all of the census tracts included in your 70% service area</a:t>
            </a:r>
            <a:endParaRPr lang="en-US" dirty="0"/>
          </a:p>
        </p:txBody>
      </p:sp>
      <p:sp>
        <p:nvSpPr>
          <p:cNvPr id="2" name="Slide Number Placeholder 1"/>
          <p:cNvSpPr>
            <a:spLocks noGrp="1"/>
          </p:cNvSpPr>
          <p:nvPr>
            <p:ph type="sldNum" sz="quarter" idx="12"/>
          </p:nvPr>
        </p:nvSpPr>
        <p:spPr/>
        <p:txBody>
          <a:bodyPr/>
          <a:lstStyle/>
          <a:p>
            <a:fld id="{1F181EE6-BCB5-48D6-9A0C-7ACB016592BE}" type="slidenum">
              <a:rPr lang="en-US" smtClean="0"/>
              <a:pPr/>
              <a:t>17</a:t>
            </a:fld>
            <a:endParaRPr lang="en-US"/>
          </a:p>
        </p:txBody>
      </p:sp>
      <p:pic>
        <p:nvPicPr>
          <p:cNvPr id="23" name="Picture 2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63056"/>
            <a:ext cx="9144000" cy="4151494"/>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6176963"/>
            <a:ext cx="1097375" cy="480102"/>
          </a:xfrm>
          <a:prstGeom prst="rect">
            <a:avLst/>
          </a:prstGeom>
        </p:spPr>
      </p:pic>
      <p:cxnSp>
        <p:nvCxnSpPr>
          <p:cNvPr id="25" name="Straight Arrow Connector 24"/>
          <p:cNvCxnSpPr/>
          <p:nvPr/>
        </p:nvCxnSpPr>
        <p:spPr>
          <a:xfrm flipH="1">
            <a:off x="1447800" y="6368042"/>
            <a:ext cx="1143000" cy="0"/>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7" name="Title 4"/>
          <p:cNvSpPr txBox="1">
            <a:spLocks/>
          </p:cNvSpPr>
          <p:nvPr/>
        </p:nvSpPr>
        <p:spPr>
          <a:xfrm>
            <a:off x="628650" y="169764"/>
            <a:ext cx="7886700" cy="1325563"/>
          </a:xfrm>
          <a:prstGeom prst="rect">
            <a:avLst/>
          </a:prstGeom>
        </p:spPr>
        <p:txBody>
          <a:bodyPr vert="horz" lIns="45720" tIns="22860" rIns="45720" bIns="2286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chemeClr val="accent1"/>
                </a:solidFill>
              </a:rPr>
              <a:t>Learning about your service area</a:t>
            </a:r>
            <a:br>
              <a:rPr lang="en-US" sz="3600" dirty="0" smtClean="0">
                <a:solidFill>
                  <a:schemeClr val="accent1"/>
                </a:solidFill>
              </a:rPr>
            </a:br>
            <a:r>
              <a:rPr lang="en-US" sz="3600" dirty="0" smtClean="0">
                <a:solidFill>
                  <a:schemeClr val="accent3"/>
                </a:solidFill>
              </a:rPr>
              <a:t>Activity #1</a:t>
            </a:r>
            <a:endParaRPr lang="en-US" sz="3600" dirty="0">
              <a:solidFill>
                <a:schemeClr val="accent3"/>
              </a:solidFill>
            </a:endParaRPr>
          </a:p>
        </p:txBody>
      </p:sp>
    </p:spTree>
    <p:extLst>
      <p:ext uri="{BB962C8B-B14F-4D97-AF65-F5344CB8AC3E}">
        <p14:creationId xmlns:p14="http://schemas.microsoft.com/office/powerpoint/2010/main" val="28745316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0132"/>
            <a:ext cx="9144000" cy="4181345"/>
          </a:xfrm>
          <a:prstGeom prst="rect">
            <a:avLst/>
          </a:prstGeom>
        </p:spPr>
      </p:pic>
      <p:sp>
        <p:nvSpPr>
          <p:cNvPr id="22" name="Content Placeholder 21"/>
          <p:cNvSpPr>
            <a:spLocks noGrp="1"/>
          </p:cNvSpPr>
          <p:nvPr>
            <p:ph idx="1"/>
          </p:nvPr>
        </p:nvSpPr>
        <p:spPr>
          <a:xfrm>
            <a:off x="628650" y="1580293"/>
            <a:ext cx="7886700" cy="4351338"/>
          </a:xfrm>
        </p:spPr>
        <p:txBody>
          <a:bodyPr>
            <a:normAutofit/>
          </a:bodyPr>
          <a:lstStyle/>
          <a:p>
            <a:r>
              <a:rPr lang="en-US" sz="2400" dirty="0" smtClean="0"/>
              <a:t>If your service area is visible, click on “Menu” and move the slider so that 0% of the patients are included</a:t>
            </a:r>
            <a:endParaRPr lang="en-US" sz="2400" dirty="0"/>
          </a:p>
        </p:txBody>
      </p:sp>
      <p:sp>
        <p:nvSpPr>
          <p:cNvPr id="2" name="Slide Number Placeholder 1"/>
          <p:cNvSpPr>
            <a:spLocks noGrp="1"/>
          </p:cNvSpPr>
          <p:nvPr>
            <p:ph type="sldNum" sz="quarter" idx="12"/>
          </p:nvPr>
        </p:nvSpPr>
        <p:spPr/>
        <p:txBody>
          <a:bodyPr/>
          <a:lstStyle/>
          <a:p>
            <a:fld id="{1F181EE6-BCB5-48D6-9A0C-7ACB016592BE}" type="slidenum">
              <a:rPr lang="en-US" smtClean="0"/>
              <a:pPr/>
              <a:t>18</a:t>
            </a:fld>
            <a:endParaRPr lang="en-US"/>
          </a:p>
        </p:txBody>
      </p:sp>
      <p:cxnSp>
        <p:nvCxnSpPr>
          <p:cNvPr id="25" name="Straight Arrow Connector 24"/>
          <p:cNvCxnSpPr/>
          <p:nvPr/>
        </p:nvCxnSpPr>
        <p:spPr>
          <a:xfrm>
            <a:off x="6457950" y="3581400"/>
            <a:ext cx="914400" cy="0"/>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0" name="Title 4"/>
          <p:cNvSpPr txBox="1">
            <a:spLocks/>
          </p:cNvSpPr>
          <p:nvPr/>
        </p:nvSpPr>
        <p:spPr>
          <a:xfrm>
            <a:off x="762000" y="189902"/>
            <a:ext cx="7886700" cy="1325563"/>
          </a:xfrm>
          <a:prstGeom prst="rect">
            <a:avLst/>
          </a:prstGeom>
        </p:spPr>
        <p:txBody>
          <a:bodyPr vert="horz" lIns="45720" tIns="22860" rIns="45720" bIns="2286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chemeClr val="accent1"/>
                </a:solidFill>
              </a:rPr>
              <a:t>Learning about your service area</a:t>
            </a:r>
            <a:br>
              <a:rPr lang="en-US" sz="3600" dirty="0" smtClean="0">
                <a:solidFill>
                  <a:schemeClr val="accent1"/>
                </a:solidFill>
              </a:rPr>
            </a:br>
            <a:r>
              <a:rPr lang="en-US" sz="3600" dirty="0" smtClean="0">
                <a:solidFill>
                  <a:schemeClr val="accent3"/>
                </a:solidFill>
              </a:rPr>
              <a:t>Activity #1</a:t>
            </a:r>
            <a:endParaRPr lang="en-US" sz="3600" dirty="0">
              <a:solidFill>
                <a:schemeClr val="accent3"/>
              </a:solidFill>
            </a:endParaRPr>
          </a:p>
        </p:txBody>
      </p:sp>
    </p:spTree>
    <p:extLst>
      <p:ext uri="{BB962C8B-B14F-4D97-AF65-F5344CB8AC3E}">
        <p14:creationId xmlns:p14="http://schemas.microsoft.com/office/powerpoint/2010/main" val="1087424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0132"/>
            <a:ext cx="9144000" cy="4181345"/>
          </a:xfrm>
          <a:prstGeom prst="rect">
            <a:avLst/>
          </a:prstGeom>
        </p:spPr>
      </p:pic>
      <p:sp>
        <p:nvSpPr>
          <p:cNvPr id="22" name="Content Placeholder 21"/>
          <p:cNvSpPr>
            <a:spLocks noGrp="1"/>
          </p:cNvSpPr>
          <p:nvPr>
            <p:ph idx="1"/>
          </p:nvPr>
        </p:nvSpPr>
        <p:spPr>
          <a:xfrm>
            <a:off x="628650" y="1405731"/>
            <a:ext cx="7886700" cy="4351338"/>
          </a:xfrm>
        </p:spPr>
        <p:txBody>
          <a:bodyPr>
            <a:normAutofit/>
          </a:bodyPr>
          <a:lstStyle/>
          <a:p>
            <a:r>
              <a:rPr lang="en-US" sz="2400" dirty="0" smtClean="0"/>
              <a:t>If your service area is visible, click on “Menu” and move the slider so that 0% of the patients are included</a:t>
            </a:r>
          </a:p>
          <a:p>
            <a:r>
              <a:rPr lang="en-US" sz="2400" dirty="0" smtClean="0"/>
              <a:t>Under the drop down menu, select Community Vital Sign</a:t>
            </a:r>
            <a:endParaRPr lang="en-US" sz="2400" dirty="0"/>
          </a:p>
        </p:txBody>
      </p:sp>
      <p:sp>
        <p:nvSpPr>
          <p:cNvPr id="2" name="Slide Number Placeholder 1"/>
          <p:cNvSpPr>
            <a:spLocks noGrp="1"/>
          </p:cNvSpPr>
          <p:nvPr>
            <p:ph type="sldNum" sz="quarter" idx="12"/>
          </p:nvPr>
        </p:nvSpPr>
        <p:spPr/>
        <p:txBody>
          <a:bodyPr/>
          <a:lstStyle/>
          <a:p>
            <a:fld id="{1F181EE6-BCB5-48D6-9A0C-7ACB016592BE}" type="slidenum">
              <a:rPr lang="en-US" smtClean="0"/>
              <a:pPr/>
              <a:t>19</a:t>
            </a:fld>
            <a:endParaRPr lang="en-US"/>
          </a:p>
        </p:txBody>
      </p:sp>
      <p:cxnSp>
        <p:nvCxnSpPr>
          <p:cNvPr id="25" name="Straight Arrow Connector 24"/>
          <p:cNvCxnSpPr/>
          <p:nvPr/>
        </p:nvCxnSpPr>
        <p:spPr>
          <a:xfrm>
            <a:off x="6457950" y="3581400"/>
            <a:ext cx="914400" cy="0"/>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248400" y="4038600"/>
            <a:ext cx="914400" cy="0"/>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9" name="Title 4"/>
          <p:cNvSpPr>
            <a:spLocks noGrp="1"/>
          </p:cNvSpPr>
          <p:nvPr>
            <p:ph type="title"/>
          </p:nvPr>
        </p:nvSpPr>
        <p:spPr>
          <a:xfrm>
            <a:off x="628650" y="158882"/>
            <a:ext cx="7886700" cy="1325563"/>
          </a:xfrm>
        </p:spPr>
        <p:txBody>
          <a:bodyPr>
            <a:normAutofit/>
          </a:bodyPr>
          <a:lstStyle/>
          <a:p>
            <a:r>
              <a:rPr lang="en-US" sz="3600" dirty="0" smtClean="0">
                <a:solidFill>
                  <a:schemeClr val="accent1"/>
                </a:solidFill>
              </a:rPr>
              <a:t>Learning about your service area</a:t>
            </a:r>
            <a:br>
              <a:rPr lang="en-US" sz="3600" dirty="0" smtClean="0">
                <a:solidFill>
                  <a:schemeClr val="accent1"/>
                </a:solidFill>
              </a:rPr>
            </a:br>
            <a:r>
              <a:rPr lang="en-US" sz="3600" dirty="0" smtClean="0">
                <a:solidFill>
                  <a:schemeClr val="accent3"/>
                </a:solidFill>
              </a:rPr>
              <a:t>Activity #1</a:t>
            </a:r>
            <a:endParaRPr lang="en-US" sz="3600" dirty="0">
              <a:solidFill>
                <a:schemeClr val="accent3"/>
              </a:solidFill>
            </a:endParaRPr>
          </a:p>
        </p:txBody>
      </p:sp>
    </p:spTree>
    <p:extLst>
      <p:ext uri="{BB962C8B-B14F-4D97-AF65-F5344CB8AC3E}">
        <p14:creationId xmlns:p14="http://schemas.microsoft.com/office/powerpoint/2010/main" val="2326565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3683" y="0"/>
            <a:ext cx="9147683" cy="6858000"/>
          </a:xfrm>
          <a:prstGeom prst="rect">
            <a:avLst/>
          </a:prstGeom>
          <a:solidFill>
            <a:schemeClr val="accent6">
              <a:lumMod val="7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p>
        </p:txBody>
      </p:sp>
      <p:sp>
        <p:nvSpPr>
          <p:cNvPr id="34" name="TextBox 33"/>
          <p:cNvSpPr txBox="1"/>
          <p:nvPr/>
        </p:nvSpPr>
        <p:spPr>
          <a:xfrm>
            <a:off x="5372274" y="3352800"/>
            <a:ext cx="677083" cy="685110"/>
          </a:xfrm>
          <a:prstGeom prst="rect">
            <a:avLst/>
          </a:prstGeom>
          <a:noFill/>
        </p:spPr>
        <p:txBody>
          <a:bodyPr wrap="none" lIns="38405" tIns="19202" rIns="38405" bIns="19202" rtlCol="0">
            <a:spAutoFit/>
          </a:bodyPr>
          <a:lstStyle/>
          <a:p>
            <a:pPr algn="ctr"/>
            <a:r>
              <a:rPr lang="en-US" sz="4200" b="1" dirty="0" smtClean="0">
                <a:solidFill>
                  <a:schemeClr val="bg1"/>
                </a:solidFill>
                <a:latin typeface="Lato Bold" charset="0"/>
                <a:ea typeface="Lato Bold" charset="0"/>
                <a:cs typeface="Lato Bold" charset="0"/>
              </a:rPr>
              <a:t>04</a:t>
            </a:r>
            <a:endParaRPr lang="en-US" sz="4200" b="1" dirty="0">
              <a:solidFill>
                <a:schemeClr val="bg1"/>
              </a:solidFill>
              <a:latin typeface="Lato Bold" charset="0"/>
              <a:ea typeface="Lato Bold" charset="0"/>
              <a:cs typeface="Lato Bold" charset="0"/>
            </a:endParaRPr>
          </a:p>
        </p:txBody>
      </p:sp>
      <p:sp>
        <p:nvSpPr>
          <p:cNvPr id="36" name="TextBox 35"/>
          <p:cNvSpPr txBox="1"/>
          <p:nvPr/>
        </p:nvSpPr>
        <p:spPr>
          <a:xfrm>
            <a:off x="4714250" y="4079691"/>
            <a:ext cx="2121272" cy="685110"/>
          </a:xfrm>
          <a:prstGeom prst="rect">
            <a:avLst/>
          </a:prstGeom>
          <a:noFill/>
        </p:spPr>
        <p:txBody>
          <a:bodyPr wrap="square" lIns="38405" tIns="19202" rIns="38405" bIns="19202" rtlCol="0" anchor="t" anchorCtr="1">
            <a:spAutoFit/>
          </a:bodyPr>
          <a:lstStyle/>
          <a:p>
            <a:pPr algn="ctr">
              <a:lnSpc>
                <a:spcPct val="150000"/>
              </a:lnSpc>
            </a:pPr>
            <a:r>
              <a:rPr lang="en-US" sz="1400" b="1" dirty="0" smtClean="0">
                <a:solidFill>
                  <a:schemeClr val="bg1"/>
                </a:solidFill>
                <a:latin typeface="Lato Black" charset="0"/>
                <a:ea typeface="Lato Black" charset="0"/>
                <a:cs typeface="Lato Black" charset="0"/>
              </a:rPr>
              <a:t>How to use My Community </a:t>
            </a:r>
            <a:endParaRPr lang="en-US" sz="1400" b="1" dirty="0">
              <a:solidFill>
                <a:schemeClr val="bg1"/>
              </a:solidFill>
              <a:latin typeface="Lato Black" charset="0"/>
              <a:ea typeface="Lato Black" charset="0"/>
              <a:cs typeface="Lato Black" charset="0"/>
            </a:endParaRPr>
          </a:p>
        </p:txBody>
      </p:sp>
      <p:sp>
        <p:nvSpPr>
          <p:cNvPr id="39" name="TextBox 38"/>
          <p:cNvSpPr txBox="1"/>
          <p:nvPr/>
        </p:nvSpPr>
        <p:spPr>
          <a:xfrm>
            <a:off x="3035531" y="3352800"/>
            <a:ext cx="677083" cy="685110"/>
          </a:xfrm>
          <a:prstGeom prst="rect">
            <a:avLst/>
          </a:prstGeom>
          <a:noFill/>
        </p:spPr>
        <p:txBody>
          <a:bodyPr wrap="none" lIns="38405" tIns="19202" rIns="38405" bIns="19202" rtlCol="0">
            <a:spAutoFit/>
          </a:bodyPr>
          <a:lstStyle/>
          <a:p>
            <a:pPr algn="ctr"/>
            <a:r>
              <a:rPr lang="en-US" sz="4200" b="1" dirty="0" smtClean="0">
                <a:solidFill>
                  <a:schemeClr val="bg1"/>
                </a:solidFill>
                <a:latin typeface="Lato Bold" charset="0"/>
                <a:ea typeface="Lato Bold" charset="0"/>
                <a:cs typeface="Lato Bold" charset="0"/>
              </a:rPr>
              <a:t>03</a:t>
            </a:r>
            <a:endParaRPr lang="en-US" sz="4200" b="1" dirty="0">
              <a:solidFill>
                <a:schemeClr val="bg1"/>
              </a:solidFill>
              <a:latin typeface="Lato Bold" charset="0"/>
              <a:ea typeface="Lato Bold" charset="0"/>
              <a:cs typeface="Lato Bold" charset="0"/>
            </a:endParaRPr>
          </a:p>
        </p:txBody>
      </p:sp>
      <p:sp>
        <p:nvSpPr>
          <p:cNvPr id="40" name="TextBox 39"/>
          <p:cNvSpPr txBox="1"/>
          <p:nvPr/>
        </p:nvSpPr>
        <p:spPr>
          <a:xfrm>
            <a:off x="2189553" y="3960396"/>
            <a:ext cx="2337492" cy="968329"/>
          </a:xfrm>
          <a:prstGeom prst="rect">
            <a:avLst/>
          </a:prstGeom>
          <a:noFill/>
        </p:spPr>
        <p:txBody>
          <a:bodyPr wrap="square" lIns="38405" tIns="19202" rIns="38405" bIns="19202" rtlCol="0" anchor="t" anchorCtr="1">
            <a:spAutoFit/>
          </a:bodyPr>
          <a:lstStyle/>
          <a:p>
            <a:pPr algn="ctr">
              <a:lnSpc>
                <a:spcPct val="150000"/>
              </a:lnSpc>
            </a:pPr>
            <a:r>
              <a:rPr lang="en-US" sz="1400" b="1" dirty="0" smtClean="0">
                <a:solidFill>
                  <a:schemeClr val="bg1"/>
                </a:solidFill>
                <a:latin typeface="Lato Black" charset="0"/>
                <a:ea typeface="Lato Black" charset="0"/>
                <a:cs typeface="Lato Black" charset="0"/>
              </a:rPr>
              <a:t>Introduction to the Population Health Assessment Engine </a:t>
            </a:r>
            <a:endParaRPr lang="en-US" sz="1400" b="1" dirty="0">
              <a:solidFill>
                <a:schemeClr val="bg1"/>
              </a:solidFill>
              <a:latin typeface="Lato Black" charset="0"/>
              <a:ea typeface="Lato Black" charset="0"/>
              <a:cs typeface="Lato Black" charset="0"/>
            </a:endParaRPr>
          </a:p>
        </p:txBody>
      </p:sp>
      <p:sp>
        <p:nvSpPr>
          <p:cNvPr id="43" name="TextBox 42"/>
          <p:cNvSpPr txBox="1"/>
          <p:nvPr/>
        </p:nvSpPr>
        <p:spPr>
          <a:xfrm>
            <a:off x="7524616" y="3352800"/>
            <a:ext cx="677083" cy="685110"/>
          </a:xfrm>
          <a:prstGeom prst="rect">
            <a:avLst/>
          </a:prstGeom>
          <a:noFill/>
        </p:spPr>
        <p:txBody>
          <a:bodyPr wrap="none" lIns="38405" tIns="19202" rIns="38405" bIns="19202" rtlCol="0">
            <a:spAutoFit/>
          </a:bodyPr>
          <a:lstStyle/>
          <a:p>
            <a:pPr algn="ctr"/>
            <a:r>
              <a:rPr lang="en-US" sz="4200" b="1" dirty="0" smtClean="0">
                <a:solidFill>
                  <a:schemeClr val="bg1"/>
                </a:solidFill>
                <a:latin typeface="Lato Bold" charset="0"/>
                <a:ea typeface="Lato Bold" charset="0"/>
                <a:cs typeface="Lato Bold" charset="0"/>
              </a:rPr>
              <a:t>05</a:t>
            </a:r>
            <a:endParaRPr lang="en-US" sz="4200" b="1" dirty="0">
              <a:solidFill>
                <a:schemeClr val="bg1"/>
              </a:solidFill>
              <a:latin typeface="Lato Bold" charset="0"/>
              <a:ea typeface="Lato Bold" charset="0"/>
              <a:cs typeface="Lato Bold" charset="0"/>
            </a:endParaRPr>
          </a:p>
        </p:txBody>
      </p:sp>
      <p:sp>
        <p:nvSpPr>
          <p:cNvPr id="47" name="TextBox 46"/>
          <p:cNvSpPr txBox="1"/>
          <p:nvPr/>
        </p:nvSpPr>
        <p:spPr>
          <a:xfrm>
            <a:off x="6791476" y="1560765"/>
            <a:ext cx="677083" cy="685110"/>
          </a:xfrm>
          <a:prstGeom prst="rect">
            <a:avLst/>
          </a:prstGeom>
          <a:noFill/>
        </p:spPr>
        <p:txBody>
          <a:bodyPr wrap="none" lIns="38405" tIns="19202" rIns="38405" bIns="19202" rtlCol="0">
            <a:spAutoFit/>
          </a:bodyPr>
          <a:lstStyle/>
          <a:p>
            <a:pPr algn="ctr"/>
            <a:r>
              <a:rPr lang="en-US" sz="4200" b="1" dirty="0">
                <a:solidFill>
                  <a:schemeClr val="bg1"/>
                </a:solidFill>
                <a:latin typeface="Lato Bold" charset="0"/>
                <a:ea typeface="Lato Bold" charset="0"/>
                <a:cs typeface="Lato Bold" charset="0"/>
              </a:rPr>
              <a:t>02</a:t>
            </a:r>
          </a:p>
        </p:txBody>
      </p:sp>
      <p:sp>
        <p:nvSpPr>
          <p:cNvPr id="48" name="TextBox 47"/>
          <p:cNvSpPr txBox="1"/>
          <p:nvPr/>
        </p:nvSpPr>
        <p:spPr>
          <a:xfrm>
            <a:off x="5943600" y="2367348"/>
            <a:ext cx="2272449" cy="461972"/>
          </a:xfrm>
          <a:prstGeom prst="rect">
            <a:avLst/>
          </a:prstGeom>
          <a:noFill/>
        </p:spPr>
        <p:txBody>
          <a:bodyPr wrap="square" lIns="38405" tIns="19202" rIns="38405" bIns="19202" rtlCol="0" anchor="t" anchorCtr="1">
            <a:spAutoFit/>
          </a:bodyPr>
          <a:lstStyle/>
          <a:p>
            <a:pPr algn="ctr">
              <a:lnSpc>
                <a:spcPts val="1126"/>
              </a:lnSpc>
            </a:pPr>
            <a:r>
              <a:rPr lang="en-US" sz="1400" b="1" dirty="0">
                <a:solidFill>
                  <a:schemeClr val="bg1"/>
                </a:solidFill>
                <a:latin typeface="Lato Black" charset="0"/>
                <a:ea typeface="Lato Black" charset="0"/>
                <a:cs typeface="Lato Black" charset="0"/>
              </a:rPr>
              <a:t>Introduction to </a:t>
            </a:r>
          </a:p>
          <a:p>
            <a:pPr algn="ctr">
              <a:lnSpc>
                <a:spcPts val="1126"/>
              </a:lnSpc>
            </a:pPr>
            <a:endParaRPr lang="en-US" sz="1400" b="1" dirty="0">
              <a:solidFill>
                <a:schemeClr val="bg1"/>
              </a:solidFill>
              <a:latin typeface="Lato Black" charset="0"/>
              <a:ea typeface="Lato Black" charset="0"/>
              <a:cs typeface="Lato Black" charset="0"/>
            </a:endParaRPr>
          </a:p>
          <a:p>
            <a:pPr algn="ctr">
              <a:lnSpc>
                <a:spcPts val="1126"/>
              </a:lnSpc>
            </a:pPr>
            <a:r>
              <a:rPr lang="en-US" sz="1400" b="1" dirty="0">
                <a:solidFill>
                  <a:schemeClr val="bg1"/>
                </a:solidFill>
                <a:latin typeface="Lato Black" charset="0"/>
                <a:ea typeface="Lato Black" charset="0"/>
                <a:cs typeface="Lato Black" charset="0"/>
              </a:rPr>
              <a:t>Geospatial Concepts</a:t>
            </a:r>
          </a:p>
        </p:txBody>
      </p:sp>
      <p:sp>
        <p:nvSpPr>
          <p:cNvPr id="51" name="TextBox 50"/>
          <p:cNvSpPr txBox="1"/>
          <p:nvPr/>
        </p:nvSpPr>
        <p:spPr>
          <a:xfrm>
            <a:off x="3993121" y="1524000"/>
            <a:ext cx="677083" cy="685110"/>
          </a:xfrm>
          <a:prstGeom prst="rect">
            <a:avLst/>
          </a:prstGeom>
          <a:noFill/>
        </p:spPr>
        <p:txBody>
          <a:bodyPr wrap="none" lIns="38405" tIns="19202" rIns="38405" bIns="19202" rtlCol="0">
            <a:spAutoFit/>
          </a:bodyPr>
          <a:lstStyle/>
          <a:p>
            <a:pPr algn="ctr"/>
            <a:r>
              <a:rPr lang="en-US" sz="4200" b="1" dirty="0">
                <a:solidFill>
                  <a:schemeClr val="bg1"/>
                </a:solidFill>
                <a:latin typeface="Lato Bold" charset="0"/>
                <a:ea typeface="Lato Bold" charset="0"/>
                <a:cs typeface="Lato Bold" charset="0"/>
              </a:rPr>
              <a:t>01</a:t>
            </a:r>
          </a:p>
        </p:txBody>
      </p:sp>
      <p:sp>
        <p:nvSpPr>
          <p:cNvPr id="52" name="TextBox 51"/>
          <p:cNvSpPr txBox="1"/>
          <p:nvPr/>
        </p:nvSpPr>
        <p:spPr>
          <a:xfrm>
            <a:off x="3176889" y="2301779"/>
            <a:ext cx="2157111" cy="461972"/>
          </a:xfrm>
          <a:prstGeom prst="rect">
            <a:avLst/>
          </a:prstGeom>
          <a:noFill/>
        </p:spPr>
        <p:txBody>
          <a:bodyPr wrap="square" lIns="38405" tIns="19202" rIns="38405" bIns="19202" rtlCol="0" anchor="t" anchorCtr="1">
            <a:spAutoFit/>
          </a:bodyPr>
          <a:lstStyle/>
          <a:p>
            <a:pPr algn="ctr">
              <a:lnSpc>
                <a:spcPts val="1126"/>
              </a:lnSpc>
            </a:pPr>
            <a:r>
              <a:rPr lang="en-US" sz="1400" b="1" dirty="0">
                <a:solidFill>
                  <a:schemeClr val="bg1"/>
                </a:solidFill>
                <a:latin typeface="Lato Black" charset="0"/>
                <a:ea typeface="Lato Black" charset="0"/>
                <a:cs typeface="Lato Black" charset="0"/>
              </a:rPr>
              <a:t>Introduction to</a:t>
            </a:r>
          </a:p>
          <a:p>
            <a:pPr algn="ctr">
              <a:lnSpc>
                <a:spcPts val="1126"/>
              </a:lnSpc>
            </a:pPr>
            <a:endParaRPr lang="en-US" sz="1400" b="1" dirty="0">
              <a:solidFill>
                <a:schemeClr val="bg1"/>
              </a:solidFill>
              <a:latin typeface="Lato Black" charset="0"/>
              <a:ea typeface="Lato Black" charset="0"/>
              <a:cs typeface="Lato Black" charset="0"/>
            </a:endParaRPr>
          </a:p>
          <a:p>
            <a:pPr algn="ctr">
              <a:lnSpc>
                <a:spcPts val="1126"/>
              </a:lnSpc>
            </a:pPr>
            <a:r>
              <a:rPr lang="en-US" sz="1400" b="1" dirty="0">
                <a:solidFill>
                  <a:schemeClr val="bg1"/>
                </a:solidFill>
                <a:latin typeface="Lato Black" charset="0"/>
                <a:ea typeface="Lato Black" charset="0"/>
                <a:cs typeface="Lato Black" charset="0"/>
              </a:rPr>
              <a:t> Population Health</a:t>
            </a:r>
          </a:p>
        </p:txBody>
      </p:sp>
      <p:sp>
        <p:nvSpPr>
          <p:cNvPr id="53" name="TextBox 52"/>
          <p:cNvSpPr txBox="1"/>
          <p:nvPr/>
        </p:nvSpPr>
        <p:spPr>
          <a:xfrm>
            <a:off x="408030" y="412242"/>
            <a:ext cx="8300880" cy="454271"/>
          </a:xfrm>
          <a:prstGeom prst="rect">
            <a:avLst/>
          </a:prstGeom>
          <a:noFill/>
        </p:spPr>
        <p:txBody>
          <a:bodyPr wrap="square" lIns="38397" tIns="19199" rIns="38397" bIns="19199" rtlCol="0">
            <a:spAutoFit/>
          </a:bodyPr>
          <a:lstStyle/>
          <a:p>
            <a:pPr algn="ctr"/>
            <a:r>
              <a:rPr lang="en-US" sz="2700" b="1" dirty="0" smtClean="0">
                <a:solidFill>
                  <a:schemeClr val="accent1"/>
                </a:solidFill>
                <a:latin typeface="Lato" charset="0"/>
                <a:ea typeface="Lato" charset="0"/>
                <a:cs typeface="Lato" charset="0"/>
              </a:rPr>
              <a:t>Population Health Assessment Engine Curriculum</a:t>
            </a:r>
            <a:endParaRPr lang="id-ID" sz="2700" b="1" dirty="0">
              <a:solidFill>
                <a:schemeClr val="accent1"/>
              </a:solidFill>
              <a:latin typeface="Lato" charset="0"/>
              <a:ea typeface="Lato" charset="0"/>
              <a:cs typeface="Lato" charset="0"/>
            </a:endParaRPr>
          </a:p>
        </p:txBody>
      </p:sp>
      <p:sp>
        <p:nvSpPr>
          <p:cNvPr id="54" name="Rectangle 53"/>
          <p:cNvSpPr/>
          <p:nvPr/>
        </p:nvSpPr>
        <p:spPr>
          <a:xfrm>
            <a:off x="4288454" y="1235334"/>
            <a:ext cx="582541"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8362" tIns="19182" rIns="38362" bIns="19182" rtlCol="0" anchor="ctr"/>
          <a:lstStyle/>
          <a:p>
            <a:pPr algn="ctr"/>
            <a:endParaRPr lang="en-US" dirty="0">
              <a:solidFill>
                <a:schemeClr val="bg1"/>
              </a:solidFill>
              <a:latin typeface="Lato Light" charset="0"/>
            </a:endParaRPr>
          </a:p>
        </p:txBody>
      </p:sp>
      <p:sp>
        <p:nvSpPr>
          <p:cNvPr id="15" name="TextBox 14"/>
          <p:cNvSpPr txBox="1"/>
          <p:nvPr/>
        </p:nvSpPr>
        <p:spPr>
          <a:xfrm>
            <a:off x="347170" y="1699267"/>
            <a:ext cx="2337779" cy="408105"/>
          </a:xfrm>
          <a:prstGeom prst="rect">
            <a:avLst/>
          </a:prstGeom>
          <a:noFill/>
        </p:spPr>
        <p:txBody>
          <a:bodyPr wrap="none" lIns="38397" tIns="19199" rIns="38397" bIns="19199" rtlCol="0">
            <a:spAutoFit/>
          </a:bodyPr>
          <a:lstStyle/>
          <a:p>
            <a:pPr algn="ctr"/>
            <a:r>
              <a:rPr lang="en-US" sz="2400" b="1" dirty="0" smtClean="0">
                <a:solidFill>
                  <a:schemeClr val="accent3"/>
                </a:solidFill>
                <a:latin typeface="Lato" charset="0"/>
                <a:ea typeface="Lato" charset="0"/>
                <a:cs typeface="Lato" charset="0"/>
              </a:rPr>
              <a:t>BACKGROUND</a:t>
            </a:r>
            <a:endParaRPr lang="id-ID" sz="2400" b="1" dirty="0">
              <a:solidFill>
                <a:schemeClr val="accent3"/>
              </a:solidFill>
              <a:latin typeface="Lato" charset="0"/>
              <a:ea typeface="Lato" charset="0"/>
              <a:cs typeface="Lato" charset="0"/>
            </a:endParaRPr>
          </a:p>
        </p:txBody>
      </p:sp>
      <p:sp>
        <p:nvSpPr>
          <p:cNvPr id="16" name="TextBox 15"/>
          <p:cNvSpPr txBox="1"/>
          <p:nvPr/>
        </p:nvSpPr>
        <p:spPr>
          <a:xfrm>
            <a:off x="304799" y="3488071"/>
            <a:ext cx="2140714" cy="408105"/>
          </a:xfrm>
          <a:prstGeom prst="rect">
            <a:avLst/>
          </a:prstGeom>
          <a:noFill/>
        </p:spPr>
        <p:txBody>
          <a:bodyPr wrap="square" lIns="38397" tIns="19199" rIns="38397" bIns="19199" rtlCol="0">
            <a:spAutoFit/>
          </a:bodyPr>
          <a:lstStyle/>
          <a:p>
            <a:pPr algn="ctr"/>
            <a:r>
              <a:rPr lang="en-US" sz="2400" b="1" dirty="0" smtClean="0">
                <a:solidFill>
                  <a:schemeClr val="accent3"/>
                </a:solidFill>
                <a:latin typeface="Lato" charset="0"/>
                <a:ea typeface="Lato" charset="0"/>
                <a:cs typeface="Lato" charset="0"/>
              </a:rPr>
              <a:t>BEGINNER</a:t>
            </a:r>
            <a:endParaRPr lang="id-ID" sz="2400" b="1" dirty="0">
              <a:solidFill>
                <a:schemeClr val="accent3"/>
              </a:solidFill>
              <a:latin typeface="Lato" charset="0"/>
              <a:ea typeface="Lato" charset="0"/>
              <a:cs typeface="Lato" charset="0"/>
            </a:endParaRPr>
          </a:p>
        </p:txBody>
      </p:sp>
      <p:sp>
        <p:nvSpPr>
          <p:cNvPr id="17" name="Rectangle 16"/>
          <p:cNvSpPr/>
          <p:nvPr/>
        </p:nvSpPr>
        <p:spPr>
          <a:xfrm>
            <a:off x="4255444" y="3002281"/>
            <a:ext cx="582541"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8362" tIns="19182" rIns="38362" bIns="19182" rtlCol="0" anchor="ctr"/>
          <a:lstStyle/>
          <a:p>
            <a:pPr algn="ctr"/>
            <a:endParaRPr lang="en-US" dirty="0">
              <a:solidFill>
                <a:schemeClr val="bg1"/>
              </a:solidFill>
              <a:latin typeface="Lato Light" charset="0"/>
            </a:endParaRPr>
          </a:p>
        </p:txBody>
      </p:sp>
      <p:sp>
        <p:nvSpPr>
          <p:cNvPr id="18" name="TextBox 17"/>
          <p:cNvSpPr txBox="1"/>
          <p:nvPr/>
        </p:nvSpPr>
        <p:spPr>
          <a:xfrm>
            <a:off x="304799" y="5504066"/>
            <a:ext cx="2097973" cy="408105"/>
          </a:xfrm>
          <a:prstGeom prst="rect">
            <a:avLst/>
          </a:prstGeom>
          <a:noFill/>
        </p:spPr>
        <p:txBody>
          <a:bodyPr wrap="square" lIns="38397" tIns="19199" rIns="38397" bIns="19199" rtlCol="0">
            <a:spAutoFit/>
          </a:bodyPr>
          <a:lstStyle/>
          <a:p>
            <a:pPr algn="ctr"/>
            <a:r>
              <a:rPr lang="en-US" sz="2400" b="1" dirty="0" smtClean="0">
                <a:solidFill>
                  <a:schemeClr val="accent3"/>
                </a:solidFill>
                <a:latin typeface="Lato" charset="0"/>
                <a:ea typeface="Lato" charset="0"/>
                <a:cs typeface="Lato" charset="0"/>
              </a:rPr>
              <a:t>ADVANCED</a:t>
            </a:r>
            <a:endParaRPr lang="id-ID" sz="2400" b="1" dirty="0">
              <a:solidFill>
                <a:schemeClr val="accent3"/>
              </a:solidFill>
              <a:latin typeface="Lato" charset="0"/>
              <a:ea typeface="Lato" charset="0"/>
              <a:cs typeface="Lato" charset="0"/>
            </a:endParaRPr>
          </a:p>
        </p:txBody>
      </p:sp>
      <p:sp>
        <p:nvSpPr>
          <p:cNvPr id="19" name="TextBox 18"/>
          <p:cNvSpPr txBox="1"/>
          <p:nvPr/>
        </p:nvSpPr>
        <p:spPr>
          <a:xfrm>
            <a:off x="3993932" y="5161511"/>
            <a:ext cx="677083" cy="685110"/>
          </a:xfrm>
          <a:prstGeom prst="rect">
            <a:avLst/>
          </a:prstGeom>
          <a:noFill/>
        </p:spPr>
        <p:txBody>
          <a:bodyPr wrap="none" lIns="38405" tIns="19202" rIns="38405" bIns="19202" rtlCol="0">
            <a:spAutoFit/>
          </a:bodyPr>
          <a:lstStyle/>
          <a:p>
            <a:pPr algn="ctr"/>
            <a:r>
              <a:rPr lang="en-US" sz="4200" b="1" dirty="0" smtClean="0">
                <a:solidFill>
                  <a:schemeClr val="bg1"/>
                </a:solidFill>
                <a:latin typeface="Lato Bold" charset="0"/>
                <a:ea typeface="Lato Bold" charset="0"/>
                <a:cs typeface="Lato Bold" charset="0"/>
              </a:rPr>
              <a:t>06</a:t>
            </a:r>
            <a:endParaRPr lang="en-US" sz="4200" b="1" dirty="0">
              <a:solidFill>
                <a:schemeClr val="bg1"/>
              </a:solidFill>
              <a:latin typeface="Lato Bold" charset="0"/>
              <a:ea typeface="Lato Bold" charset="0"/>
              <a:cs typeface="Lato Bold" charset="0"/>
            </a:endParaRPr>
          </a:p>
        </p:txBody>
      </p:sp>
      <p:sp>
        <p:nvSpPr>
          <p:cNvPr id="20" name="TextBox 19"/>
          <p:cNvSpPr txBox="1"/>
          <p:nvPr/>
        </p:nvSpPr>
        <p:spPr>
          <a:xfrm>
            <a:off x="3276600" y="5856286"/>
            <a:ext cx="2157111" cy="645163"/>
          </a:xfrm>
          <a:prstGeom prst="rect">
            <a:avLst/>
          </a:prstGeom>
          <a:noFill/>
        </p:spPr>
        <p:txBody>
          <a:bodyPr wrap="square" lIns="38405" tIns="19202" rIns="38405" bIns="19202" rtlCol="0" anchor="t" anchorCtr="1">
            <a:spAutoFit/>
          </a:bodyPr>
          <a:lstStyle/>
          <a:p>
            <a:pPr algn="ctr">
              <a:lnSpc>
                <a:spcPct val="150000"/>
              </a:lnSpc>
            </a:pPr>
            <a:r>
              <a:rPr lang="en-US" sz="1400" b="1" dirty="0" smtClean="0">
                <a:solidFill>
                  <a:schemeClr val="bg1"/>
                </a:solidFill>
                <a:latin typeface="Lato Black" charset="0"/>
                <a:ea typeface="Lato Black" charset="0"/>
                <a:cs typeface="Lato Black" charset="0"/>
              </a:rPr>
              <a:t>Getting the Most out of My Community</a:t>
            </a:r>
            <a:endParaRPr lang="en-US" sz="1400" b="1" dirty="0">
              <a:solidFill>
                <a:schemeClr val="bg1"/>
              </a:solidFill>
              <a:latin typeface="Lato Black" charset="0"/>
              <a:ea typeface="Lato Black" charset="0"/>
              <a:cs typeface="Lato Black" charset="0"/>
            </a:endParaRPr>
          </a:p>
        </p:txBody>
      </p:sp>
      <p:sp>
        <p:nvSpPr>
          <p:cNvPr id="21" name="Rectangle 20"/>
          <p:cNvSpPr/>
          <p:nvPr/>
        </p:nvSpPr>
        <p:spPr>
          <a:xfrm>
            <a:off x="4267200" y="4983481"/>
            <a:ext cx="582541"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8362" tIns="19182" rIns="38362" bIns="19182" rtlCol="0" anchor="ctr"/>
          <a:lstStyle/>
          <a:p>
            <a:pPr algn="ctr"/>
            <a:endParaRPr lang="en-US" dirty="0">
              <a:solidFill>
                <a:schemeClr val="bg1"/>
              </a:solidFill>
              <a:latin typeface="Lato Light" charset="0"/>
            </a:endParaRPr>
          </a:p>
        </p:txBody>
      </p:sp>
      <p:sp>
        <p:nvSpPr>
          <p:cNvPr id="22" name="TextBox 21"/>
          <p:cNvSpPr txBox="1"/>
          <p:nvPr/>
        </p:nvSpPr>
        <p:spPr>
          <a:xfrm>
            <a:off x="6781800" y="4039290"/>
            <a:ext cx="2121272" cy="685110"/>
          </a:xfrm>
          <a:prstGeom prst="rect">
            <a:avLst/>
          </a:prstGeom>
          <a:noFill/>
        </p:spPr>
        <p:txBody>
          <a:bodyPr wrap="square" lIns="38405" tIns="19202" rIns="38405" bIns="19202" rtlCol="0" anchor="t" anchorCtr="1">
            <a:spAutoFit/>
          </a:bodyPr>
          <a:lstStyle/>
          <a:p>
            <a:pPr algn="ctr">
              <a:lnSpc>
                <a:spcPct val="150000"/>
              </a:lnSpc>
            </a:pPr>
            <a:r>
              <a:rPr lang="en-US" sz="1400" b="1" dirty="0" smtClean="0">
                <a:solidFill>
                  <a:schemeClr val="bg1"/>
                </a:solidFill>
                <a:latin typeface="Lato Black" charset="0"/>
                <a:ea typeface="Lato Black" charset="0"/>
                <a:cs typeface="Lato Black" charset="0"/>
              </a:rPr>
              <a:t>How to use Community </a:t>
            </a:r>
            <a:r>
              <a:rPr lang="en-US" sz="1400" b="1" dirty="0" err="1" smtClean="0">
                <a:solidFill>
                  <a:schemeClr val="bg1"/>
                </a:solidFill>
                <a:latin typeface="Lato Black" charset="0"/>
                <a:ea typeface="Lato Black" charset="0"/>
                <a:cs typeface="Lato Black" charset="0"/>
              </a:rPr>
              <a:t>HotSpots</a:t>
            </a:r>
            <a:endParaRPr lang="en-US" sz="1400" b="1" dirty="0">
              <a:solidFill>
                <a:schemeClr val="bg1"/>
              </a:solidFill>
              <a:latin typeface="Lato Black" charset="0"/>
              <a:ea typeface="Lato Black" charset="0"/>
              <a:cs typeface="Lato Black" charset="0"/>
            </a:endParaRPr>
          </a:p>
        </p:txBody>
      </p:sp>
      <p:sp>
        <p:nvSpPr>
          <p:cNvPr id="23" name="TextBox 22"/>
          <p:cNvSpPr txBox="1"/>
          <p:nvPr/>
        </p:nvSpPr>
        <p:spPr>
          <a:xfrm>
            <a:off x="6866021" y="5137062"/>
            <a:ext cx="677083" cy="685110"/>
          </a:xfrm>
          <a:prstGeom prst="rect">
            <a:avLst/>
          </a:prstGeom>
          <a:noFill/>
        </p:spPr>
        <p:txBody>
          <a:bodyPr wrap="none" lIns="38405" tIns="19202" rIns="38405" bIns="19202" rtlCol="0">
            <a:spAutoFit/>
          </a:bodyPr>
          <a:lstStyle/>
          <a:p>
            <a:pPr algn="ctr"/>
            <a:r>
              <a:rPr lang="en-US" sz="4200" b="1" dirty="0" smtClean="0">
                <a:solidFill>
                  <a:schemeClr val="bg1"/>
                </a:solidFill>
                <a:latin typeface="Lato Bold" charset="0"/>
                <a:ea typeface="Lato Bold" charset="0"/>
                <a:cs typeface="Lato Bold" charset="0"/>
              </a:rPr>
              <a:t>07</a:t>
            </a:r>
            <a:endParaRPr lang="en-US" sz="4200" b="1" dirty="0">
              <a:solidFill>
                <a:schemeClr val="bg1"/>
              </a:solidFill>
              <a:latin typeface="Lato Bold" charset="0"/>
              <a:ea typeface="Lato Bold" charset="0"/>
              <a:cs typeface="Lato Bold" charset="0"/>
            </a:endParaRPr>
          </a:p>
        </p:txBody>
      </p:sp>
      <p:sp>
        <p:nvSpPr>
          <p:cNvPr id="24" name="TextBox 23"/>
          <p:cNvSpPr txBox="1"/>
          <p:nvPr/>
        </p:nvSpPr>
        <p:spPr>
          <a:xfrm>
            <a:off x="6148689" y="5831837"/>
            <a:ext cx="2157111" cy="645163"/>
          </a:xfrm>
          <a:prstGeom prst="rect">
            <a:avLst/>
          </a:prstGeom>
          <a:noFill/>
        </p:spPr>
        <p:txBody>
          <a:bodyPr wrap="square" lIns="38405" tIns="19202" rIns="38405" bIns="19202" rtlCol="0" anchor="t" anchorCtr="1">
            <a:spAutoFit/>
          </a:bodyPr>
          <a:lstStyle/>
          <a:p>
            <a:pPr algn="ctr">
              <a:lnSpc>
                <a:spcPct val="150000"/>
              </a:lnSpc>
            </a:pPr>
            <a:r>
              <a:rPr lang="en-US" sz="1400" b="1" dirty="0" smtClean="0">
                <a:solidFill>
                  <a:schemeClr val="bg1"/>
                </a:solidFill>
                <a:latin typeface="Lato Black" charset="0"/>
                <a:ea typeface="Lato Black" charset="0"/>
                <a:cs typeface="Lato Black" charset="0"/>
              </a:rPr>
              <a:t>Getting the Most out of Community Hotspots</a:t>
            </a:r>
            <a:endParaRPr lang="en-US" sz="1400" b="1" dirty="0">
              <a:solidFill>
                <a:schemeClr val="bg1"/>
              </a:solidFill>
              <a:latin typeface="Lato Black" charset="0"/>
              <a:ea typeface="Lato Black" charset="0"/>
              <a:cs typeface="Lato Black" charset="0"/>
            </a:endParaRPr>
          </a:p>
        </p:txBody>
      </p:sp>
    </p:spTree>
    <p:extLst>
      <p:ext uri="{BB962C8B-B14F-4D97-AF65-F5344CB8AC3E}">
        <p14:creationId xmlns:p14="http://schemas.microsoft.com/office/powerpoint/2010/main" val="3897808451"/>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accent6">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p>
        </p:txBody>
      </p:sp>
      <p:sp>
        <p:nvSpPr>
          <p:cNvPr id="13" name="TextBox 12"/>
          <p:cNvSpPr txBox="1"/>
          <p:nvPr/>
        </p:nvSpPr>
        <p:spPr>
          <a:xfrm>
            <a:off x="609600" y="1979578"/>
            <a:ext cx="7239000" cy="1449422"/>
          </a:xfrm>
          <a:prstGeom prst="rect">
            <a:avLst/>
          </a:prstGeom>
          <a:noFill/>
        </p:spPr>
        <p:txBody>
          <a:bodyPr wrap="square" lIns="38405" tIns="19202" rIns="38405" bIns="19202" rtlCol="0">
            <a:spAutoFit/>
          </a:bodyPr>
          <a:lstStyle/>
          <a:p>
            <a:pPr>
              <a:lnSpc>
                <a:spcPts val="5460"/>
              </a:lnSpc>
            </a:pPr>
            <a:r>
              <a:rPr lang="en-US" sz="4000" b="1" dirty="0" smtClean="0">
                <a:solidFill>
                  <a:schemeClr val="bg1"/>
                </a:solidFill>
                <a:latin typeface="Lato" charset="0"/>
                <a:ea typeface="Lato" charset="0"/>
                <a:cs typeface="Lato" charset="0"/>
              </a:rPr>
              <a:t>What </a:t>
            </a:r>
            <a:r>
              <a:rPr lang="en-US" sz="4000" b="1" dirty="0" smtClean="0">
                <a:solidFill>
                  <a:schemeClr val="accent2"/>
                </a:solidFill>
                <a:latin typeface="Lato" charset="0"/>
                <a:ea typeface="Lato" charset="0"/>
                <a:cs typeface="Lato" charset="0"/>
              </a:rPr>
              <a:t>patterns</a:t>
            </a:r>
            <a:r>
              <a:rPr lang="en-US" sz="4000" b="1" dirty="0" smtClean="0">
                <a:solidFill>
                  <a:schemeClr val="bg1"/>
                </a:solidFill>
                <a:latin typeface="Lato" charset="0"/>
                <a:ea typeface="Lato" charset="0"/>
                <a:cs typeface="Lato" charset="0"/>
              </a:rPr>
              <a:t> do you observe?</a:t>
            </a:r>
            <a:endParaRPr lang="en-US" sz="4000" b="1" dirty="0">
              <a:solidFill>
                <a:schemeClr val="bg1"/>
              </a:solidFill>
              <a:latin typeface="Lato" charset="0"/>
              <a:ea typeface="Lato" charset="0"/>
              <a:cs typeface="Lato" charset="0"/>
            </a:endParaRPr>
          </a:p>
        </p:txBody>
      </p:sp>
      <p:sp>
        <p:nvSpPr>
          <p:cNvPr id="2" name="Slide Number Placeholder 1"/>
          <p:cNvSpPr>
            <a:spLocks noGrp="1"/>
          </p:cNvSpPr>
          <p:nvPr>
            <p:ph type="sldNum" sz="quarter" idx="12"/>
          </p:nvPr>
        </p:nvSpPr>
        <p:spPr/>
        <p:txBody>
          <a:bodyPr/>
          <a:lstStyle/>
          <a:p>
            <a:fld id="{94681301-5DFE-4D5C-BCB9-364D2F8A62D3}" type="slidenum">
              <a:rPr lang="en-US" smtClean="0"/>
              <a:t>20</a:t>
            </a:fld>
            <a:endParaRPr lang="en-US"/>
          </a:p>
        </p:txBody>
      </p:sp>
    </p:spTree>
    <p:extLst>
      <p:ext uri="{BB962C8B-B14F-4D97-AF65-F5344CB8AC3E}">
        <p14:creationId xmlns:p14="http://schemas.microsoft.com/office/powerpoint/2010/main" val="1747464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idx="1"/>
          </p:nvPr>
        </p:nvSpPr>
        <p:spPr>
          <a:xfrm>
            <a:off x="628650" y="1718398"/>
            <a:ext cx="7886700" cy="4351338"/>
          </a:xfrm>
        </p:spPr>
        <p:txBody>
          <a:bodyPr>
            <a:normAutofit/>
          </a:bodyPr>
          <a:lstStyle/>
          <a:p>
            <a:r>
              <a:rPr lang="en-US" sz="2400" dirty="0" smtClean="0"/>
              <a:t>Select two additional community variables </a:t>
            </a:r>
            <a:endParaRPr lang="en-US" sz="2400" dirty="0"/>
          </a:p>
        </p:txBody>
      </p:sp>
      <p:sp>
        <p:nvSpPr>
          <p:cNvPr id="2" name="Slide Number Placeholder 1"/>
          <p:cNvSpPr>
            <a:spLocks noGrp="1"/>
          </p:cNvSpPr>
          <p:nvPr>
            <p:ph type="sldNum" sz="quarter" idx="12"/>
          </p:nvPr>
        </p:nvSpPr>
        <p:spPr/>
        <p:txBody>
          <a:bodyPr/>
          <a:lstStyle/>
          <a:p>
            <a:fld id="{1F181EE6-BCB5-48D6-9A0C-7ACB016592BE}" type="slidenum">
              <a:rPr lang="en-US" smtClean="0"/>
              <a:pPr/>
              <a:t>21</a:t>
            </a:fld>
            <a:endParaRPr lang="en-US"/>
          </a:p>
        </p:txBody>
      </p:sp>
      <p:cxnSp>
        <p:nvCxnSpPr>
          <p:cNvPr id="25" name="Straight Arrow Connector 24"/>
          <p:cNvCxnSpPr/>
          <p:nvPr/>
        </p:nvCxnSpPr>
        <p:spPr>
          <a:xfrm>
            <a:off x="6457950" y="3581400"/>
            <a:ext cx="914400" cy="0"/>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248400" y="4038600"/>
            <a:ext cx="914400" cy="0"/>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74546"/>
            <a:ext cx="9144000" cy="4181806"/>
          </a:xfrm>
          <a:prstGeom prst="rect">
            <a:avLst/>
          </a:prstGeom>
        </p:spPr>
      </p:pic>
      <p:sp>
        <p:nvSpPr>
          <p:cNvPr id="10" name="Title 4"/>
          <p:cNvSpPr>
            <a:spLocks noGrp="1"/>
          </p:cNvSpPr>
          <p:nvPr>
            <p:ph type="title"/>
          </p:nvPr>
        </p:nvSpPr>
        <p:spPr>
          <a:xfrm>
            <a:off x="628650" y="249527"/>
            <a:ext cx="7886700" cy="1325563"/>
          </a:xfrm>
        </p:spPr>
        <p:txBody>
          <a:bodyPr>
            <a:normAutofit/>
          </a:bodyPr>
          <a:lstStyle/>
          <a:p>
            <a:r>
              <a:rPr lang="en-US" sz="3600" dirty="0" smtClean="0">
                <a:solidFill>
                  <a:schemeClr val="accent1"/>
                </a:solidFill>
              </a:rPr>
              <a:t>Learning about your service area</a:t>
            </a:r>
            <a:br>
              <a:rPr lang="en-US" sz="3600" dirty="0" smtClean="0">
                <a:solidFill>
                  <a:schemeClr val="accent1"/>
                </a:solidFill>
              </a:rPr>
            </a:br>
            <a:r>
              <a:rPr lang="en-US" sz="3600" dirty="0" smtClean="0">
                <a:solidFill>
                  <a:schemeClr val="accent3"/>
                </a:solidFill>
              </a:rPr>
              <a:t>Activity #1</a:t>
            </a:r>
            <a:endParaRPr lang="en-US" sz="3600" dirty="0">
              <a:solidFill>
                <a:schemeClr val="accent3"/>
              </a:solidFill>
            </a:endParaRPr>
          </a:p>
        </p:txBody>
      </p:sp>
      <p:cxnSp>
        <p:nvCxnSpPr>
          <p:cNvPr id="11" name="Straight Arrow Connector 10"/>
          <p:cNvCxnSpPr/>
          <p:nvPr/>
        </p:nvCxnSpPr>
        <p:spPr>
          <a:xfrm>
            <a:off x="6248400" y="3657600"/>
            <a:ext cx="914400" cy="0"/>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1077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accent6">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p>
        </p:txBody>
      </p:sp>
      <p:sp>
        <p:nvSpPr>
          <p:cNvPr id="2" name="Slide Number Placeholder 1"/>
          <p:cNvSpPr>
            <a:spLocks noGrp="1"/>
          </p:cNvSpPr>
          <p:nvPr>
            <p:ph type="sldNum" sz="quarter" idx="12"/>
          </p:nvPr>
        </p:nvSpPr>
        <p:spPr/>
        <p:txBody>
          <a:bodyPr/>
          <a:lstStyle/>
          <a:p>
            <a:fld id="{94681301-5DFE-4D5C-BCB9-364D2F8A62D3}" type="slidenum">
              <a:rPr lang="en-US" smtClean="0"/>
              <a:t>22</a:t>
            </a:fld>
            <a:endParaRPr lang="en-US"/>
          </a:p>
        </p:txBody>
      </p:sp>
      <p:sp>
        <p:nvSpPr>
          <p:cNvPr id="6" name="TextBox 5"/>
          <p:cNvSpPr txBox="1"/>
          <p:nvPr/>
        </p:nvSpPr>
        <p:spPr>
          <a:xfrm>
            <a:off x="278823" y="1066800"/>
            <a:ext cx="7239000" cy="2154743"/>
          </a:xfrm>
          <a:prstGeom prst="rect">
            <a:avLst/>
          </a:prstGeom>
          <a:noFill/>
        </p:spPr>
        <p:txBody>
          <a:bodyPr wrap="square" lIns="38405" tIns="19202" rIns="38405" bIns="19202" rtlCol="0">
            <a:spAutoFit/>
          </a:bodyPr>
          <a:lstStyle/>
          <a:p>
            <a:pPr>
              <a:lnSpc>
                <a:spcPts val="5460"/>
              </a:lnSpc>
            </a:pPr>
            <a:r>
              <a:rPr lang="en-US" sz="4000" b="1" dirty="0" smtClean="0">
                <a:solidFill>
                  <a:schemeClr val="bg1"/>
                </a:solidFill>
                <a:latin typeface="Lato" charset="0"/>
                <a:ea typeface="Lato" charset="0"/>
                <a:cs typeface="Lato" charset="0"/>
              </a:rPr>
              <a:t>When you change the variables mapped, does the </a:t>
            </a:r>
            <a:r>
              <a:rPr lang="en-US" sz="4000" b="1" dirty="0" smtClean="0">
                <a:solidFill>
                  <a:schemeClr val="accent2"/>
                </a:solidFill>
                <a:latin typeface="Lato" charset="0"/>
                <a:ea typeface="Lato" charset="0"/>
                <a:cs typeface="Lato" charset="0"/>
              </a:rPr>
              <a:t>pattern</a:t>
            </a:r>
            <a:r>
              <a:rPr lang="en-US" sz="4000" b="1" dirty="0" smtClean="0">
                <a:solidFill>
                  <a:schemeClr val="bg1"/>
                </a:solidFill>
                <a:latin typeface="Lato" charset="0"/>
                <a:ea typeface="Lato" charset="0"/>
                <a:cs typeface="Lato" charset="0"/>
              </a:rPr>
              <a:t> change?</a:t>
            </a:r>
            <a:endParaRPr lang="en-US" sz="4000" b="1" dirty="0">
              <a:solidFill>
                <a:schemeClr val="bg1"/>
              </a:solidFill>
              <a:latin typeface="Lato" charset="0"/>
              <a:ea typeface="Lato" charset="0"/>
              <a:cs typeface="Lato" charset="0"/>
            </a:endParaRPr>
          </a:p>
        </p:txBody>
      </p:sp>
      <p:sp>
        <p:nvSpPr>
          <p:cNvPr id="7" name="TextBox 6"/>
          <p:cNvSpPr txBox="1"/>
          <p:nvPr/>
        </p:nvSpPr>
        <p:spPr>
          <a:xfrm>
            <a:off x="271895" y="4114800"/>
            <a:ext cx="7239000" cy="1449422"/>
          </a:xfrm>
          <a:prstGeom prst="rect">
            <a:avLst/>
          </a:prstGeom>
          <a:noFill/>
        </p:spPr>
        <p:txBody>
          <a:bodyPr wrap="square" lIns="38405" tIns="19202" rIns="38405" bIns="19202" rtlCol="0">
            <a:spAutoFit/>
          </a:bodyPr>
          <a:lstStyle/>
          <a:p>
            <a:pPr>
              <a:lnSpc>
                <a:spcPts val="5460"/>
              </a:lnSpc>
            </a:pPr>
            <a:r>
              <a:rPr lang="en-US" sz="4000" b="1" dirty="0" smtClean="0">
                <a:solidFill>
                  <a:schemeClr val="bg1"/>
                </a:solidFill>
                <a:latin typeface="Lato" charset="0"/>
                <a:ea typeface="Lato" charset="0"/>
                <a:cs typeface="Lato" charset="0"/>
              </a:rPr>
              <a:t>Is this similar or different than what you </a:t>
            </a:r>
            <a:r>
              <a:rPr lang="en-US" sz="4000" b="1" dirty="0" smtClean="0">
                <a:solidFill>
                  <a:schemeClr val="accent3"/>
                </a:solidFill>
                <a:latin typeface="Lato" charset="0"/>
                <a:ea typeface="Lato" charset="0"/>
                <a:cs typeface="Lato" charset="0"/>
              </a:rPr>
              <a:t>expected</a:t>
            </a:r>
            <a:r>
              <a:rPr lang="en-US" sz="4000" b="1" dirty="0" smtClean="0">
                <a:solidFill>
                  <a:schemeClr val="bg1"/>
                </a:solidFill>
                <a:latin typeface="Lato" charset="0"/>
                <a:ea typeface="Lato" charset="0"/>
                <a:cs typeface="Lato" charset="0"/>
              </a:rPr>
              <a:t>?</a:t>
            </a:r>
            <a:endParaRPr lang="en-US" sz="4000" b="1" dirty="0">
              <a:solidFill>
                <a:schemeClr val="bg1"/>
              </a:solidFill>
              <a:latin typeface="Lato" charset="0"/>
              <a:ea typeface="Lato" charset="0"/>
              <a:cs typeface="Lato" charset="0"/>
            </a:endParaRPr>
          </a:p>
        </p:txBody>
      </p:sp>
    </p:spTree>
    <p:extLst>
      <p:ext uri="{BB962C8B-B14F-4D97-AF65-F5344CB8AC3E}">
        <p14:creationId xmlns:p14="http://schemas.microsoft.com/office/powerpoint/2010/main" val="1587255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accent6">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p>
        </p:txBody>
      </p:sp>
      <p:sp>
        <p:nvSpPr>
          <p:cNvPr id="13" name="TextBox 12"/>
          <p:cNvSpPr txBox="1"/>
          <p:nvPr/>
        </p:nvSpPr>
        <p:spPr>
          <a:xfrm>
            <a:off x="457200" y="1728754"/>
            <a:ext cx="7239000" cy="2154743"/>
          </a:xfrm>
          <a:prstGeom prst="rect">
            <a:avLst/>
          </a:prstGeom>
          <a:noFill/>
        </p:spPr>
        <p:txBody>
          <a:bodyPr wrap="square" lIns="38405" tIns="19202" rIns="38405" bIns="19202" rtlCol="0">
            <a:spAutoFit/>
          </a:bodyPr>
          <a:lstStyle/>
          <a:p>
            <a:pPr>
              <a:lnSpc>
                <a:spcPts val="5460"/>
              </a:lnSpc>
            </a:pPr>
            <a:r>
              <a:rPr lang="en-US" sz="5400" b="1" dirty="0" smtClean="0">
                <a:solidFill>
                  <a:schemeClr val="bg1"/>
                </a:solidFill>
                <a:latin typeface="Lato" charset="0"/>
                <a:ea typeface="Lato" charset="0"/>
                <a:cs typeface="Lato" charset="0"/>
              </a:rPr>
              <a:t>What do you think accounts for these </a:t>
            </a:r>
            <a:r>
              <a:rPr lang="en-US" sz="5400" b="1" dirty="0" smtClean="0">
                <a:solidFill>
                  <a:schemeClr val="accent2"/>
                </a:solidFill>
                <a:latin typeface="Lato" charset="0"/>
                <a:ea typeface="Lato" charset="0"/>
                <a:cs typeface="Lato" charset="0"/>
              </a:rPr>
              <a:t>patterns</a:t>
            </a:r>
            <a:r>
              <a:rPr lang="en-US" sz="5400" b="1" dirty="0" smtClean="0">
                <a:solidFill>
                  <a:schemeClr val="bg1"/>
                </a:solidFill>
                <a:latin typeface="Lato" charset="0"/>
                <a:ea typeface="Lato" charset="0"/>
                <a:cs typeface="Lato" charset="0"/>
              </a:rPr>
              <a:t>?</a:t>
            </a:r>
            <a:endParaRPr lang="en-US" sz="5400" b="1" dirty="0">
              <a:solidFill>
                <a:schemeClr val="bg1"/>
              </a:solidFill>
              <a:latin typeface="Lato" charset="0"/>
              <a:ea typeface="Lato" charset="0"/>
              <a:cs typeface="Lato" charset="0"/>
            </a:endParaRPr>
          </a:p>
        </p:txBody>
      </p:sp>
      <p:sp>
        <p:nvSpPr>
          <p:cNvPr id="2" name="Slide Number Placeholder 1"/>
          <p:cNvSpPr>
            <a:spLocks noGrp="1"/>
          </p:cNvSpPr>
          <p:nvPr>
            <p:ph type="sldNum" sz="quarter" idx="12"/>
          </p:nvPr>
        </p:nvSpPr>
        <p:spPr/>
        <p:txBody>
          <a:bodyPr/>
          <a:lstStyle/>
          <a:p>
            <a:fld id="{94681301-5DFE-4D5C-BCB9-364D2F8A62D3}" type="slidenum">
              <a:rPr lang="en-US" smtClean="0"/>
              <a:t>23</a:t>
            </a:fld>
            <a:endParaRPr lang="en-US"/>
          </a:p>
        </p:txBody>
      </p:sp>
    </p:spTree>
    <p:extLst>
      <p:ext uri="{BB962C8B-B14F-4D97-AF65-F5344CB8AC3E}">
        <p14:creationId xmlns:p14="http://schemas.microsoft.com/office/powerpoint/2010/main" val="3813283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accent6">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p>
        </p:txBody>
      </p:sp>
      <p:sp>
        <p:nvSpPr>
          <p:cNvPr id="13" name="TextBox 12"/>
          <p:cNvSpPr txBox="1"/>
          <p:nvPr/>
        </p:nvSpPr>
        <p:spPr>
          <a:xfrm>
            <a:off x="457200" y="685800"/>
            <a:ext cx="7239000" cy="1401524"/>
          </a:xfrm>
          <a:prstGeom prst="rect">
            <a:avLst/>
          </a:prstGeom>
          <a:noFill/>
        </p:spPr>
        <p:txBody>
          <a:bodyPr wrap="square" lIns="38405" tIns="19202" rIns="38405" bIns="19202" rtlCol="0">
            <a:spAutoFit/>
          </a:bodyPr>
          <a:lstStyle/>
          <a:p>
            <a:pPr>
              <a:lnSpc>
                <a:spcPts val="5460"/>
              </a:lnSpc>
            </a:pPr>
            <a:r>
              <a:rPr lang="en-US" sz="3200" b="1" dirty="0" smtClean="0">
                <a:solidFill>
                  <a:schemeClr val="bg1"/>
                </a:solidFill>
                <a:latin typeface="Lato" charset="0"/>
                <a:ea typeface="Lato" charset="0"/>
                <a:cs typeface="Lato" charset="0"/>
              </a:rPr>
              <a:t>What makes you most </a:t>
            </a:r>
            <a:r>
              <a:rPr lang="en-US" sz="3200" b="1" dirty="0" smtClean="0">
                <a:solidFill>
                  <a:schemeClr val="accent3"/>
                </a:solidFill>
                <a:latin typeface="Lato" charset="0"/>
                <a:ea typeface="Lato" charset="0"/>
                <a:cs typeface="Lato" charset="0"/>
              </a:rPr>
              <a:t>proud</a:t>
            </a:r>
            <a:r>
              <a:rPr lang="en-US" sz="3200" b="1" dirty="0" smtClean="0">
                <a:solidFill>
                  <a:schemeClr val="bg1"/>
                </a:solidFill>
                <a:latin typeface="Lato" charset="0"/>
                <a:ea typeface="Lato" charset="0"/>
                <a:cs typeface="Lato" charset="0"/>
              </a:rPr>
              <a:t> of your community?</a:t>
            </a:r>
            <a:endParaRPr lang="en-US" sz="3200" b="1" dirty="0">
              <a:solidFill>
                <a:schemeClr val="bg1"/>
              </a:solidFill>
              <a:latin typeface="Lato" charset="0"/>
              <a:ea typeface="Lato" charset="0"/>
              <a:cs typeface="Lato" charset="0"/>
            </a:endParaRPr>
          </a:p>
        </p:txBody>
      </p:sp>
      <p:sp>
        <p:nvSpPr>
          <p:cNvPr id="2" name="Slide Number Placeholder 1"/>
          <p:cNvSpPr>
            <a:spLocks noGrp="1"/>
          </p:cNvSpPr>
          <p:nvPr>
            <p:ph type="sldNum" sz="quarter" idx="12"/>
          </p:nvPr>
        </p:nvSpPr>
        <p:spPr/>
        <p:txBody>
          <a:bodyPr/>
          <a:lstStyle/>
          <a:p>
            <a:fld id="{94681301-5DFE-4D5C-BCB9-364D2F8A62D3}" type="slidenum">
              <a:rPr lang="en-US" smtClean="0"/>
              <a:t>24</a:t>
            </a:fld>
            <a:endParaRPr lang="en-US"/>
          </a:p>
        </p:txBody>
      </p:sp>
      <p:sp>
        <p:nvSpPr>
          <p:cNvPr id="5" name="TextBox 4"/>
          <p:cNvSpPr txBox="1"/>
          <p:nvPr/>
        </p:nvSpPr>
        <p:spPr>
          <a:xfrm>
            <a:off x="457200" y="3276600"/>
            <a:ext cx="7239000" cy="2860064"/>
          </a:xfrm>
          <a:prstGeom prst="rect">
            <a:avLst/>
          </a:prstGeom>
          <a:noFill/>
        </p:spPr>
        <p:txBody>
          <a:bodyPr wrap="square" lIns="38405" tIns="19202" rIns="38405" bIns="19202" rtlCol="0">
            <a:spAutoFit/>
          </a:bodyPr>
          <a:lstStyle/>
          <a:p>
            <a:pPr>
              <a:lnSpc>
                <a:spcPts val="5460"/>
              </a:lnSpc>
            </a:pPr>
            <a:r>
              <a:rPr lang="en-US" sz="3200" b="1" dirty="0" smtClean="0">
                <a:solidFill>
                  <a:schemeClr val="bg1"/>
                </a:solidFill>
                <a:latin typeface="Lato" charset="0"/>
                <a:ea typeface="Lato" charset="0"/>
                <a:cs typeface="Lato" charset="0"/>
              </a:rPr>
              <a:t>What do you believe are the </a:t>
            </a:r>
            <a:r>
              <a:rPr lang="en-US" sz="3200" b="1" dirty="0" smtClean="0">
                <a:solidFill>
                  <a:schemeClr val="accent2"/>
                </a:solidFill>
                <a:latin typeface="Lato" charset="0"/>
                <a:ea typeface="Lato" charset="0"/>
                <a:cs typeface="Lato" charset="0"/>
              </a:rPr>
              <a:t>3 most important issues </a:t>
            </a:r>
            <a:r>
              <a:rPr lang="en-US" sz="3200" b="1" dirty="0" smtClean="0">
                <a:solidFill>
                  <a:schemeClr val="bg1"/>
                </a:solidFill>
                <a:latin typeface="Lato" charset="0"/>
                <a:ea typeface="Lato" charset="0"/>
                <a:cs typeface="Lato" charset="0"/>
              </a:rPr>
              <a:t>that must be addressed to improve health and quality of life in your community?</a:t>
            </a:r>
            <a:endParaRPr lang="en-US" sz="3200" b="1" dirty="0">
              <a:solidFill>
                <a:schemeClr val="bg1"/>
              </a:solidFill>
              <a:latin typeface="Lato" charset="0"/>
              <a:ea typeface="Lato" charset="0"/>
              <a:cs typeface="Lato" charset="0"/>
            </a:endParaRPr>
          </a:p>
        </p:txBody>
      </p:sp>
    </p:spTree>
    <p:extLst>
      <p:ext uri="{BB962C8B-B14F-4D97-AF65-F5344CB8AC3E}">
        <p14:creationId xmlns:p14="http://schemas.microsoft.com/office/powerpoint/2010/main" val="1394818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accent6">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dirty="0"/>
          </a:p>
        </p:txBody>
      </p:sp>
      <p:sp>
        <p:nvSpPr>
          <p:cNvPr id="13" name="TextBox 12"/>
          <p:cNvSpPr txBox="1"/>
          <p:nvPr/>
        </p:nvSpPr>
        <p:spPr>
          <a:xfrm>
            <a:off x="457200" y="1600200"/>
            <a:ext cx="7239000" cy="2154743"/>
          </a:xfrm>
          <a:prstGeom prst="rect">
            <a:avLst/>
          </a:prstGeom>
          <a:noFill/>
        </p:spPr>
        <p:txBody>
          <a:bodyPr wrap="square" lIns="38405" tIns="19202" rIns="38405" bIns="19202" rtlCol="0">
            <a:spAutoFit/>
          </a:bodyPr>
          <a:lstStyle/>
          <a:p>
            <a:pPr>
              <a:lnSpc>
                <a:spcPts val="5460"/>
              </a:lnSpc>
            </a:pPr>
            <a:r>
              <a:rPr lang="en-US" sz="5400" b="1" dirty="0" smtClean="0">
                <a:solidFill>
                  <a:schemeClr val="bg1"/>
                </a:solidFill>
                <a:latin typeface="Lato" charset="0"/>
                <a:ea typeface="Lato" charset="0"/>
                <a:cs typeface="Lato" charset="0"/>
              </a:rPr>
              <a:t>What are ways that you can </a:t>
            </a:r>
            <a:r>
              <a:rPr lang="en-US" sz="5400" b="1" dirty="0" smtClean="0">
                <a:solidFill>
                  <a:schemeClr val="accent3"/>
                </a:solidFill>
                <a:latin typeface="Lato" charset="0"/>
                <a:ea typeface="Lato" charset="0"/>
                <a:cs typeface="Lato" charset="0"/>
              </a:rPr>
              <a:t>learn</a:t>
            </a:r>
            <a:r>
              <a:rPr lang="en-US" sz="5400" b="1" dirty="0" smtClean="0">
                <a:solidFill>
                  <a:schemeClr val="bg1"/>
                </a:solidFill>
                <a:latin typeface="Lato" charset="0"/>
                <a:ea typeface="Lato" charset="0"/>
                <a:cs typeface="Lato" charset="0"/>
              </a:rPr>
              <a:t> about your community?</a:t>
            </a:r>
            <a:endParaRPr lang="en-US" sz="5400" b="1" dirty="0">
              <a:solidFill>
                <a:schemeClr val="bg1"/>
              </a:solidFill>
              <a:latin typeface="Lato" charset="0"/>
              <a:ea typeface="Lato" charset="0"/>
              <a:cs typeface="Lato" charset="0"/>
            </a:endParaRPr>
          </a:p>
        </p:txBody>
      </p:sp>
      <p:sp>
        <p:nvSpPr>
          <p:cNvPr id="2" name="Slide Number Placeholder 1"/>
          <p:cNvSpPr>
            <a:spLocks noGrp="1"/>
          </p:cNvSpPr>
          <p:nvPr>
            <p:ph type="sldNum" sz="quarter" idx="12"/>
          </p:nvPr>
        </p:nvSpPr>
        <p:spPr/>
        <p:txBody>
          <a:bodyPr/>
          <a:lstStyle/>
          <a:p>
            <a:fld id="{94681301-5DFE-4D5C-BCB9-364D2F8A62D3}" type="slidenum">
              <a:rPr lang="en-US" smtClean="0"/>
              <a:t>25</a:t>
            </a:fld>
            <a:endParaRPr lang="en-US"/>
          </a:p>
        </p:txBody>
      </p:sp>
    </p:spTree>
    <p:extLst>
      <p:ext uri="{BB962C8B-B14F-4D97-AF65-F5344CB8AC3E}">
        <p14:creationId xmlns:p14="http://schemas.microsoft.com/office/powerpoint/2010/main" val="795521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6368" y="0"/>
            <a:ext cx="9144000" cy="6858000"/>
          </a:xfrm>
          <a:prstGeom prst="rect">
            <a:avLst/>
          </a:prstGeom>
          <a:solidFill>
            <a:schemeClr val="accent6">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p>
        </p:txBody>
      </p:sp>
      <p:sp>
        <p:nvSpPr>
          <p:cNvPr id="13" name="TextBox 12"/>
          <p:cNvSpPr txBox="1"/>
          <p:nvPr/>
        </p:nvSpPr>
        <p:spPr>
          <a:xfrm>
            <a:off x="988868" y="233666"/>
            <a:ext cx="7239000" cy="2071836"/>
          </a:xfrm>
          <a:prstGeom prst="rect">
            <a:avLst/>
          </a:prstGeom>
          <a:noFill/>
        </p:spPr>
        <p:txBody>
          <a:bodyPr wrap="square" lIns="38405" tIns="19202" rIns="38405" bIns="19202" rtlCol="0">
            <a:spAutoFit/>
          </a:bodyPr>
          <a:lstStyle/>
          <a:p>
            <a:pPr algn="ctr">
              <a:lnSpc>
                <a:spcPts val="5460"/>
              </a:lnSpc>
            </a:pPr>
            <a:r>
              <a:rPr lang="en-US" sz="3200" b="1" dirty="0" smtClean="0">
                <a:solidFill>
                  <a:schemeClr val="bg1"/>
                </a:solidFill>
                <a:latin typeface="Lato" charset="0"/>
                <a:ea typeface="Lato" charset="0"/>
                <a:cs typeface="Lato" charset="0"/>
              </a:rPr>
              <a:t>For more information about assessing community needs, check out the </a:t>
            </a:r>
            <a:r>
              <a:rPr lang="en-US" sz="3200" b="1" dirty="0" smtClean="0">
                <a:solidFill>
                  <a:schemeClr val="accent1"/>
                </a:solidFill>
                <a:latin typeface="Lato" charset="0"/>
                <a:ea typeface="Lato" charset="0"/>
                <a:cs typeface="Lato" charset="0"/>
                <a:hlinkClick r:id="rId3"/>
              </a:rPr>
              <a:t>Community Tool Box</a:t>
            </a:r>
            <a:endParaRPr lang="en-US" sz="3200" b="1" dirty="0" smtClean="0">
              <a:solidFill>
                <a:schemeClr val="accent1"/>
              </a:solidFill>
              <a:latin typeface="Lato" charset="0"/>
              <a:ea typeface="Lato" charset="0"/>
              <a:cs typeface="Lato" charset="0"/>
            </a:endParaRPr>
          </a:p>
        </p:txBody>
      </p:sp>
      <p:sp>
        <p:nvSpPr>
          <p:cNvPr id="2" name="Slide Number Placeholder 1"/>
          <p:cNvSpPr>
            <a:spLocks noGrp="1"/>
          </p:cNvSpPr>
          <p:nvPr>
            <p:ph type="sldNum" sz="quarter" idx="12"/>
          </p:nvPr>
        </p:nvSpPr>
        <p:spPr/>
        <p:txBody>
          <a:bodyPr/>
          <a:lstStyle/>
          <a:p>
            <a:fld id="{94681301-5DFE-4D5C-BCB9-364D2F8A62D3}" type="slidenum">
              <a:rPr lang="en-US" smtClean="0"/>
              <a:t>26</a:t>
            </a:fld>
            <a:endParaRPr lang="en-US"/>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8527" y="2566878"/>
            <a:ext cx="6546273" cy="4100880"/>
          </a:xfrm>
          <a:prstGeom prst="rect">
            <a:avLst/>
          </a:prstGeom>
        </p:spPr>
      </p:pic>
    </p:spTree>
    <p:extLst>
      <p:ext uri="{BB962C8B-B14F-4D97-AF65-F5344CB8AC3E}">
        <p14:creationId xmlns:p14="http://schemas.microsoft.com/office/powerpoint/2010/main" val="1061811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p:cNvSpPr txBox="1">
            <a:spLocks/>
          </p:cNvSpPr>
          <p:nvPr/>
        </p:nvSpPr>
        <p:spPr>
          <a:xfrm>
            <a:off x="457200" y="18288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p:txBody>
      </p:sp>
      <p:sp>
        <p:nvSpPr>
          <p:cNvPr id="3" name="Slide Number Placeholder 2"/>
          <p:cNvSpPr>
            <a:spLocks noGrp="1"/>
          </p:cNvSpPr>
          <p:nvPr>
            <p:ph type="sldNum" sz="quarter" idx="12"/>
          </p:nvPr>
        </p:nvSpPr>
        <p:spPr/>
        <p:txBody>
          <a:bodyPr/>
          <a:lstStyle/>
          <a:p>
            <a:fld id="{94681301-5DFE-4D5C-BCB9-364D2F8A62D3}" type="slidenum">
              <a:rPr lang="en-US" smtClean="0"/>
              <a:t>27</a:t>
            </a:fld>
            <a:endParaRPr lang="en-US"/>
          </a:p>
        </p:txBody>
      </p:sp>
      <p:sp>
        <p:nvSpPr>
          <p:cNvPr id="7" name="Title 4"/>
          <p:cNvSpPr>
            <a:spLocks noGrp="1"/>
          </p:cNvSpPr>
          <p:nvPr>
            <p:ph type="title"/>
          </p:nvPr>
        </p:nvSpPr>
        <p:spPr>
          <a:xfrm>
            <a:off x="628650" y="480866"/>
            <a:ext cx="7886700" cy="1325563"/>
          </a:xfrm>
        </p:spPr>
        <p:txBody>
          <a:bodyPr>
            <a:normAutofit/>
          </a:bodyPr>
          <a:lstStyle/>
          <a:p>
            <a:r>
              <a:rPr lang="en-US" sz="3600" dirty="0" smtClean="0">
                <a:solidFill>
                  <a:schemeClr val="accent1"/>
                </a:solidFill>
              </a:rPr>
              <a:t>Identifying Your </a:t>
            </a:r>
            <a:r>
              <a:rPr lang="en-US" sz="3600" dirty="0">
                <a:solidFill>
                  <a:schemeClr val="accent1"/>
                </a:solidFill>
              </a:rPr>
              <a:t>S</a:t>
            </a:r>
            <a:r>
              <a:rPr lang="en-US" sz="3600" dirty="0" smtClean="0">
                <a:solidFill>
                  <a:schemeClr val="accent1"/>
                </a:solidFill>
              </a:rPr>
              <a:t>ervice </a:t>
            </a:r>
            <a:r>
              <a:rPr lang="en-US" sz="3600" dirty="0">
                <a:solidFill>
                  <a:schemeClr val="accent1"/>
                </a:solidFill>
              </a:rPr>
              <a:t>A</a:t>
            </a:r>
            <a:r>
              <a:rPr lang="en-US" sz="3600" dirty="0" smtClean="0">
                <a:solidFill>
                  <a:schemeClr val="accent1"/>
                </a:solidFill>
              </a:rPr>
              <a:t>rea</a:t>
            </a:r>
            <a:r>
              <a:rPr lang="en-US" sz="3600" dirty="0" smtClean="0">
                <a:solidFill>
                  <a:schemeClr val="accent3"/>
                </a:solidFill>
              </a:rPr>
              <a:t/>
            </a:r>
            <a:br>
              <a:rPr lang="en-US" sz="3600" dirty="0" smtClean="0">
                <a:solidFill>
                  <a:schemeClr val="accent3"/>
                </a:solidFill>
              </a:rPr>
            </a:br>
            <a:r>
              <a:rPr lang="en-US" sz="3600" dirty="0" smtClean="0">
                <a:solidFill>
                  <a:schemeClr val="accent3"/>
                </a:solidFill>
              </a:rPr>
              <a:t>Activity #2</a:t>
            </a:r>
            <a:endParaRPr lang="en-US" sz="3600" dirty="0">
              <a:solidFill>
                <a:schemeClr val="accent3"/>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3598"/>
            <a:ext cx="9144000" cy="4196366"/>
          </a:xfrm>
          <a:prstGeom prst="rect">
            <a:avLst/>
          </a:prstGeom>
        </p:spPr>
      </p:pic>
      <p:cxnSp>
        <p:nvCxnSpPr>
          <p:cNvPr id="10" name="Straight Arrow Connector 9"/>
          <p:cNvCxnSpPr/>
          <p:nvPr/>
        </p:nvCxnSpPr>
        <p:spPr>
          <a:xfrm>
            <a:off x="6248400" y="3124200"/>
            <a:ext cx="914400" cy="0"/>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92791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p:cNvSpPr txBox="1">
            <a:spLocks/>
          </p:cNvSpPr>
          <p:nvPr/>
        </p:nvSpPr>
        <p:spPr>
          <a:xfrm>
            <a:off x="457200" y="18288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p:txBody>
      </p:sp>
      <p:sp>
        <p:nvSpPr>
          <p:cNvPr id="3" name="Slide Number Placeholder 2"/>
          <p:cNvSpPr>
            <a:spLocks noGrp="1"/>
          </p:cNvSpPr>
          <p:nvPr>
            <p:ph type="sldNum" sz="quarter" idx="12"/>
          </p:nvPr>
        </p:nvSpPr>
        <p:spPr/>
        <p:txBody>
          <a:bodyPr/>
          <a:lstStyle/>
          <a:p>
            <a:fld id="{94681301-5DFE-4D5C-BCB9-364D2F8A62D3}" type="slidenum">
              <a:rPr lang="en-US" smtClean="0"/>
              <a:t>28</a:t>
            </a:fld>
            <a:endParaRPr lang="en-US"/>
          </a:p>
        </p:txBody>
      </p:sp>
      <p:sp>
        <p:nvSpPr>
          <p:cNvPr id="7" name="Title 4"/>
          <p:cNvSpPr>
            <a:spLocks noGrp="1"/>
          </p:cNvSpPr>
          <p:nvPr>
            <p:ph type="title"/>
          </p:nvPr>
        </p:nvSpPr>
        <p:spPr>
          <a:xfrm>
            <a:off x="628650" y="480866"/>
            <a:ext cx="7886700" cy="1325563"/>
          </a:xfrm>
        </p:spPr>
        <p:txBody>
          <a:bodyPr>
            <a:normAutofit/>
          </a:bodyPr>
          <a:lstStyle/>
          <a:p>
            <a:r>
              <a:rPr lang="en-US" sz="3600" dirty="0" smtClean="0">
                <a:solidFill>
                  <a:schemeClr val="accent1"/>
                </a:solidFill>
              </a:rPr>
              <a:t>Identifying Your </a:t>
            </a:r>
            <a:r>
              <a:rPr lang="en-US" sz="3600" dirty="0">
                <a:solidFill>
                  <a:schemeClr val="accent1"/>
                </a:solidFill>
              </a:rPr>
              <a:t>S</a:t>
            </a:r>
            <a:r>
              <a:rPr lang="en-US" sz="3600" dirty="0" smtClean="0">
                <a:solidFill>
                  <a:schemeClr val="accent1"/>
                </a:solidFill>
              </a:rPr>
              <a:t>ervice </a:t>
            </a:r>
            <a:r>
              <a:rPr lang="en-US" sz="3600" dirty="0">
                <a:solidFill>
                  <a:schemeClr val="accent1"/>
                </a:solidFill>
              </a:rPr>
              <a:t>A</a:t>
            </a:r>
            <a:r>
              <a:rPr lang="en-US" sz="3600" dirty="0" smtClean="0">
                <a:solidFill>
                  <a:schemeClr val="accent1"/>
                </a:solidFill>
              </a:rPr>
              <a:t>rea</a:t>
            </a:r>
            <a:r>
              <a:rPr lang="en-US" sz="3600" dirty="0" smtClean="0">
                <a:solidFill>
                  <a:schemeClr val="accent3"/>
                </a:solidFill>
              </a:rPr>
              <a:t/>
            </a:r>
            <a:br>
              <a:rPr lang="en-US" sz="3600" dirty="0" smtClean="0">
                <a:solidFill>
                  <a:schemeClr val="accent3"/>
                </a:solidFill>
              </a:rPr>
            </a:br>
            <a:r>
              <a:rPr lang="en-US" sz="3600" dirty="0" smtClean="0">
                <a:solidFill>
                  <a:schemeClr val="accent3"/>
                </a:solidFill>
              </a:rPr>
              <a:t>Activity #2</a:t>
            </a:r>
            <a:endParaRPr lang="en-US" sz="3600" dirty="0">
              <a:solidFill>
                <a:schemeClr val="accent3"/>
              </a:solidFill>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9760"/>
            <a:ext cx="9144000" cy="4104042"/>
          </a:xfrm>
          <a:prstGeom prst="rect">
            <a:avLst/>
          </a:prstGeom>
        </p:spPr>
      </p:pic>
      <p:cxnSp>
        <p:nvCxnSpPr>
          <p:cNvPr id="9" name="Straight Arrow Connector 8"/>
          <p:cNvCxnSpPr/>
          <p:nvPr/>
        </p:nvCxnSpPr>
        <p:spPr>
          <a:xfrm>
            <a:off x="6457950" y="3200400"/>
            <a:ext cx="914400" cy="0"/>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0370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p:cNvSpPr txBox="1">
            <a:spLocks/>
          </p:cNvSpPr>
          <p:nvPr/>
        </p:nvSpPr>
        <p:spPr>
          <a:xfrm>
            <a:off x="457200" y="18288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p:txBody>
      </p:sp>
      <p:sp>
        <p:nvSpPr>
          <p:cNvPr id="3" name="Slide Number Placeholder 2"/>
          <p:cNvSpPr>
            <a:spLocks noGrp="1"/>
          </p:cNvSpPr>
          <p:nvPr>
            <p:ph type="sldNum" sz="quarter" idx="12"/>
          </p:nvPr>
        </p:nvSpPr>
        <p:spPr/>
        <p:txBody>
          <a:bodyPr/>
          <a:lstStyle/>
          <a:p>
            <a:fld id="{94681301-5DFE-4D5C-BCB9-364D2F8A62D3}" type="slidenum">
              <a:rPr lang="en-US" smtClean="0"/>
              <a:t>29</a:t>
            </a:fld>
            <a:endParaRPr lang="en-US"/>
          </a:p>
        </p:txBody>
      </p:sp>
      <p:sp>
        <p:nvSpPr>
          <p:cNvPr id="7" name="Title 4"/>
          <p:cNvSpPr>
            <a:spLocks noGrp="1"/>
          </p:cNvSpPr>
          <p:nvPr>
            <p:ph type="title"/>
          </p:nvPr>
        </p:nvSpPr>
        <p:spPr>
          <a:xfrm>
            <a:off x="628650" y="480866"/>
            <a:ext cx="7886700" cy="1325563"/>
          </a:xfrm>
        </p:spPr>
        <p:txBody>
          <a:bodyPr>
            <a:normAutofit/>
          </a:bodyPr>
          <a:lstStyle/>
          <a:p>
            <a:r>
              <a:rPr lang="en-US" sz="3600" dirty="0" smtClean="0">
                <a:solidFill>
                  <a:schemeClr val="accent1"/>
                </a:solidFill>
              </a:rPr>
              <a:t>Identifying Your </a:t>
            </a:r>
            <a:r>
              <a:rPr lang="en-US" sz="3600" dirty="0">
                <a:solidFill>
                  <a:schemeClr val="accent1"/>
                </a:solidFill>
              </a:rPr>
              <a:t>S</a:t>
            </a:r>
            <a:r>
              <a:rPr lang="en-US" sz="3600" dirty="0" smtClean="0">
                <a:solidFill>
                  <a:schemeClr val="accent1"/>
                </a:solidFill>
              </a:rPr>
              <a:t>ervice </a:t>
            </a:r>
            <a:r>
              <a:rPr lang="en-US" sz="3600" dirty="0">
                <a:solidFill>
                  <a:schemeClr val="accent1"/>
                </a:solidFill>
              </a:rPr>
              <a:t>A</a:t>
            </a:r>
            <a:r>
              <a:rPr lang="en-US" sz="3600" dirty="0" smtClean="0">
                <a:solidFill>
                  <a:schemeClr val="accent1"/>
                </a:solidFill>
              </a:rPr>
              <a:t>rea</a:t>
            </a:r>
            <a:r>
              <a:rPr lang="en-US" sz="3600" dirty="0" smtClean="0">
                <a:solidFill>
                  <a:schemeClr val="accent3"/>
                </a:solidFill>
              </a:rPr>
              <a:t/>
            </a:r>
            <a:br>
              <a:rPr lang="en-US" sz="3600" dirty="0" smtClean="0">
                <a:solidFill>
                  <a:schemeClr val="accent3"/>
                </a:solidFill>
              </a:rPr>
            </a:br>
            <a:r>
              <a:rPr lang="en-US" sz="3600" dirty="0" smtClean="0">
                <a:solidFill>
                  <a:schemeClr val="accent3"/>
                </a:solidFill>
              </a:rPr>
              <a:t>Activity #2</a:t>
            </a:r>
            <a:endParaRPr lang="en-US" sz="3600" dirty="0">
              <a:solidFill>
                <a:schemeClr val="accent3"/>
              </a:solidFill>
            </a:endParaRPr>
          </a:p>
        </p:txBody>
      </p:sp>
      <p:cxnSp>
        <p:nvCxnSpPr>
          <p:cNvPr id="9" name="Straight Arrow Connector 8"/>
          <p:cNvCxnSpPr/>
          <p:nvPr/>
        </p:nvCxnSpPr>
        <p:spPr>
          <a:xfrm>
            <a:off x="6457950" y="3200400"/>
            <a:ext cx="914400" cy="0"/>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36" y="1827211"/>
            <a:ext cx="9144000" cy="4109115"/>
          </a:xfrm>
          <a:prstGeom prst="rect">
            <a:avLst/>
          </a:prstGeom>
        </p:spPr>
      </p:pic>
    </p:spTree>
    <p:extLst>
      <p:ext uri="{BB962C8B-B14F-4D97-AF65-F5344CB8AC3E}">
        <p14:creationId xmlns:p14="http://schemas.microsoft.com/office/powerpoint/2010/main" val="1127419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accent6">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p>
        </p:txBody>
      </p:sp>
      <p:sp>
        <p:nvSpPr>
          <p:cNvPr id="13" name="TextBox 12"/>
          <p:cNvSpPr txBox="1"/>
          <p:nvPr/>
        </p:nvSpPr>
        <p:spPr>
          <a:xfrm>
            <a:off x="952500" y="2438400"/>
            <a:ext cx="7239000" cy="2753753"/>
          </a:xfrm>
          <a:prstGeom prst="rect">
            <a:avLst/>
          </a:prstGeom>
          <a:noFill/>
        </p:spPr>
        <p:txBody>
          <a:bodyPr wrap="square" lIns="38405" tIns="19202" rIns="38405" bIns="19202" rtlCol="0">
            <a:spAutoFit/>
          </a:bodyPr>
          <a:lstStyle/>
          <a:p>
            <a:pPr algn="ctr">
              <a:lnSpc>
                <a:spcPts val="5460"/>
              </a:lnSpc>
            </a:pPr>
            <a:r>
              <a:rPr lang="en-US" sz="2400" b="1" dirty="0" smtClean="0">
                <a:solidFill>
                  <a:schemeClr val="bg1"/>
                </a:solidFill>
                <a:latin typeface="Lato" charset="0"/>
                <a:ea typeface="Lato" charset="0"/>
                <a:cs typeface="Lato" charset="0"/>
              </a:rPr>
              <a:t>To integrate community data, clinical data, and community resources in order to address social determinants of health and improve the health of patients and populations.</a:t>
            </a:r>
            <a:endParaRPr lang="en-US" sz="2400" b="1" dirty="0">
              <a:solidFill>
                <a:schemeClr val="bg1"/>
              </a:solidFill>
              <a:latin typeface="Lato" charset="0"/>
              <a:ea typeface="Lato" charset="0"/>
              <a:cs typeface="Lato" charset="0"/>
            </a:endParaRPr>
          </a:p>
        </p:txBody>
      </p:sp>
      <p:sp>
        <p:nvSpPr>
          <p:cNvPr id="4" name="TextBox 3"/>
          <p:cNvSpPr txBox="1"/>
          <p:nvPr/>
        </p:nvSpPr>
        <p:spPr>
          <a:xfrm>
            <a:off x="533400" y="685800"/>
            <a:ext cx="8077199" cy="1449422"/>
          </a:xfrm>
          <a:prstGeom prst="rect">
            <a:avLst/>
          </a:prstGeom>
          <a:noFill/>
        </p:spPr>
        <p:txBody>
          <a:bodyPr wrap="square" lIns="38405" tIns="19202" rIns="38405" bIns="19202" rtlCol="0">
            <a:spAutoFit/>
          </a:bodyPr>
          <a:lstStyle/>
          <a:p>
            <a:pPr algn="ctr">
              <a:lnSpc>
                <a:spcPts val="5460"/>
              </a:lnSpc>
            </a:pPr>
            <a:r>
              <a:rPr lang="en-US" sz="3600" b="1" dirty="0" smtClean="0">
                <a:solidFill>
                  <a:schemeClr val="accent2"/>
                </a:solidFill>
                <a:latin typeface="Lato" charset="0"/>
                <a:ea typeface="Lato" charset="0"/>
                <a:cs typeface="Lato" charset="0"/>
              </a:rPr>
              <a:t>Overall goal for the PHATE Curriculum</a:t>
            </a:r>
            <a:endParaRPr lang="en-US" sz="3600" b="1" dirty="0">
              <a:solidFill>
                <a:schemeClr val="accent2"/>
              </a:solidFill>
              <a:latin typeface="Lato" charset="0"/>
              <a:ea typeface="Lato" charset="0"/>
              <a:cs typeface="Lato" charset="0"/>
            </a:endParaRPr>
          </a:p>
        </p:txBody>
      </p:sp>
      <p:sp>
        <p:nvSpPr>
          <p:cNvPr id="2" name="Slide Number Placeholder 1"/>
          <p:cNvSpPr>
            <a:spLocks noGrp="1"/>
          </p:cNvSpPr>
          <p:nvPr>
            <p:ph type="sldNum" sz="quarter" idx="12"/>
          </p:nvPr>
        </p:nvSpPr>
        <p:spPr/>
        <p:txBody>
          <a:bodyPr/>
          <a:lstStyle/>
          <a:p>
            <a:fld id="{94681301-5DFE-4D5C-BCB9-364D2F8A62D3}" type="slidenum">
              <a:rPr lang="en-US" smtClean="0"/>
              <a:t>3</a:t>
            </a:fld>
            <a:endParaRPr lang="en-US"/>
          </a:p>
        </p:txBody>
      </p:sp>
    </p:spTree>
    <p:extLst>
      <p:ext uri="{BB962C8B-B14F-4D97-AF65-F5344CB8AC3E}">
        <p14:creationId xmlns:p14="http://schemas.microsoft.com/office/powerpoint/2010/main" val="3284757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 y="2025874"/>
            <a:ext cx="9144000" cy="4131813"/>
          </a:xfrm>
          <a:prstGeom prst="rect">
            <a:avLst/>
          </a:prstGeom>
        </p:spPr>
      </p:pic>
      <p:sp>
        <p:nvSpPr>
          <p:cNvPr id="4" name="Content Placeholder 7"/>
          <p:cNvSpPr txBox="1">
            <a:spLocks/>
          </p:cNvSpPr>
          <p:nvPr/>
        </p:nvSpPr>
        <p:spPr>
          <a:xfrm>
            <a:off x="457200" y="18288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p:txBody>
      </p:sp>
      <p:sp>
        <p:nvSpPr>
          <p:cNvPr id="3" name="Slide Number Placeholder 2"/>
          <p:cNvSpPr>
            <a:spLocks noGrp="1"/>
          </p:cNvSpPr>
          <p:nvPr>
            <p:ph type="sldNum" sz="quarter" idx="12"/>
          </p:nvPr>
        </p:nvSpPr>
        <p:spPr/>
        <p:txBody>
          <a:bodyPr/>
          <a:lstStyle/>
          <a:p>
            <a:fld id="{94681301-5DFE-4D5C-BCB9-364D2F8A62D3}" type="slidenum">
              <a:rPr lang="en-US" smtClean="0"/>
              <a:t>30</a:t>
            </a:fld>
            <a:endParaRPr lang="en-US"/>
          </a:p>
        </p:txBody>
      </p:sp>
      <p:sp>
        <p:nvSpPr>
          <p:cNvPr id="7" name="Title 4"/>
          <p:cNvSpPr>
            <a:spLocks noGrp="1"/>
          </p:cNvSpPr>
          <p:nvPr>
            <p:ph type="title"/>
          </p:nvPr>
        </p:nvSpPr>
        <p:spPr>
          <a:xfrm>
            <a:off x="628650" y="480866"/>
            <a:ext cx="7886700" cy="1325563"/>
          </a:xfrm>
        </p:spPr>
        <p:txBody>
          <a:bodyPr>
            <a:normAutofit/>
          </a:bodyPr>
          <a:lstStyle/>
          <a:p>
            <a:r>
              <a:rPr lang="en-US" sz="3600" dirty="0" smtClean="0">
                <a:solidFill>
                  <a:schemeClr val="accent1"/>
                </a:solidFill>
              </a:rPr>
              <a:t>Identifying Your </a:t>
            </a:r>
            <a:r>
              <a:rPr lang="en-US" sz="3600" dirty="0">
                <a:solidFill>
                  <a:schemeClr val="accent1"/>
                </a:solidFill>
              </a:rPr>
              <a:t>S</a:t>
            </a:r>
            <a:r>
              <a:rPr lang="en-US" sz="3600" dirty="0" smtClean="0">
                <a:solidFill>
                  <a:schemeClr val="accent1"/>
                </a:solidFill>
              </a:rPr>
              <a:t>ervice </a:t>
            </a:r>
            <a:r>
              <a:rPr lang="en-US" sz="3600" dirty="0">
                <a:solidFill>
                  <a:schemeClr val="accent1"/>
                </a:solidFill>
              </a:rPr>
              <a:t>A</a:t>
            </a:r>
            <a:r>
              <a:rPr lang="en-US" sz="3600" dirty="0" smtClean="0">
                <a:solidFill>
                  <a:schemeClr val="accent1"/>
                </a:solidFill>
              </a:rPr>
              <a:t>rea</a:t>
            </a:r>
            <a:r>
              <a:rPr lang="en-US" sz="3600" dirty="0" smtClean="0">
                <a:solidFill>
                  <a:schemeClr val="accent3"/>
                </a:solidFill>
              </a:rPr>
              <a:t/>
            </a:r>
            <a:br>
              <a:rPr lang="en-US" sz="3600" dirty="0" smtClean="0">
                <a:solidFill>
                  <a:schemeClr val="accent3"/>
                </a:solidFill>
              </a:rPr>
            </a:br>
            <a:r>
              <a:rPr lang="en-US" sz="3600" dirty="0" smtClean="0">
                <a:solidFill>
                  <a:schemeClr val="accent3"/>
                </a:solidFill>
              </a:rPr>
              <a:t>Activity #2</a:t>
            </a:r>
            <a:endParaRPr lang="en-US" sz="3600" dirty="0">
              <a:solidFill>
                <a:schemeClr val="accent3"/>
              </a:solidFill>
            </a:endParaRPr>
          </a:p>
        </p:txBody>
      </p:sp>
      <p:cxnSp>
        <p:nvCxnSpPr>
          <p:cNvPr id="9" name="Straight Arrow Connector 8"/>
          <p:cNvCxnSpPr/>
          <p:nvPr/>
        </p:nvCxnSpPr>
        <p:spPr>
          <a:xfrm flipH="1">
            <a:off x="990600" y="5867400"/>
            <a:ext cx="1219200" cy="0"/>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1965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27211"/>
            <a:ext cx="9144000" cy="4184451"/>
          </a:xfrm>
          <a:prstGeom prst="rect">
            <a:avLst/>
          </a:prstGeom>
        </p:spPr>
      </p:pic>
      <p:sp>
        <p:nvSpPr>
          <p:cNvPr id="4" name="Content Placeholder 7"/>
          <p:cNvSpPr txBox="1">
            <a:spLocks/>
          </p:cNvSpPr>
          <p:nvPr/>
        </p:nvSpPr>
        <p:spPr>
          <a:xfrm>
            <a:off x="457200" y="18288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p:txBody>
      </p:sp>
      <p:sp>
        <p:nvSpPr>
          <p:cNvPr id="3" name="Slide Number Placeholder 2"/>
          <p:cNvSpPr>
            <a:spLocks noGrp="1"/>
          </p:cNvSpPr>
          <p:nvPr>
            <p:ph type="sldNum" sz="quarter" idx="12"/>
          </p:nvPr>
        </p:nvSpPr>
        <p:spPr/>
        <p:txBody>
          <a:bodyPr/>
          <a:lstStyle/>
          <a:p>
            <a:fld id="{94681301-5DFE-4D5C-BCB9-364D2F8A62D3}" type="slidenum">
              <a:rPr lang="en-US" smtClean="0"/>
              <a:t>31</a:t>
            </a:fld>
            <a:endParaRPr lang="en-US"/>
          </a:p>
        </p:txBody>
      </p:sp>
      <p:sp>
        <p:nvSpPr>
          <p:cNvPr id="7" name="Title 4"/>
          <p:cNvSpPr>
            <a:spLocks noGrp="1"/>
          </p:cNvSpPr>
          <p:nvPr>
            <p:ph type="title"/>
          </p:nvPr>
        </p:nvSpPr>
        <p:spPr>
          <a:xfrm>
            <a:off x="628650" y="480866"/>
            <a:ext cx="7886700" cy="1325563"/>
          </a:xfrm>
        </p:spPr>
        <p:txBody>
          <a:bodyPr>
            <a:normAutofit/>
          </a:bodyPr>
          <a:lstStyle/>
          <a:p>
            <a:r>
              <a:rPr lang="en-US" sz="3600" dirty="0" smtClean="0">
                <a:solidFill>
                  <a:schemeClr val="accent1"/>
                </a:solidFill>
              </a:rPr>
              <a:t>Identifying Your </a:t>
            </a:r>
            <a:r>
              <a:rPr lang="en-US" sz="3600" dirty="0">
                <a:solidFill>
                  <a:schemeClr val="accent1"/>
                </a:solidFill>
              </a:rPr>
              <a:t>S</a:t>
            </a:r>
            <a:r>
              <a:rPr lang="en-US" sz="3600" dirty="0" smtClean="0">
                <a:solidFill>
                  <a:schemeClr val="accent1"/>
                </a:solidFill>
              </a:rPr>
              <a:t>ervice </a:t>
            </a:r>
            <a:r>
              <a:rPr lang="en-US" sz="3600" dirty="0">
                <a:solidFill>
                  <a:schemeClr val="accent1"/>
                </a:solidFill>
              </a:rPr>
              <a:t>A</a:t>
            </a:r>
            <a:r>
              <a:rPr lang="en-US" sz="3600" dirty="0" smtClean="0">
                <a:solidFill>
                  <a:schemeClr val="accent1"/>
                </a:solidFill>
              </a:rPr>
              <a:t>rea</a:t>
            </a:r>
            <a:r>
              <a:rPr lang="en-US" sz="3600" dirty="0" smtClean="0">
                <a:solidFill>
                  <a:schemeClr val="accent3"/>
                </a:solidFill>
              </a:rPr>
              <a:t/>
            </a:r>
            <a:br>
              <a:rPr lang="en-US" sz="3600" dirty="0" smtClean="0">
                <a:solidFill>
                  <a:schemeClr val="accent3"/>
                </a:solidFill>
              </a:rPr>
            </a:br>
            <a:r>
              <a:rPr lang="en-US" sz="3600" dirty="0" smtClean="0">
                <a:solidFill>
                  <a:schemeClr val="accent3"/>
                </a:solidFill>
              </a:rPr>
              <a:t>Activity #2</a:t>
            </a:r>
            <a:endParaRPr lang="en-US" sz="3600" dirty="0">
              <a:solidFill>
                <a:schemeClr val="accent3"/>
              </a:solidFill>
            </a:endParaRPr>
          </a:p>
        </p:txBody>
      </p:sp>
    </p:spTree>
    <p:extLst>
      <p:ext uri="{BB962C8B-B14F-4D97-AF65-F5344CB8AC3E}">
        <p14:creationId xmlns:p14="http://schemas.microsoft.com/office/powerpoint/2010/main" val="17052963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accent6">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p>
        </p:txBody>
      </p:sp>
      <p:sp>
        <p:nvSpPr>
          <p:cNvPr id="13" name="TextBox 12"/>
          <p:cNvSpPr txBox="1"/>
          <p:nvPr/>
        </p:nvSpPr>
        <p:spPr>
          <a:xfrm>
            <a:off x="457200" y="1728754"/>
            <a:ext cx="7239000" cy="2860064"/>
          </a:xfrm>
          <a:prstGeom prst="rect">
            <a:avLst/>
          </a:prstGeom>
          <a:noFill/>
        </p:spPr>
        <p:txBody>
          <a:bodyPr wrap="square" lIns="38405" tIns="19202" rIns="38405" bIns="19202" rtlCol="0">
            <a:spAutoFit/>
          </a:bodyPr>
          <a:lstStyle/>
          <a:p>
            <a:pPr>
              <a:lnSpc>
                <a:spcPts val="5460"/>
              </a:lnSpc>
            </a:pPr>
            <a:r>
              <a:rPr lang="en-US" sz="5400" b="1" dirty="0" smtClean="0">
                <a:solidFill>
                  <a:schemeClr val="bg1"/>
                </a:solidFill>
                <a:latin typeface="Lato" charset="0"/>
                <a:ea typeface="Lato" charset="0"/>
                <a:cs typeface="Lato" charset="0"/>
              </a:rPr>
              <a:t>Turn to a </a:t>
            </a:r>
            <a:r>
              <a:rPr lang="en-US" sz="5400" b="1" dirty="0" smtClean="0">
                <a:solidFill>
                  <a:schemeClr val="accent2"/>
                </a:solidFill>
                <a:latin typeface="Lato" charset="0"/>
                <a:ea typeface="Lato" charset="0"/>
                <a:cs typeface="Lato" charset="0"/>
              </a:rPr>
              <a:t>colleague</a:t>
            </a:r>
            <a:r>
              <a:rPr lang="en-US" sz="5400" b="1" dirty="0" smtClean="0">
                <a:solidFill>
                  <a:schemeClr val="bg1"/>
                </a:solidFill>
                <a:latin typeface="Lato" charset="0"/>
                <a:ea typeface="Lato" charset="0"/>
                <a:cs typeface="Lato" charset="0"/>
              </a:rPr>
              <a:t>, how are your maps </a:t>
            </a:r>
            <a:r>
              <a:rPr lang="en-US" sz="5400" b="1" dirty="0" smtClean="0">
                <a:solidFill>
                  <a:schemeClr val="accent3"/>
                </a:solidFill>
                <a:latin typeface="Lato" charset="0"/>
                <a:ea typeface="Lato" charset="0"/>
                <a:cs typeface="Lato" charset="0"/>
              </a:rPr>
              <a:t>similar</a:t>
            </a:r>
            <a:r>
              <a:rPr lang="en-US" sz="5400" b="1" dirty="0" smtClean="0">
                <a:solidFill>
                  <a:schemeClr val="bg1"/>
                </a:solidFill>
                <a:latin typeface="Lato" charset="0"/>
                <a:ea typeface="Lato" charset="0"/>
                <a:cs typeface="Lato" charset="0"/>
              </a:rPr>
              <a:t>? How are they </a:t>
            </a:r>
            <a:r>
              <a:rPr lang="en-US" sz="5400" b="1" dirty="0" smtClean="0">
                <a:solidFill>
                  <a:schemeClr val="accent3"/>
                </a:solidFill>
                <a:latin typeface="Lato" charset="0"/>
                <a:ea typeface="Lato" charset="0"/>
                <a:cs typeface="Lato" charset="0"/>
              </a:rPr>
              <a:t>different</a:t>
            </a:r>
            <a:r>
              <a:rPr lang="en-US" sz="5400" b="1" dirty="0" smtClean="0">
                <a:solidFill>
                  <a:schemeClr val="bg1"/>
                </a:solidFill>
                <a:latin typeface="Lato" charset="0"/>
                <a:ea typeface="Lato" charset="0"/>
                <a:cs typeface="Lato" charset="0"/>
              </a:rPr>
              <a:t>?</a:t>
            </a:r>
            <a:endParaRPr lang="en-US" sz="5400" b="1" dirty="0">
              <a:solidFill>
                <a:schemeClr val="bg1"/>
              </a:solidFill>
              <a:latin typeface="Lato" charset="0"/>
              <a:ea typeface="Lato" charset="0"/>
              <a:cs typeface="Lato" charset="0"/>
            </a:endParaRPr>
          </a:p>
        </p:txBody>
      </p:sp>
      <p:sp>
        <p:nvSpPr>
          <p:cNvPr id="2" name="Slide Number Placeholder 1"/>
          <p:cNvSpPr>
            <a:spLocks noGrp="1"/>
          </p:cNvSpPr>
          <p:nvPr>
            <p:ph type="sldNum" sz="quarter" idx="12"/>
          </p:nvPr>
        </p:nvSpPr>
        <p:spPr/>
        <p:txBody>
          <a:bodyPr/>
          <a:lstStyle/>
          <a:p>
            <a:fld id="{94681301-5DFE-4D5C-BCB9-364D2F8A62D3}" type="slidenum">
              <a:rPr lang="en-US" smtClean="0"/>
              <a:t>32</a:t>
            </a:fld>
            <a:endParaRPr lang="en-US"/>
          </a:p>
        </p:txBody>
      </p:sp>
    </p:spTree>
    <p:extLst>
      <p:ext uri="{BB962C8B-B14F-4D97-AF65-F5344CB8AC3E}">
        <p14:creationId xmlns:p14="http://schemas.microsoft.com/office/powerpoint/2010/main" val="4062623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p:cNvSpPr txBox="1">
            <a:spLocks/>
          </p:cNvSpPr>
          <p:nvPr/>
        </p:nvSpPr>
        <p:spPr>
          <a:xfrm>
            <a:off x="457200" y="18288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p:txBody>
      </p:sp>
      <p:sp>
        <p:nvSpPr>
          <p:cNvPr id="3" name="Slide Number Placeholder 2"/>
          <p:cNvSpPr>
            <a:spLocks noGrp="1"/>
          </p:cNvSpPr>
          <p:nvPr>
            <p:ph type="sldNum" sz="quarter" idx="12"/>
          </p:nvPr>
        </p:nvSpPr>
        <p:spPr/>
        <p:txBody>
          <a:bodyPr/>
          <a:lstStyle/>
          <a:p>
            <a:fld id="{94681301-5DFE-4D5C-BCB9-364D2F8A62D3}" type="slidenum">
              <a:rPr lang="en-US" smtClean="0"/>
              <a:t>33</a:t>
            </a:fld>
            <a:endParaRPr lang="en-US"/>
          </a:p>
        </p:txBody>
      </p:sp>
      <p:sp>
        <p:nvSpPr>
          <p:cNvPr id="7" name="Title 4"/>
          <p:cNvSpPr>
            <a:spLocks noGrp="1"/>
          </p:cNvSpPr>
          <p:nvPr>
            <p:ph type="title"/>
          </p:nvPr>
        </p:nvSpPr>
        <p:spPr>
          <a:xfrm>
            <a:off x="628650" y="480866"/>
            <a:ext cx="7886700" cy="1325563"/>
          </a:xfrm>
        </p:spPr>
        <p:txBody>
          <a:bodyPr>
            <a:normAutofit/>
          </a:bodyPr>
          <a:lstStyle/>
          <a:p>
            <a:r>
              <a:rPr lang="en-US" sz="3600" dirty="0" smtClean="0">
                <a:solidFill>
                  <a:schemeClr val="accent1"/>
                </a:solidFill>
              </a:rPr>
              <a:t>Identifying Your </a:t>
            </a:r>
            <a:r>
              <a:rPr lang="en-US" sz="3600" dirty="0">
                <a:solidFill>
                  <a:schemeClr val="accent1"/>
                </a:solidFill>
              </a:rPr>
              <a:t>S</a:t>
            </a:r>
            <a:r>
              <a:rPr lang="en-US" sz="3600" dirty="0" smtClean="0">
                <a:solidFill>
                  <a:schemeClr val="accent1"/>
                </a:solidFill>
              </a:rPr>
              <a:t>ervice </a:t>
            </a:r>
            <a:r>
              <a:rPr lang="en-US" sz="3600" dirty="0">
                <a:solidFill>
                  <a:schemeClr val="accent1"/>
                </a:solidFill>
              </a:rPr>
              <a:t>A</a:t>
            </a:r>
            <a:r>
              <a:rPr lang="en-US" sz="3600" dirty="0" smtClean="0">
                <a:solidFill>
                  <a:schemeClr val="accent1"/>
                </a:solidFill>
              </a:rPr>
              <a:t>rea</a:t>
            </a:r>
            <a:r>
              <a:rPr lang="en-US" sz="3600" dirty="0" smtClean="0">
                <a:solidFill>
                  <a:schemeClr val="accent3"/>
                </a:solidFill>
              </a:rPr>
              <a:t/>
            </a:r>
            <a:br>
              <a:rPr lang="en-US" sz="3600" dirty="0" smtClean="0">
                <a:solidFill>
                  <a:schemeClr val="accent3"/>
                </a:solidFill>
              </a:rPr>
            </a:br>
            <a:r>
              <a:rPr lang="en-US" sz="3600" dirty="0" smtClean="0">
                <a:solidFill>
                  <a:schemeClr val="accent3"/>
                </a:solidFill>
              </a:rPr>
              <a:t>Activity #2</a:t>
            </a:r>
            <a:endParaRPr lang="en-US" sz="3600" dirty="0">
              <a:solidFill>
                <a:schemeClr val="accent3"/>
              </a:solidFill>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37222"/>
            <a:ext cx="9144000" cy="4309117"/>
          </a:xfrm>
          <a:prstGeom prst="rect">
            <a:avLst/>
          </a:prstGeom>
        </p:spPr>
      </p:pic>
      <p:cxnSp>
        <p:nvCxnSpPr>
          <p:cNvPr id="8" name="Straight Arrow Connector 7"/>
          <p:cNvCxnSpPr/>
          <p:nvPr/>
        </p:nvCxnSpPr>
        <p:spPr>
          <a:xfrm flipV="1">
            <a:off x="457200" y="2209800"/>
            <a:ext cx="0" cy="1219200"/>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9658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181EE6-BCB5-48D6-9A0C-7ACB016592BE}" type="slidenum">
              <a:rPr lang="en-US" smtClean="0"/>
              <a:pPr/>
              <a:t>34</a:t>
            </a:fld>
            <a:endParaRPr lang="en-US"/>
          </a:p>
        </p:txBody>
      </p:sp>
      <p:sp>
        <p:nvSpPr>
          <p:cNvPr id="6" name="Title 4"/>
          <p:cNvSpPr txBox="1">
            <a:spLocks/>
          </p:cNvSpPr>
          <p:nvPr/>
        </p:nvSpPr>
        <p:spPr>
          <a:xfrm>
            <a:off x="628650" y="320673"/>
            <a:ext cx="7886700" cy="1325563"/>
          </a:xfrm>
          <a:prstGeom prst="rect">
            <a:avLst/>
          </a:prstGeom>
        </p:spPr>
        <p:txBody>
          <a:bodyPr vert="horz" lIns="45720" tIns="22860" rIns="45720" bIns="2286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chemeClr val="accent1"/>
                </a:solidFill>
              </a:rPr>
              <a:t>Identifying Your Service Area</a:t>
            </a:r>
            <a:r>
              <a:rPr lang="en-US" sz="3600" dirty="0" smtClean="0">
                <a:solidFill>
                  <a:schemeClr val="accent3"/>
                </a:solidFill>
              </a:rPr>
              <a:t/>
            </a:r>
            <a:br>
              <a:rPr lang="en-US" sz="3600" dirty="0" smtClean="0">
                <a:solidFill>
                  <a:schemeClr val="accent3"/>
                </a:solidFill>
              </a:rPr>
            </a:br>
            <a:r>
              <a:rPr lang="en-US" sz="3600" dirty="0" smtClean="0">
                <a:solidFill>
                  <a:schemeClr val="accent3"/>
                </a:solidFill>
              </a:rPr>
              <a:t>Activity #2</a:t>
            </a:r>
            <a:endParaRPr lang="en-US" sz="3600" dirty="0">
              <a:solidFill>
                <a:schemeClr val="accent3"/>
              </a:solidFill>
            </a:endParaRPr>
          </a:p>
        </p:txBody>
      </p:sp>
      <p:sp>
        <p:nvSpPr>
          <p:cNvPr id="8" name="Content Placeholder 4"/>
          <p:cNvSpPr>
            <a:spLocks noGrp="1"/>
          </p:cNvSpPr>
          <p:nvPr>
            <p:ph idx="1"/>
          </p:nvPr>
        </p:nvSpPr>
        <p:spPr>
          <a:xfrm>
            <a:off x="457200" y="2018869"/>
            <a:ext cx="7886700" cy="4351338"/>
          </a:xfrm>
        </p:spPr>
        <p:txBody>
          <a:bodyPr/>
          <a:lstStyle/>
          <a:p>
            <a:r>
              <a:rPr lang="en-US" dirty="0" smtClean="0"/>
              <a:t>Go back to your response for this question</a:t>
            </a:r>
            <a:r>
              <a:rPr lang="en-US" dirty="0"/>
              <a:t> </a:t>
            </a:r>
            <a:r>
              <a:rPr lang="en-US" dirty="0" smtClean="0"/>
              <a:t>and select one of the issues you identified:</a:t>
            </a:r>
          </a:p>
          <a:p>
            <a:pPr lvl="1"/>
            <a:r>
              <a:rPr lang="en-US" sz="2800" b="1" dirty="0">
                <a:solidFill>
                  <a:schemeClr val="accent6"/>
                </a:solidFill>
                <a:ea typeface="Lato" charset="0"/>
                <a:cs typeface="Lato" charset="0"/>
              </a:rPr>
              <a:t>What do you believe are the 3 most important issues that must be addressed to improve the health and quality of life in your community?</a:t>
            </a:r>
          </a:p>
          <a:p>
            <a:endParaRPr lang="en-US" dirty="0" smtClean="0"/>
          </a:p>
          <a:p>
            <a:pPr lvl="1"/>
            <a:endParaRPr lang="en-US" dirty="0" smtClean="0"/>
          </a:p>
        </p:txBody>
      </p:sp>
    </p:spTree>
    <p:extLst>
      <p:ext uri="{BB962C8B-B14F-4D97-AF65-F5344CB8AC3E}">
        <p14:creationId xmlns:p14="http://schemas.microsoft.com/office/powerpoint/2010/main" val="37053716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p:cNvSpPr txBox="1">
            <a:spLocks/>
          </p:cNvSpPr>
          <p:nvPr/>
        </p:nvSpPr>
        <p:spPr>
          <a:xfrm>
            <a:off x="457200" y="18288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p:txBody>
      </p:sp>
      <p:sp>
        <p:nvSpPr>
          <p:cNvPr id="3" name="Slide Number Placeholder 2"/>
          <p:cNvSpPr>
            <a:spLocks noGrp="1"/>
          </p:cNvSpPr>
          <p:nvPr>
            <p:ph type="sldNum" sz="quarter" idx="12"/>
          </p:nvPr>
        </p:nvSpPr>
        <p:spPr/>
        <p:txBody>
          <a:bodyPr/>
          <a:lstStyle/>
          <a:p>
            <a:fld id="{94681301-5DFE-4D5C-BCB9-364D2F8A62D3}" type="slidenum">
              <a:rPr lang="en-US" smtClean="0"/>
              <a:t>35</a:t>
            </a:fld>
            <a:endParaRPr lang="en-US"/>
          </a:p>
        </p:txBody>
      </p:sp>
      <p:sp>
        <p:nvSpPr>
          <p:cNvPr id="7" name="Title 4"/>
          <p:cNvSpPr>
            <a:spLocks noGrp="1"/>
          </p:cNvSpPr>
          <p:nvPr>
            <p:ph type="title"/>
          </p:nvPr>
        </p:nvSpPr>
        <p:spPr>
          <a:xfrm>
            <a:off x="628650" y="480866"/>
            <a:ext cx="7886700" cy="1325563"/>
          </a:xfrm>
        </p:spPr>
        <p:txBody>
          <a:bodyPr>
            <a:normAutofit/>
          </a:bodyPr>
          <a:lstStyle/>
          <a:p>
            <a:r>
              <a:rPr lang="en-US" sz="3600" dirty="0" smtClean="0">
                <a:solidFill>
                  <a:schemeClr val="accent1"/>
                </a:solidFill>
              </a:rPr>
              <a:t>Identifying Your </a:t>
            </a:r>
            <a:r>
              <a:rPr lang="en-US" sz="3600" dirty="0">
                <a:solidFill>
                  <a:schemeClr val="accent1"/>
                </a:solidFill>
              </a:rPr>
              <a:t>S</a:t>
            </a:r>
            <a:r>
              <a:rPr lang="en-US" sz="3600" dirty="0" smtClean="0">
                <a:solidFill>
                  <a:schemeClr val="accent1"/>
                </a:solidFill>
              </a:rPr>
              <a:t>ervice </a:t>
            </a:r>
            <a:r>
              <a:rPr lang="en-US" sz="3600" dirty="0">
                <a:solidFill>
                  <a:schemeClr val="accent1"/>
                </a:solidFill>
              </a:rPr>
              <a:t>A</a:t>
            </a:r>
            <a:r>
              <a:rPr lang="en-US" sz="3600" dirty="0" smtClean="0">
                <a:solidFill>
                  <a:schemeClr val="accent1"/>
                </a:solidFill>
              </a:rPr>
              <a:t>rea</a:t>
            </a:r>
            <a:r>
              <a:rPr lang="en-US" sz="3600" dirty="0" smtClean="0">
                <a:solidFill>
                  <a:schemeClr val="accent3"/>
                </a:solidFill>
              </a:rPr>
              <a:t/>
            </a:r>
            <a:br>
              <a:rPr lang="en-US" sz="3600" dirty="0" smtClean="0">
                <a:solidFill>
                  <a:schemeClr val="accent3"/>
                </a:solidFill>
              </a:rPr>
            </a:br>
            <a:r>
              <a:rPr lang="en-US" sz="3600" dirty="0" smtClean="0">
                <a:solidFill>
                  <a:schemeClr val="accent3"/>
                </a:solidFill>
              </a:rPr>
              <a:t>Activity #2</a:t>
            </a:r>
            <a:endParaRPr lang="en-US" sz="3600" dirty="0">
              <a:solidFill>
                <a:schemeClr val="accent3"/>
              </a:solidFill>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37222"/>
            <a:ext cx="9144000" cy="4309117"/>
          </a:xfrm>
          <a:prstGeom prst="rect">
            <a:avLst/>
          </a:prstGeom>
        </p:spPr>
      </p:pic>
      <p:cxnSp>
        <p:nvCxnSpPr>
          <p:cNvPr id="8" name="Straight Arrow Connector 7"/>
          <p:cNvCxnSpPr/>
          <p:nvPr/>
        </p:nvCxnSpPr>
        <p:spPr>
          <a:xfrm flipV="1">
            <a:off x="8515350" y="3124200"/>
            <a:ext cx="0" cy="1219200"/>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15674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accent6">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p>
        </p:txBody>
      </p:sp>
      <p:sp>
        <p:nvSpPr>
          <p:cNvPr id="13" name="TextBox 12"/>
          <p:cNvSpPr txBox="1"/>
          <p:nvPr/>
        </p:nvSpPr>
        <p:spPr>
          <a:xfrm>
            <a:off x="457200" y="914400"/>
            <a:ext cx="7239000" cy="4270707"/>
          </a:xfrm>
          <a:prstGeom prst="rect">
            <a:avLst/>
          </a:prstGeom>
          <a:noFill/>
        </p:spPr>
        <p:txBody>
          <a:bodyPr wrap="square" lIns="38405" tIns="19202" rIns="38405" bIns="19202" rtlCol="0">
            <a:spAutoFit/>
          </a:bodyPr>
          <a:lstStyle/>
          <a:p>
            <a:pPr>
              <a:lnSpc>
                <a:spcPts val="5460"/>
              </a:lnSpc>
            </a:pPr>
            <a:r>
              <a:rPr lang="en-US" sz="5400" b="1" dirty="0" smtClean="0">
                <a:solidFill>
                  <a:schemeClr val="bg1"/>
                </a:solidFill>
                <a:latin typeface="Lato" charset="0"/>
                <a:ea typeface="Lato" charset="0"/>
                <a:cs typeface="Lato" charset="0"/>
              </a:rPr>
              <a:t>What is </a:t>
            </a:r>
            <a:r>
              <a:rPr lang="en-US" sz="5400" b="1" dirty="0" smtClean="0">
                <a:solidFill>
                  <a:schemeClr val="accent2"/>
                </a:solidFill>
                <a:latin typeface="Lato" charset="0"/>
                <a:ea typeface="Lato" charset="0"/>
                <a:cs typeface="Lato" charset="0"/>
              </a:rPr>
              <a:t>one thing </a:t>
            </a:r>
            <a:r>
              <a:rPr lang="en-US" sz="5400" b="1" dirty="0" smtClean="0">
                <a:solidFill>
                  <a:schemeClr val="bg1"/>
                </a:solidFill>
                <a:latin typeface="Lato" charset="0"/>
                <a:ea typeface="Lato" charset="0"/>
                <a:cs typeface="Lato" charset="0"/>
              </a:rPr>
              <a:t>your clinic could do to partner with this </a:t>
            </a:r>
            <a:r>
              <a:rPr lang="en-US" sz="5400" b="1" dirty="0" smtClean="0">
                <a:solidFill>
                  <a:schemeClr val="accent3"/>
                </a:solidFill>
                <a:latin typeface="Lato" charset="0"/>
                <a:ea typeface="Lato" charset="0"/>
                <a:cs typeface="Lato" charset="0"/>
              </a:rPr>
              <a:t>community organization </a:t>
            </a:r>
            <a:r>
              <a:rPr lang="en-US" sz="5400" b="1" dirty="0" smtClean="0">
                <a:solidFill>
                  <a:schemeClr val="bg1"/>
                </a:solidFill>
                <a:latin typeface="Lato" charset="0"/>
                <a:ea typeface="Lato" charset="0"/>
                <a:cs typeface="Lato" charset="0"/>
              </a:rPr>
              <a:t>to address this issue?</a:t>
            </a:r>
            <a:endParaRPr lang="en-US" sz="5400" b="1" dirty="0">
              <a:solidFill>
                <a:schemeClr val="bg1"/>
              </a:solidFill>
              <a:latin typeface="Lato" charset="0"/>
              <a:ea typeface="Lato" charset="0"/>
              <a:cs typeface="Lato" charset="0"/>
            </a:endParaRPr>
          </a:p>
        </p:txBody>
      </p:sp>
      <p:sp>
        <p:nvSpPr>
          <p:cNvPr id="2" name="Slide Number Placeholder 1"/>
          <p:cNvSpPr>
            <a:spLocks noGrp="1"/>
          </p:cNvSpPr>
          <p:nvPr>
            <p:ph type="sldNum" sz="quarter" idx="12"/>
          </p:nvPr>
        </p:nvSpPr>
        <p:spPr/>
        <p:txBody>
          <a:bodyPr/>
          <a:lstStyle/>
          <a:p>
            <a:fld id="{94681301-5DFE-4D5C-BCB9-364D2F8A62D3}" type="slidenum">
              <a:rPr lang="en-US" smtClean="0"/>
              <a:t>36</a:t>
            </a:fld>
            <a:endParaRPr lang="en-US"/>
          </a:p>
        </p:txBody>
      </p:sp>
    </p:spTree>
    <p:extLst>
      <p:ext uri="{BB962C8B-B14F-4D97-AF65-F5344CB8AC3E}">
        <p14:creationId xmlns:p14="http://schemas.microsoft.com/office/powerpoint/2010/main" val="441076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p:cNvSpPr txBox="1">
            <a:spLocks/>
          </p:cNvSpPr>
          <p:nvPr/>
        </p:nvSpPr>
        <p:spPr>
          <a:xfrm>
            <a:off x="457200" y="18288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p:txBody>
      </p:sp>
      <p:sp>
        <p:nvSpPr>
          <p:cNvPr id="7" name="Title 4"/>
          <p:cNvSpPr>
            <a:spLocks noGrp="1"/>
          </p:cNvSpPr>
          <p:nvPr>
            <p:ph type="title"/>
          </p:nvPr>
        </p:nvSpPr>
        <p:spPr/>
        <p:txBody>
          <a:bodyPr>
            <a:normAutofit/>
          </a:bodyPr>
          <a:lstStyle/>
          <a:p>
            <a:r>
              <a:rPr lang="en-US" sz="3600" dirty="0" smtClean="0">
                <a:solidFill>
                  <a:schemeClr val="accent1"/>
                </a:solidFill>
              </a:rPr>
              <a:t>Comparing Your </a:t>
            </a:r>
            <a:r>
              <a:rPr lang="en-US" sz="3600" dirty="0">
                <a:solidFill>
                  <a:schemeClr val="accent1"/>
                </a:solidFill>
              </a:rPr>
              <a:t>S</a:t>
            </a:r>
            <a:r>
              <a:rPr lang="en-US" sz="3600" dirty="0" smtClean="0">
                <a:solidFill>
                  <a:schemeClr val="accent1"/>
                </a:solidFill>
              </a:rPr>
              <a:t>ervice </a:t>
            </a:r>
            <a:r>
              <a:rPr lang="en-US" sz="3600" dirty="0">
                <a:solidFill>
                  <a:schemeClr val="accent1"/>
                </a:solidFill>
              </a:rPr>
              <a:t>A</a:t>
            </a:r>
            <a:r>
              <a:rPr lang="en-US" sz="3600" dirty="0" smtClean="0">
                <a:solidFill>
                  <a:schemeClr val="accent1"/>
                </a:solidFill>
              </a:rPr>
              <a:t>rea</a:t>
            </a:r>
            <a:r>
              <a:rPr lang="en-US" sz="3600" dirty="0" smtClean="0">
                <a:solidFill>
                  <a:schemeClr val="accent3"/>
                </a:solidFill>
              </a:rPr>
              <a:t/>
            </a:r>
            <a:br>
              <a:rPr lang="en-US" sz="3600" dirty="0" smtClean="0">
                <a:solidFill>
                  <a:schemeClr val="accent3"/>
                </a:solidFill>
              </a:rPr>
            </a:br>
            <a:r>
              <a:rPr lang="en-US" sz="3600" dirty="0" smtClean="0">
                <a:solidFill>
                  <a:schemeClr val="accent3"/>
                </a:solidFill>
              </a:rPr>
              <a:t>Activity #3</a:t>
            </a:r>
            <a:endParaRPr lang="en-US" sz="3600" dirty="0">
              <a:solidFill>
                <a:schemeClr val="accent3"/>
              </a:solidFill>
            </a:endParaRPr>
          </a:p>
        </p:txBody>
      </p:sp>
      <p:sp>
        <p:nvSpPr>
          <p:cNvPr id="5" name="Content Placeholder 4"/>
          <p:cNvSpPr>
            <a:spLocks noGrp="1"/>
          </p:cNvSpPr>
          <p:nvPr>
            <p:ph idx="1"/>
          </p:nvPr>
        </p:nvSpPr>
        <p:spPr/>
        <p:txBody>
          <a:bodyPr/>
          <a:lstStyle/>
          <a:p>
            <a:r>
              <a:rPr lang="en-US" dirty="0" smtClean="0"/>
              <a:t>If you neither have access to the PRIME Registry nor patient addresses, then you have completed this module. Please proceed to the end. </a:t>
            </a:r>
          </a:p>
          <a:p>
            <a:r>
              <a:rPr lang="en-US" dirty="0" smtClean="0"/>
              <a:t>If you do have access to the PRIME Registry or patient addresses, please proceed to the next slide. </a:t>
            </a:r>
            <a:endParaRPr lang="en-US" dirty="0"/>
          </a:p>
        </p:txBody>
      </p:sp>
      <p:sp>
        <p:nvSpPr>
          <p:cNvPr id="3" name="Slide Number Placeholder 2"/>
          <p:cNvSpPr>
            <a:spLocks noGrp="1"/>
          </p:cNvSpPr>
          <p:nvPr>
            <p:ph type="sldNum" sz="quarter" idx="12"/>
          </p:nvPr>
        </p:nvSpPr>
        <p:spPr/>
        <p:txBody>
          <a:bodyPr/>
          <a:lstStyle/>
          <a:p>
            <a:fld id="{94681301-5DFE-4D5C-BCB9-364D2F8A62D3}" type="slidenum">
              <a:rPr lang="en-US" smtClean="0"/>
              <a:t>37</a:t>
            </a:fld>
            <a:endParaRPr lang="en-US"/>
          </a:p>
        </p:txBody>
      </p:sp>
    </p:spTree>
    <p:extLst>
      <p:ext uri="{BB962C8B-B14F-4D97-AF65-F5344CB8AC3E}">
        <p14:creationId xmlns:p14="http://schemas.microsoft.com/office/powerpoint/2010/main" val="20217654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idx="1"/>
          </p:nvPr>
        </p:nvSpPr>
        <p:spPr/>
        <p:txBody>
          <a:bodyPr/>
          <a:lstStyle/>
          <a:p>
            <a:r>
              <a:rPr lang="en-US" dirty="0" smtClean="0"/>
              <a:t>Open up a new browser window or tab as you will need to compare the service area you just created with your actual service area</a:t>
            </a:r>
          </a:p>
          <a:p>
            <a:r>
              <a:rPr lang="en-US" dirty="0" smtClean="0"/>
              <a:t>In your new window, map your service area. </a:t>
            </a:r>
          </a:p>
          <a:p>
            <a:r>
              <a:rPr lang="en-US" dirty="0" smtClean="0"/>
              <a:t>If you need assistance, </a:t>
            </a:r>
            <a:r>
              <a:rPr lang="en-US" dirty="0"/>
              <a:t>please consult:</a:t>
            </a:r>
          </a:p>
          <a:p>
            <a:pPr lvl="1"/>
            <a:r>
              <a:rPr lang="en-US" dirty="0"/>
              <a:t>“Nuts and Bolts 05: My Community”</a:t>
            </a:r>
          </a:p>
          <a:p>
            <a:endParaRPr lang="en-US" dirty="0" smtClean="0"/>
          </a:p>
          <a:p>
            <a:pPr marL="457200" lvl="1" indent="0">
              <a:buNone/>
            </a:pPr>
            <a:endParaRPr lang="en-US" dirty="0" smtClean="0"/>
          </a:p>
          <a:p>
            <a:endParaRPr lang="en-US" dirty="0"/>
          </a:p>
        </p:txBody>
      </p:sp>
      <p:sp>
        <p:nvSpPr>
          <p:cNvPr id="2" name="Slide Number Placeholder 1"/>
          <p:cNvSpPr>
            <a:spLocks noGrp="1"/>
          </p:cNvSpPr>
          <p:nvPr>
            <p:ph type="sldNum" sz="quarter" idx="12"/>
          </p:nvPr>
        </p:nvSpPr>
        <p:spPr/>
        <p:txBody>
          <a:bodyPr/>
          <a:lstStyle/>
          <a:p>
            <a:fld id="{1F181EE6-BCB5-48D6-9A0C-7ACB016592BE}" type="slidenum">
              <a:rPr lang="en-US" smtClean="0"/>
              <a:pPr/>
              <a:t>38</a:t>
            </a:fld>
            <a:endParaRPr lang="en-US"/>
          </a:p>
        </p:txBody>
      </p:sp>
      <p:sp>
        <p:nvSpPr>
          <p:cNvPr id="6" name="Title 4"/>
          <p:cNvSpPr txBox="1">
            <a:spLocks/>
          </p:cNvSpPr>
          <p:nvPr/>
        </p:nvSpPr>
        <p:spPr>
          <a:xfrm>
            <a:off x="762000" y="320673"/>
            <a:ext cx="7886700" cy="1325563"/>
          </a:xfrm>
          <a:prstGeom prst="rect">
            <a:avLst/>
          </a:prstGeom>
        </p:spPr>
        <p:txBody>
          <a:bodyPr vert="horz" lIns="45720" tIns="22860" rIns="45720" bIns="2286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chemeClr val="accent1"/>
                </a:solidFill>
              </a:rPr>
              <a:t>Comparing Your Service Area</a:t>
            </a:r>
            <a:r>
              <a:rPr lang="en-US" sz="3600" dirty="0" smtClean="0">
                <a:solidFill>
                  <a:schemeClr val="accent3"/>
                </a:solidFill>
              </a:rPr>
              <a:t/>
            </a:r>
            <a:br>
              <a:rPr lang="en-US" sz="3600" dirty="0" smtClean="0">
                <a:solidFill>
                  <a:schemeClr val="accent3"/>
                </a:solidFill>
              </a:rPr>
            </a:br>
            <a:r>
              <a:rPr lang="en-US" sz="3600" dirty="0" smtClean="0">
                <a:solidFill>
                  <a:schemeClr val="accent3"/>
                </a:solidFill>
              </a:rPr>
              <a:t>Activity #3</a:t>
            </a:r>
            <a:endParaRPr lang="en-US" sz="3600" dirty="0">
              <a:solidFill>
                <a:schemeClr val="accent3"/>
              </a:solidFill>
            </a:endParaRPr>
          </a:p>
        </p:txBody>
      </p:sp>
    </p:spTree>
    <p:extLst>
      <p:ext uri="{BB962C8B-B14F-4D97-AF65-F5344CB8AC3E}">
        <p14:creationId xmlns:p14="http://schemas.microsoft.com/office/powerpoint/2010/main" val="1275488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04368"/>
            <a:ext cx="9144000" cy="4125032"/>
          </a:xfrm>
          <a:prstGeom prst="rect">
            <a:avLst/>
          </a:prstGeom>
        </p:spPr>
      </p:pic>
      <p:sp>
        <p:nvSpPr>
          <p:cNvPr id="4" name="Content Placeholder 7"/>
          <p:cNvSpPr txBox="1">
            <a:spLocks/>
          </p:cNvSpPr>
          <p:nvPr/>
        </p:nvSpPr>
        <p:spPr>
          <a:xfrm>
            <a:off x="457200" y="18288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p:txBody>
      </p:sp>
      <p:sp>
        <p:nvSpPr>
          <p:cNvPr id="3" name="Slide Number Placeholder 2"/>
          <p:cNvSpPr>
            <a:spLocks noGrp="1"/>
          </p:cNvSpPr>
          <p:nvPr>
            <p:ph type="sldNum" sz="quarter" idx="12"/>
          </p:nvPr>
        </p:nvSpPr>
        <p:spPr/>
        <p:txBody>
          <a:bodyPr/>
          <a:lstStyle/>
          <a:p>
            <a:fld id="{94681301-5DFE-4D5C-BCB9-364D2F8A62D3}" type="slidenum">
              <a:rPr lang="en-US" smtClean="0"/>
              <a:t>39</a:t>
            </a:fld>
            <a:endParaRPr lang="en-US"/>
          </a:p>
        </p:txBody>
      </p:sp>
      <p:sp>
        <p:nvSpPr>
          <p:cNvPr id="7" name="Title 4"/>
          <p:cNvSpPr>
            <a:spLocks noGrp="1"/>
          </p:cNvSpPr>
          <p:nvPr>
            <p:ph type="title"/>
          </p:nvPr>
        </p:nvSpPr>
        <p:spPr>
          <a:xfrm>
            <a:off x="628650" y="480866"/>
            <a:ext cx="7886700" cy="1325563"/>
          </a:xfrm>
        </p:spPr>
        <p:txBody>
          <a:bodyPr>
            <a:normAutofit/>
          </a:bodyPr>
          <a:lstStyle/>
          <a:p>
            <a:r>
              <a:rPr lang="en-US" sz="3600" dirty="0" smtClean="0">
                <a:solidFill>
                  <a:schemeClr val="accent1"/>
                </a:solidFill>
              </a:rPr>
              <a:t>Comparing Your </a:t>
            </a:r>
            <a:r>
              <a:rPr lang="en-US" sz="3600" dirty="0">
                <a:solidFill>
                  <a:schemeClr val="accent1"/>
                </a:solidFill>
              </a:rPr>
              <a:t>S</a:t>
            </a:r>
            <a:r>
              <a:rPr lang="en-US" sz="3600" dirty="0" smtClean="0">
                <a:solidFill>
                  <a:schemeClr val="accent1"/>
                </a:solidFill>
              </a:rPr>
              <a:t>ervice </a:t>
            </a:r>
            <a:r>
              <a:rPr lang="en-US" sz="3600" dirty="0">
                <a:solidFill>
                  <a:schemeClr val="accent1"/>
                </a:solidFill>
              </a:rPr>
              <a:t>A</a:t>
            </a:r>
            <a:r>
              <a:rPr lang="en-US" sz="3600" dirty="0" smtClean="0">
                <a:solidFill>
                  <a:schemeClr val="accent1"/>
                </a:solidFill>
              </a:rPr>
              <a:t>rea</a:t>
            </a:r>
            <a:r>
              <a:rPr lang="en-US" sz="3600" dirty="0" smtClean="0">
                <a:solidFill>
                  <a:schemeClr val="accent3"/>
                </a:solidFill>
              </a:rPr>
              <a:t/>
            </a:r>
            <a:br>
              <a:rPr lang="en-US" sz="3600" dirty="0" smtClean="0">
                <a:solidFill>
                  <a:schemeClr val="accent3"/>
                </a:solidFill>
              </a:rPr>
            </a:br>
            <a:r>
              <a:rPr lang="en-US" sz="3600" dirty="0" smtClean="0">
                <a:solidFill>
                  <a:schemeClr val="accent3"/>
                </a:solidFill>
              </a:rPr>
              <a:t>Activity #3</a:t>
            </a:r>
            <a:endParaRPr lang="en-US" sz="3600" dirty="0">
              <a:solidFill>
                <a:schemeClr val="accent3"/>
              </a:solidFill>
            </a:endParaRPr>
          </a:p>
        </p:txBody>
      </p:sp>
      <p:sp>
        <p:nvSpPr>
          <p:cNvPr id="6" name="TextBox 5"/>
          <p:cNvSpPr txBox="1"/>
          <p:nvPr/>
        </p:nvSpPr>
        <p:spPr>
          <a:xfrm>
            <a:off x="457200" y="1952674"/>
            <a:ext cx="2667000" cy="400110"/>
          </a:xfrm>
          <a:prstGeom prst="rect">
            <a:avLst/>
          </a:prstGeom>
          <a:noFill/>
        </p:spPr>
        <p:txBody>
          <a:bodyPr wrap="square" rtlCol="0">
            <a:spAutoFit/>
          </a:bodyPr>
          <a:lstStyle/>
          <a:p>
            <a:pPr algn="ctr"/>
            <a:r>
              <a:rPr lang="en-US" sz="2000" dirty="0" smtClean="0"/>
              <a:t>USER DEFINED</a:t>
            </a:r>
            <a:endParaRPr lang="en-US" sz="2000" dirty="0"/>
          </a:p>
        </p:txBody>
      </p:sp>
      <p:sp>
        <p:nvSpPr>
          <p:cNvPr id="8" name="TextBox 7"/>
          <p:cNvSpPr txBox="1"/>
          <p:nvPr/>
        </p:nvSpPr>
        <p:spPr>
          <a:xfrm>
            <a:off x="5257800" y="2012181"/>
            <a:ext cx="2667000" cy="400110"/>
          </a:xfrm>
          <a:prstGeom prst="rect">
            <a:avLst/>
          </a:prstGeom>
          <a:noFill/>
        </p:spPr>
        <p:txBody>
          <a:bodyPr wrap="square" rtlCol="0">
            <a:spAutoFit/>
          </a:bodyPr>
          <a:lstStyle/>
          <a:p>
            <a:pPr algn="ctr"/>
            <a:r>
              <a:rPr lang="en-US" sz="2000" dirty="0" smtClean="0"/>
              <a:t>ACTUAL</a:t>
            </a:r>
            <a:endParaRPr lang="en-US" sz="2000" dirty="0"/>
          </a:p>
        </p:txBody>
      </p:sp>
    </p:spTree>
    <p:extLst>
      <p:ext uri="{BB962C8B-B14F-4D97-AF65-F5344CB8AC3E}">
        <p14:creationId xmlns:p14="http://schemas.microsoft.com/office/powerpoint/2010/main" val="1305171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1470025"/>
          </a:xfrm>
        </p:spPr>
        <p:txBody>
          <a:bodyPr/>
          <a:lstStyle/>
          <a:p>
            <a:r>
              <a:rPr lang="en-US" dirty="0" smtClean="0">
                <a:solidFill>
                  <a:schemeClr val="accent1"/>
                </a:solidFill>
              </a:rPr>
              <a:t>Target audience</a:t>
            </a:r>
            <a:endParaRPr lang="en-US" dirty="0">
              <a:solidFill>
                <a:schemeClr val="accent1"/>
              </a:solidFill>
            </a:endParaRPr>
          </a:p>
        </p:txBody>
      </p:sp>
      <p:sp>
        <p:nvSpPr>
          <p:cNvPr id="4" name="Content Placeholder 7"/>
          <p:cNvSpPr txBox="1">
            <a:spLocks/>
          </p:cNvSpPr>
          <p:nvPr/>
        </p:nvSpPr>
        <p:spPr>
          <a:xfrm>
            <a:off x="457200" y="18288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3600" dirty="0" smtClean="0">
                <a:solidFill>
                  <a:schemeClr val="tx1">
                    <a:lumMod val="50000"/>
                  </a:schemeClr>
                </a:solidFill>
              </a:rPr>
              <a:t>Anyone interested in learning about improving the health of populations</a:t>
            </a:r>
          </a:p>
          <a:p>
            <a:pPr marL="914400" lvl="1" indent="-457200" algn="l">
              <a:buFont typeface="Arial" panose="020B0604020202020204" pitchFamily="34" charset="0"/>
              <a:buChar char="•"/>
            </a:pPr>
            <a:r>
              <a:rPr lang="en-US" sz="3200" dirty="0" smtClean="0">
                <a:solidFill>
                  <a:schemeClr val="tx1">
                    <a:lumMod val="50000"/>
                  </a:schemeClr>
                </a:solidFill>
              </a:rPr>
              <a:t>Providers</a:t>
            </a:r>
          </a:p>
          <a:p>
            <a:pPr marL="914400" lvl="1" indent="-457200" algn="l">
              <a:buFont typeface="Arial" panose="020B0604020202020204" pitchFamily="34" charset="0"/>
              <a:buChar char="•"/>
            </a:pPr>
            <a:r>
              <a:rPr lang="en-US" sz="3200" dirty="0" smtClean="0">
                <a:solidFill>
                  <a:schemeClr val="tx1">
                    <a:lumMod val="50000"/>
                  </a:schemeClr>
                </a:solidFill>
              </a:rPr>
              <a:t>Staff</a:t>
            </a:r>
          </a:p>
          <a:p>
            <a:pPr marL="914400" lvl="1" indent="-457200" algn="l">
              <a:buFont typeface="Arial" panose="020B0604020202020204" pitchFamily="34" charset="0"/>
              <a:buChar char="•"/>
            </a:pPr>
            <a:r>
              <a:rPr lang="en-US" sz="3200" dirty="0" smtClean="0">
                <a:solidFill>
                  <a:schemeClr val="tx1">
                    <a:lumMod val="50000"/>
                  </a:schemeClr>
                </a:solidFill>
              </a:rPr>
              <a:t>Learners</a:t>
            </a:r>
          </a:p>
          <a:p>
            <a:pPr marL="1371600" lvl="2" indent="-457200" algn="l">
              <a:buFont typeface="Arial" panose="020B0604020202020204" pitchFamily="34" charset="0"/>
              <a:buChar char="•"/>
            </a:pPr>
            <a:r>
              <a:rPr lang="en-US" sz="2800" dirty="0" smtClean="0">
                <a:solidFill>
                  <a:schemeClr val="tx1">
                    <a:lumMod val="50000"/>
                  </a:schemeClr>
                </a:solidFill>
              </a:rPr>
              <a:t>Residents</a:t>
            </a:r>
          </a:p>
          <a:p>
            <a:pPr marL="1371600" lvl="2" indent="-457200" algn="l">
              <a:buFont typeface="Arial" panose="020B0604020202020204" pitchFamily="34" charset="0"/>
              <a:buChar char="•"/>
            </a:pPr>
            <a:r>
              <a:rPr lang="en-US" sz="2800" dirty="0" smtClean="0">
                <a:solidFill>
                  <a:schemeClr val="tx1">
                    <a:lumMod val="50000"/>
                  </a:schemeClr>
                </a:solidFill>
              </a:rPr>
              <a:t>Medical students</a:t>
            </a:r>
            <a:endParaRPr lang="en-US" sz="2800" dirty="0">
              <a:solidFill>
                <a:schemeClr val="tx1">
                  <a:lumMod val="50000"/>
                </a:schemeClr>
              </a:solidFill>
            </a:endParaRPr>
          </a:p>
          <a:p>
            <a:pPr marL="457200" indent="-457200" algn="l">
              <a:buFont typeface="Arial" panose="020B0604020202020204" pitchFamily="34" charset="0"/>
              <a:buChar char="•"/>
            </a:pPr>
            <a:endParaRPr lang="en-US" dirty="0">
              <a:solidFill>
                <a:schemeClr val="tx1">
                  <a:lumMod val="50000"/>
                </a:schemeClr>
              </a:solidFill>
            </a:endParaRPr>
          </a:p>
        </p:txBody>
      </p:sp>
      <p:sp>
        <p:nvSpPr>
          <p:cNvPr id="3" name="Slide Number Placeholder 2"/>
          <p:cNvSpPr>
            <a:spLocks noGrp="1"/>
          </p:cNvSpPr>
          <p:nvPr>
            <p:ph type="sldNum" sz="quarter" idx="12"/>
          </p:nvPr>
        </p:nvSpPr>
        <p:spPr/>
        <p:txBody>
          <a:bodyPr/>
          <a:lstStyle/>
          <a:p>
            <a:fld id="{94681301-5DFE-4D5C-BCB9-364D2F8A62D3}" type="slidenum">
              <a:rPr lang="en-US" smtClean="0"/>
              <a:t>4</a:t>
            </a:fld>
            <a:endParaRPr lang="en-US"/>
          </a:p>
        </p:txBody>
      </p:sp>
    </p:spTree>
    <p:extLst>
      <p:ext uri="{BB962C8B-B14F-4D97-AF65-F5344CB8AC3E}">
        <p14:creationId xmlns:p14="http://schemas.microsoft.com/office/powerpoint/2010/main" val="32890593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accent6">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dirty="0"/>
          </a:p>
        </p:txBody>
      </p:sp>
      <p:sp>
        <p:nvSpPr>
          <p:cNvPr id="13" name="TextBox 12"/>
          <p:cNvSpPr txBox="1"/>
          <p:nvPr/>
        </p:nvSpPr>
        <p:spPr>
          <a:xfrm>
            <a:off x="457200" y="646709"/>
            <a:ext cx="7239000" cy="1449422"/>
          </a:xfrm>
          <a:prstGeom prst="rect">
            <a:avLst/>
          </a:prstGeom>
          <a:noFill/>
        </p:spPr>
        <p:txBody>
          <a:bodyPr wrap="square" lIns="38405" tIns="19202" rIns="38405" bIns="19202" rtlCol="0">
            <a:spAutoFit/>
          </a:bodyPr>
          <a:lstStyle/>
          <a:p>
            <a:pPr>
              <a:lnSpc>
                <a:spcPts val="5460"/>
              </a:lnSpc>
            </a:pPr>
            <a:r>
              <a:rPr lang="en-US" sz="5400" b="1" dirty="0" smtClean="0">
                <a:solidFill>
                  <a:schemeClr val="bg1"/>
                </a:solidFill>
                <a:latin typeface="Lato" charset="0"/>
                <a:ea typeface="Lato" charset="0"/>
                <a:cs typeface="Lato" charset="0"/>
              </a:rPr>
              <a:t>How are these two maps </a:t>
            </a:r>
            <a:r>
              <a:rPr lang="en-US" sz="5400" b="1" dirty="0" smtClean="0">
                <a:solidFill>
                  <a:schemeClr val="accent3"/>
                </a:solidFill>
                <a:latin typeface="Lato" charset="0"/>
                <a:ea typeface="Lato" charset="0"/>
                <a:cs typeface="Lato" charset="0"/>
              </a:rPr>
              <a:t>similar</a:t>
            </a:r>
            <a:r>
              <a:rPr lang="en-US" sz="5400" b="1" dirty="0" smtClean="0">
                <a:solidFill>
                  <a:schemeClr val="bg1"/>
                </a:solidFill>
                <a:latin typeface="Lato" charset="0"/>
                <a:ea typeface="Lato" charset="0"/>
                <a:cs typeface="Lato" charset="0"/>
              </a:rPr>
              <a:t>? </a:t>
            </a:r>
            <a:endParaRPr lang="en-US" sz="5400" b="1" dirty="0">
              <a:solidFill>
                <a:schemeClr val="bg1"/>
              </a:solidFill>
              <a:latin typeface="Lato" charset="0"/>
              <a:ea typeface="Lato" charset="0"/>
              <a:cs typeface="Lato" charset="0"/>
            </a:endParaRPr>
          </a:p>
        </p:txBody>
      </p:sp>
      <p:sp>
        <p:nvSpPr>
          <p:cNvPr id="2" name="Slide Number Placeholder 1"/>
          <p:cNvSpPr>
            <a:spLocks noGrp="1"/>
          </p:cNvSpPr>
          <p:nvPr>
            <p:ph type="sldNum" sz="quarter" idx="12"/>
          </p:nvPr>
        </p:nvSpPr>
        <p:spPr/>
        <p:txBody>
          <a:bodyPr/>
          <a:lstStyle/>
          <a:p>
            <a:fld id="{94681301-5DFE-4D5C-BCB9-364D2F8A62D3}" type="slidenum">
              <a:rPr lang="en-US" smtClean="0"/>
              <a:t>40</a:t>
            </a:fld>
            <a:endParaRPr lang="en-US"/>
          </a:p>
        </p:txBody>
      </p:sp>
      <p:sp>
        <p:nvSpPr>
          <p:cNvPr id="5" name="TextBox 4"/>
          <p:cNvSpPr txBox="1"/>
          <p:nvPr/>
        </p:nvSpPr>
        <p:spPr>
          <a:xfrm>
            <a:off x="457200" y="2500596"/>
            <a:ext cx="7239000" cy="1449422"/>
          </a:xfrm>
          <a:prstGeom prst="rect">
            <a:avLst/>
          </a:prstGeom>
          <a:noFill/>
        </p:spPr>
        <p:txBody>
          <a:bodyPr wrap="square" lIns="38405" tIns="19202" rIns="38405" bIns="19202" rtlCol="0">
            <a:spAutoFit/>
          </a:bodyPr>
          <a:lstStyle/>
          <a:p>
            <a:pPr>
              <a:lnSpc>
                <a:spcPts val="5460"/>
              </a:lnSpc>
            </a:pPr>
            <a:r>
              <a:rPr lang="en-US" sz="5400" b="1" dirty="0" smtClean="0">
                <a:solidFill>
                  <a:schemeClr val="bg1"/>
                </a:solidFill>
                <a:latin typeface="Lato" charset="0"/>
                <a:ea typeface="Lato" charset="0"/>
                <a:cs typeface="Lato" charset="0"/>
              </a:rPr>
              <a:t>How are they </a:t>
            </a:r>
            <a:r>
              <a:rPr lang="en-US" sz="5400" b="1" dirty="0" smtClean="0">
                <a:solidFill>
                  <a:schemeClr val="accent2"/>
                </a:solidFill>
                <a:latin typeface="Lato" charset="0"/>
                <a:ea typeface="Lato" charset="0"/>
                <a:cs typeface="Lato" charset="0"/>
              </a:rPr>
              <a:t>different</a:t>
            </a:r>
            <a:r>
              <a:rPr lang="en-US" sz="5400" b="1" dirty="0" smtClean="0">
                <a:solidFill>
                  <a:schemeClr val="bg1"/>
                </a:solidFill>
                <a:latin typeface="Lato" charset="0"/>
                <a:ea typeface="Lato" charset="0"/>
                <a:cs typeface="Lato" charset="0"/>
              </a:rPr>
              <a:t>? </a:t>
            </a:r>
            <a:endParaRPr lang="en-US" sz="5400" b="1" dirty="0">
              <a:solidFill>
                <a:schemeClr val="bg1"/>
              </a:solidFill>
              <a:latin typeface="Lato" charset="0"/>
              <a:ea typeface="Lato" charset="0"/>
              <a:cs typeface="Lato" charset="0"/>
            </a:endParaRPr>
          </a:p>
        </p:txBody>
      </p:sp>
      <p:sp>
        <p:nvSpPr>
          <p:cNvPr id="8" name="TextBox 7"/>
          <p:cNvSpPr txBox="1"/>
          <p:nvPr/>
        </p:nvSpPr>
        <p:spPr>
          <a:xfrm>
            <a:off x="457200" y="4752129"/>
            <a:ext cx="7239000" cy="1449422"/>
          </a:xfrm>
          <a:prstGeom prst="rect">
            <a:avLst/>
          </a:prstGeom>
          <a:noFill/>
        </p:spPr>
        <p:txBody>
          <a:bodyPr wrap="square" lIns="38405" tIns="19202" rIns="38405" bIns="19202" rtlCol="0">
            <a:spAutoFit/>
          </a:bodyPr>
          <a:lstStyle/>
          <a:p>
            <a:pPr>
              <a:lnSpc>
                <a:spcPts val="5460"/>
              </a:lnSpc>
            </a:pPr>
            <a:r>
              <a:rPr lang="en-US" sz="5400" b="1" dirty="0" smtClean="0">
                <a:solidFill>
                  <a:schemeClr val="bg1"/>
                </a:solidFill>
                <a:latin typeface="Lato" charset="0"/>
                <a:ea typeface="Lato" charset="0"/>
                <a:cs typeface="Lato" charset="0"/>
              </a:rPr>
              <a:t>What accounts for the </a:t>
            </a:r>
            <a:r>
              <a:rPr lang="en-US" sz="5400" b="1" dirty="0" smtClean="0">
                <a:solidFill>
                  <a:schemeClr val="accent3"/>
                </a:solidFill>
                <a:latin typeface="Lato" charset="0"/>
                <a:ea typeface="Lato" charset="0"/>
                <a:cs typeface="Lato" charset="0"/>
              </a:rPr>
              <a:t>differences</a:t>
            </a:r>
            <a:r>
              <a:rPr lang="en-US" sz="5400" b="1" dirty="0" smtClean="0">
                <a:solidFill>
                  <a:schemeClr val="bg1"/>
                </a:solidFill>
                <a:latin typeface="Lato" charset="0"/>
                <a:ea typeface="Lato" charset="0"/>
                <a:cs typeface="Lato" charset="0"/>
              </a:rPr>
              <a:t>? </a:t>
            </a:r>
            <a:endParaRPr lang="en-US" sz="5400" b="1" dirty="0">
              <a:solidFill>
                <a:schemeClr val="bg1"/>
              </a:solidFill>
              <a:latin typeface="Lato" charset="0"/>
              <a:ea typeface="Lato" charset="0"/>
              <a:cs typeface="Lato" charset="0"/>
            </a:endParaRPr>
          </a:p>
        </p:txBody>
      </p:sp>
    </p:spTree>
    <p:extLst>
      <p:ext uri="{BB962C8B-B14F-4D97-AF65-F5344CB8AC3E}">
        <p14:creationId xmlns:p14="http://schemas.microsoft.com/office/powerpoint/2010/main" val="847788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Take home points</a:t>
            </a:r>
          </a:p>
        </p:txBody>
      </p:sp>
      <p:sp>
        <p:nvSpPr>
          <p:cNvPr id="3" name="Content Placeholder 2"/>
          <p:cNvSpPr>
            <a:spLocks noGrp="1"/>
          </p:cNvSpPr>
          <p:nvPr>
            <p:ph idx="1"/>
          </p:nvPr>
        </p:nvSpPr>
        <p:spPr/>
        <p:txBody>
          <a:bodyPr>
            <a:normAutofit/>
          </a:bodyPr>
          <a:lstStyle/>
          <a:p>
            <a:r>
              <a:rPr lang="en-US" dirty="0" smtClean="0"/>
              <a:t>My Community can be used to learn about your community and service area</a:t>
            </a:r>
          </a:p>
          <a:p>
            <a:r>
              <a:rPr lang="en-US" dirty="0" smtClean="0"/>
              <a:t>Aunt Bertha can be used to learn about potential community partners</a:t>
            </a:r>
            <a:endParaRPr lang="en-US" dirty="0"/>
          </a:p>
        </p:txBody>
      </p:sp>
      <p:sp>
        <p:nvSpPr>
          <p:cNvPr id="6" name="Slide Number Placeholder 5"/>
          <p:cNvSpPr>
            <a:spLocks noGrp="1"/>
          </p:cNvSpPr>
          <p:nvPr>
            <p:ph type="sldNum" sz="quarter" idx="12"/>
          </p:nvPr>
        </p:nvSpPr>
        <p:spPr/>
        <p:txBody>
          <a:bodyPr/>
          <a:lstStyle/>
          <a:p>
            <a:fld id="{1F181EE6-BCB5-48D6-9A0C-7ACB016592BE}" type="slidenum">
              <a:rPr lang="en-US" smtClean="0"/>
              <a:pPr/>
              <a:t>41</a:t>
            </a:fld>
            <a:endParaRPr lang="en-US"/>
          </a:p>
        </p:txBody>
      </p:sp>
    </p:spTree>
    <p:extLst>
      <p:ext uri="{BB962C8B-B14F-4D97-AF65-F5344CB8AC3E}">
        <p14:creationId xmlns:p14="http://schemas.microsoft.com/office/powerpoint/2010/main" val="20398009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chemeClr val="accent1"/>
                </a:solidFill>
              </a:rPr>
              <a:t>Next Level Stuff 06: Getting the Most out of My Community</a:t>
            </a:r>
            <a:br>
              <a:rPr lang="en-US" sz="2800" dirty="0" smtClean="0">
                <a:solidFill>
                  <a:schemeClr val="accent1"/>
                </a:solidFill>
              </a:rPr>
            </a:br>
            <a:r>
              <a:rPr lang="en-US" sz="2800" dirty="0" smtClean="0">
                <a:solidFill>
                  <a:schemeClr val="accent3"/>
                </a:solidFill>
              </a:rPr>
              <a:t>Learning Objectives</a:t>
            </a:r>
            <a:endParaRPr lang="en-US" sz="2800" dirty="0">
              <a:solidFill>
                <a:schemeClr val="accent3"/>
              </a:solidFill>
            </a:endParaRPr>
          </a:p>
        </p:txBody>
      </p:sp>
      <p:sp>
        <p:nvSpPr>
          <p:cNvPr id="4" name="Content Placeholder 7"/>
          <p:cNvSpPr txBox="1">
            <a:spLocks/>
          </p:cNvSpPr>
          <p:nvPr/>
        </p:nvSpPr>
        <p:spPr>
          <a:xfrm>
            <a:off x="457200" y="18288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p:txBody>
      </p:sp>
      <p:sp>
        <p:nvSpPr>
          <p:cNvPr id="5" name="Content Placeholder 7"/>
          <p:cNvSpPr txBox="1">
            <a:spLocks/>
          </p:cNvSpPr>
          <p:nvPr/>
        </p:nvSpPr>
        <p:spPr>
          <a:xfrm>
            <a:off x="609600" y="19812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dirty="0" smtClean="0">
                <a:solidFill>
                  <a:schemeClr val="tx1">
                    <a:lumMod val="50000"/>
                  </a:schemeClr>
                </a:solidFill>
              </a:rPr>
              <a:t>List two strengths of your community</a:t>
            </a:r>
          </a:p>
          <a:p>
            <a:pPr marL="457200" indent="-457200" algn="l">
              <a:buFont typeface="Arial" panose="020B0604020202020204" pitchFamily="34" charset="0"/>
              <a:buChar char="•"/>
            </a:pPr>
            <a:r>
              <a:rPr lang="en-US" dirty="0" smtClean="0">
                <a:solidFill>
                  <a:schemeClr val="tx1">
                    <a:lumMod val="50000"/>
                  </a:schemeClr>
                </a:solidFill>
              </a:rPr>
              <a:t>List two health issues important to your community</a:t>
            </a:r>
          </a:p>
          <a:p>
            <a:pPr marL="457200" indent="-457200" algn="l">
              <a:buFont typeface="Arial" panose="020B0604020202020204" pitchFamily="34" charset="0"/>
              <a:buChar char="•"/>
            </a:pPr>
            <a:r>
              <a:rPr lang="en-US" dirty="0" smtClean="0">
                <a:solidFill>
                  <a:schemeClr val="tx1">
                    <a:lumMod val="50000"/>
                  </a:schemeClr>
                </a:solidFill>
              </a:rPr>
              <a:t>Demonstrate how to select your own service area</a:t>
            </a:r>
          </a:p>
          <a:p>
            <a:pPr marL="457200" indent="-457200" algn="l">
              <a:buFont typeface="Arial" panose="020B0604020202020204" pitchFamily="34" charset="0"/>
              <a:buChar char="•"/>
            </a:pPr>
            <a:r>
              <a:rPr lang="en-US" dirty="0" smtClean="0">
                <a:solidFill>
                  <a:schemeClr val="tx1">
                    <a:lumMod val="50000"/>
                  </a:schemeClr>
                </a:solidFill>
              </a:rPr>
              <a:t>Describe how to use PHATE to collaborate with community organizations</a:t>
            </a:r>
          </a:p>
          <a:p>
            <a:pPr marL="457200" indent="-457200" algn="l">
              <a:buFont typeface="Arial" panose="020B0604020202020204" pitchFamily="34" charset="0"/>
              <a:buChar char="•"/>
            </a:pPr>
            <a:endParaRPr lang="en-US" dirty="0" smtClean="0">
              <a:solidFill>
                <a:schemeClr val="tx1">
                  <a:lumMod val="50000"/>
                </a:schemeClr>
              </a:solidFill>
            </a:endParaRPr>
          </a:p>
          <a:p>
            <a:pPr marL="457200" indent="-457200" algn="l">
              <a:buFont typeface="Arial" panose="020B0604020202020204" pitchFamily="34" charset="0"/>
              <a:buChar char="•"/>
            </a:pPr>
            <a:endParaRPr lang="en-US" dirty="0">
              <a:solidFill>
                <a:schemeClr val="tx1">
                  <a:lumMod val="50000"/>
                </a:schemeClr>
              </a:solidFill>
            </a:endParaRPr>
          </a:p>
          <a:p>
            <a:pPr marL="457200" indent="-457200" algn="l">
              <a:buFont typeface="Arial" panose="020B0604020202020204" pitchFamily="34" charset="0"/>
              <a:buChar char="•"/>
            </a:pPr>
            <a:endParaRPr lang="en-US" dirty="0">
              <a:solidFill>
                <a:schemeClr val="tx1">
                  <a:lumMod val="50000"/>
                </a:schemeClr>
              </a:solidFill>
            </a:endParaRPr>
          </a:p>
        </p:txBody>
      </p:sp>
      <p:sp>
        <p:nvSpPr>
          <p:cNvPr id="3" name="Slide Number Placeholder 2"/>
          <p:cNvSpPr>
            <a:spLocks noGrp="1"/>
          </p:cNvSpPr>
          <p:nvPr>
            <p:ph type="sldNum" sz="quarter" idx="12"/>
          </p:nvPr>
        </p:nvSpPr>
        <p:spPr/>
        <p:txBody>
          <a:bodyPr/>
          <a:lstStyle/>
          <a:p>
            <a:fld id="{94681301-5DFE-4D5C-BCB9-364D2F8A62D3}" type="slidenum">
              <a:rPr lang="en-US" smtClean="0"/>
              <a:t>42</a:t>
            </a:fld>
            <a:endParaRPr lang="en-US"/>
          </a:p>
        </p:txBody>
      </p:sp>
    </p:spTree>
    <p:extLst>
      <p:ext uri="{BB962C8B-B14F-4D97-AF65-F5344CB8AC3E}">
        <p14:creationId xmlns:p14="http://schemas.microsoft.com/office/powerpoint/2010/main" val="2264354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solidFill>
                  <a:schemeClr val="accent1"/>
                </a:solidFill>
              </a:rPr>
              <a:t>Relevant family medicine milestones</a:t>
            </a:r>
          </a:p>
        </p:txBody>
      </p:sp>
      <p:sp>
        <p:nvSpPr>
          <p:cNvPr id="2" name="Slide Number Placeholder 1"/>
          <p:cNvSpPr>
            <a:spLocks noGrp="1"/>
          </p:cNvSpPr>
          <p:nvPr>
            <p:ph type="sldNum" sz="quarter" idx="12"/>
          </p:nvPr>
        </p:nvSpPr>
        <p:spPr/>
        <p:txBody>
          <a:bodyPr/>
          <a:lstStyle/>
          <a:p>
            <a:fld id="{94681301-5DFE-4D5C-BCB9-364D2F8A62D3}" type="slidenum">
              <a:rPr lang="en-US" smtClean="0"/>
              <a:t>43</a:t>
            </a:fld>
            <a:endParaRPr lang="en-US"/>
          </a:p>
        </p:txBody>
      </p:sp>
      <p:pic>
        <p:nvPicPr>
          <p:cNvPr id="3" name="Picture 2"/>
          <p:cNvPicPr>
            <a:picLocks noChangeAspect="1"/>
          </p:cNvPicPr>
          <p:nvPr/>
        </p:nvPicPr>
        <p:blipFill>
          <a:blip r:embed="rId3"/>
          <a:stretch>
            <a:fillRect/>
          </a:stretch>
        </p:blipFill>
        <p:spPr>
          <a:xfrm>
            <a:off x="381000" y="1795515"/>
            <a:ext cx="7761563" cy="4456011"/>
          </a:xfrm>
          <a:prstGeom prst="rect">
            <a:avLst/>
          </a:prstGeom>
        </p:spPr>
      </p:pic>
    </p:spTree>
    <p:extLst>
      <p:ext uri="{BB962C8B-B14F-4D97-AF65-F5344CB8AC3E}">
        <p14:creationId xmlns:p14="http://schemas.microsoft.com/office/powerpoint/2010/main" val="6532304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solidFill>
                  <a:schemeClr val="accent1"/>
                </a:solidFill>
              </a:rPr>
              <a:t>Relevant nurse practitioner competencies</a:t>
            </a:r>
          </a:p>
        </p:txBody>
      </p:sp>
      <p:sp>
        <p:nvSpPr>
          <p:cNvPr id="2" name="Slide Number Placeholder 1"/>
          <p:cNvSpPr>
            <a:spLocks noGrp="1"/>
          </p:cNvSpPr>
          <p:nvPr>
            <p:ph type="sldNum" sz="quarter" idx="12"/>
          </p:nvPr>
        </p:nvSpPr>
        <p:spPr/>
        <p:txBody>
          <a:bodyPr/>
          <a:lstStyle/>
          <a:p>
            <a:fld id="{94681301-5DFE-4D5C-BCB9-364D2F8A62D3}" type="slidenum">
              <a:rPr lang="en-US" smtClean="0"/>
              <a:t>44</a:t>
            </a:fld>
            <a:endParaRPr lang="en-US"/>
          </a:p>
        </p:txBody>
      </p:sp>
      <p:pic>
        <p:nvPicPr>
          <p:cNvPr id="3" name="Picture 2"/>
          <p:cNvPicPr>
            <a:picLocks noChangeAspect="1"/>
          </p:cNvPicPr>
          <p:nvPr/>
        </p:nvPicPr>
        <p:blipFill>
          <a:blip r:embed="rId3"/>
          <a:stretch>
            <a:fillRect/>
          </a:stretch>
        </p:blipFill>
        <p:spPr>
          <a:xfrm>
            <a:off x="228600" y="2057400"/>
            <a:ext cx="8537326" cy="3266131"/>
          </a:xfrm>
          <a:prstGeom prst="rect">
            <a:avLst/>
          </a:prstGeom>
        </p:spPr>
      </p:pic>
    </p:spTree>
    <p:extLst>
      <p:ext uri="{BB962C8B-B14F-4D97-AF65-F5344CB8AC3E}">
        <p14:creationId xmlns:p14="http://schemas.microsoft.com/office/powerpoint/2010/main" val="3509971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1470025"/>
          </a:xfrm>
        </p:spPr>
        <p:txBody>
          <a:bodyPr/>
          <a:lstStyle/>
          <a:p>
            <a:r>
              <a:rPr lang="en-US" dirty="0" smtClean="0">
                <a:solidFill>
                  <a:schemeClr val="accent1"/>
                </a:solidFill>
              </a:rPr>
              <a:t>Abbreviations</a:t>
            </a:r>
            <a:endParaRPr lang="en-US" dirty="0">
              <a:solidFill>
                <a:schemeClr val="accent1"/>
              </a:solidFill>
            </a:endParaRPr>
          </a:p>
        </p:txBody>
      </p:sp>
      <p:sp>
        <p:nvSpPr>
          <p:cNvPr id="4" name="Content Placeholder 7"/>
          <p:cNvSpPr txBox="1">
            <a:spLocks/>
          </p:cNvSpPr>
          <p:nvPr/>
        </p:nvSpPr>
        <p:spPr>
          <a:xfrm>
            <a:off x="457200" y="18288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3600" dirty="0" smtClean="0">
                <a:solidFill>
                  <a:schemeClr val="tx1">
                    <a:lumMod val="50000"/>
                  </a:schemeClr>
                </a:solidFill>
              </a:rPr>
              <a:t>PHATE: Population Health Assessment Engine</a:t>
            </a:r>
          </a:p>
          <a:p>
            <a:pPr marL="457200" indent="-457200" algn="l">
              <a:buFont typeface="Arial" panose="020B0604020202020204" pitchFamily="34" charset="0"/>
              <a:buChar char="•"/>
            </a:pPr>
            <a:endParaRPr lang="en-US" dirty="0">
              <a:solidFill>
                <a:schemeClr val="tx1">
                  <a:lumMod val="50000"/>
                </a:schemeClr>
              </a:solidFill>
            </a:endParaRPr>
          </a:p>
        </p:txBody>
      </p:sp>
      <p:sp>
        <p:nvSpPr>
          <p:cNvPr id="3" name="Slide Number Placeholder 2"/>
          <p:cNvSpPr>
            <a:spLocks noGrp="1"/>
          </p:cNvSpPr>
          <p:nvPr>
            <p:ph type="sldNum" sz="quarter" idx="12"/>
          </p:nvPr>
        </p:nvSpPr>
        <p:spPr/>
        <p:txBody>
          <a:bodyPr/>
          <a:lstStyle/>
          <a:p>
            <a:fld id="{94681301-5DFE-4D5C-BCB9-364D2F8A62D3}" type="slidenum">
              <a:rPr lang="en-US" smtClean="0"/>
              <a:t>5</a:t>
            </a:fld>
            <a:endParaRPr lang="en-US"/>
          </a:p>
        </p:txBody>
      </p:sp>
    </p:spTree>
    <p:extLst>
      <p:ext uri="{BB962C8B-B14F-4D97-AF65-F5344CB8AC3E}">
        <p14:creationId xmlns:p14="http://schemas.microsoft.com/office/powerpoint/2010/main" val="1663495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accent6">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p>
        </p:txBody>
      </p:sp>
      <p:sp>
        <p:nvSpPr>
          <p:cNvPr id="13" name="TextBox 12"/>
          <p:cNvSpPr txBox="1"/>
          <p:nvPr/>
        </p:nvSpPr>
        <p:spPr>
          <a:xfrm>
            <a:off x="457200" y="914400"/>
            <a:ext cx="7239000" cy="2154743"/>
          </a:xfrm>
          <a:prstGeom prst="rect">
            <a:avLst/>
          </a:prstGeom>
          <a:noFill/>
        </p:spPr>
        <p:txBody>
          <a:bodyPr wrap="square" lIns="38405" tIns="19202" rIns="38405" bIns="19202" rtlCol="0">
            <a:spAutoFit/>
          </a:bodyPr>
          <a:lstStyle/>
          <a:p>
            <a:pPr>
              <a:lnSpc>
                <a:spcPts val="5460"/>
              </a:lnSpc>
            </a:pPr>
            <a:r>
              <a:rPr lang="en-US" sz="5700" b="1" dirty="0" smtClean="0">
                <a:solidFill>
                  <a:schemeClr val="accent3"/>
                </a:solidFill>
                <a:latin typeface="Lato" charset="0"/>
                <a:ea typeface="Lato" charset="0"/>
                <a:cs typeface="Lato" charset="0"/>
              </a:rPr>
              <a:t>GETTING THE MOST OUT OF </a:t>
            </a:r>
            <a:r>
              <a:rPr lang="en-US" sz="5700" b="1" dirty="0" smtClean="0">
                <a:solidFill>
                  <a:schemeClr val="bg2"/>
                </a:solidFill>
                <a:latin typeface="Lato" charset="0"/>
                <a:ea typeface="Lato" charset="0"/>
                <a:cs typeface="Lato" charset="0"/>
              </a:rPr>
              <a:t>MY COMMUNITY</a:t>
            </a:r>
            <a:endParaRPr lang="en-US" sz="5700" b="1" dirty="0">
              <a:solidFill>
                <a:schemeClr val="bg2"/>
              </a:solidFill>
              <a:latin typeface="Lato" charset="0"/>
              <a:ea typeface="Lato" charset="0"/>
              <a:cs typeface="Lato" charset="0"/>
            </a:endParaRPr>
          </a:p>
        </p:txBody>
      </p:sp>
      <p:sp>
        <p:nvSpPr>
          <p:cNvPr id="4" name="TextBox 3"/>
          <p:cNvSpPr txBox="1"/>
          <p:nvPr/>
        </p:nvSpPr>
        <p:spPr>
          <a:xfrm>
            <a:off x="609600" y="5613776"/>
            <a:ext cx="7239000" cy="684533"/>
          </a:xfrm>
          <a:prstGeom prst="rect">
            <a:avLst/>
          </a:prstGeom>
          <a:noFill/>
        </p:spPr>
        <p:txBody>
          <a:bodyPr wrap="square" lIns="38405" tIns="19202" rIns="38405" bIns="19202" rtlCol="0">
            <a:spAutoFit/>
          </a:bodyPr>
          <a:lstStyle/>
          <a:p>
            <a:pPr>
              <a:lnSpc>
                <a:spcPts val="5460"/>
              </a:lnSpc>
            </a:pPr>
            <a:r>
              <a:rPr lang="en-US" sz="4000" b="1" dirty="0" smtClean="0">
                <a:solidFill>
                  <a:schemeClr val="accent2"/>
                </a:solidFill>
                <a:latin typeface="Lato" charset="0"/>
                <a:ea typeface="Lato" charset="0"/>
                <a:cs typeface="Lato" charset="0"/>
              </a:rPr>
              <a:t>ADVANCED 06</a:t>
            </a:r>
            <a:endParaRPr lang="en-US" sz="4000" b="1" dirty="0">
              <a:solidFill>
                <a:schemeClr val="accent2"/>
              </a:solidFill>
              <a:latin typeface="Lato" charset="0"/>
              <a:ea typeface="Lato" charset="0"/>
              <a:cs typeface="Lato" charset="0"/>
            </a:endParaRPr>
          </a:p>
        </p:txBody>
      </p:sp>
      <p:sp>
        <p:nvSpPr>
          <p:cNvPr id="2" name="Slide Number Placeholder 1"/>
          <p:cNvSpPr>
            <a:spLocks noGrp="1"/>
          </p:cNvSpPr>
          <p:nvPr>
            <p:ph type="sldNum" sz="quarter" idx="12"/>
          </p:nvPr>
        </p:nvSpPr>
        <p:spPr/>
        <p:txBody>
          <a:bodyPr/>
          <a:lstStyle/>
          <a:p>
            <a:fld id="{94681301-5DFE-4D5C-BCB9-364D2F8A62D3}" type="slidenum">
              <a:rPr lang="en-US" smtClean="0"/>
              <a:t>6</a:t>
            </a:fld>
            <a:endParaRPr lang="en-US"/>
          </a:p>
        </p:txBody>
      </p:sp>
    </p:spTree>
    <p:extLst>
      <p:ext uri="{BB962C8B-B14F-4D97-AF65-F5344CB8AC3E}">
        <p14:creationId xmlns:p14="http://schemas.microsoft.com/office/powerpoint/2010/main" val="2067557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chemeClr val="accent1"/>
                </a:solidFill>
              </a:rPr>
              <a:t>Next Level Stuff 06: Getting the Most out of My Community</a:t>
            </a:r>
            <a:br>
              <a:rPr lang="en-US" sz="2800" dirty="0" smtClean="0">
                <a:solidFill>
                  <a:schemeClr val="accent1"/>
                </a:solidFill>
              </a:rPr>
            </a:br>
            <a:r>
              <a:rPr lang="en-US" sz="2800" dirty="0" smtClean="0">
                <a:solidFill>
                  <a:schemeClr val="accent3"/>
                </a:solidFill>
              </a:rPr>
              <a:t>Learning Objectives</a:t>
            </a:r>
            <a:endParaRPr lang="en-US" sz="2800" dirty="0">
              <a:solidFill>
                <a:schemeClr val="accent3"/>
              </a:solidFill>
            </a:endParaRPr>
          </a:p>
        </p:txBody>
      </p:sp>
      <p:sp>
        <p:nvSpPr>
          <p:cNvPr id="4" name="Content Placeholder 7"/>
          <p:cNvSpPr txBox="1">
            <a:spLocks/>
          </p:cNvSpPr>
          <p:nvPr/>
        </p:nvSpPr>
        <p:spPr>
          <a:xfrm>
            <a:off x="457200" y="18288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a:solidFill>
                <a:schemeClr val="tx1">
                  <a:lumMod val="50000"/>
                </a:schemeClr>
              </a:solidFill>
            </a:endParaRPr>
          </a:p>
        </p:txBody>
      </p:sp>
      <p:sp>
        <p:nvSpPr>
          <p:cNvPr id="5" name="Content Placeholder 7"/>
          <p:cNvSpPr txBox="1">
            <a:spLocks/>
          </p:cNvSpPr>
          <p:nvPr/>
        </p:nvSpPr>
        <p:spPr>
          <a:xfrm>
            <a:off x="609600" y="1981200"/>
            <a:ext cx="8229600" cy="4525963"/>
          </a:xfrm>
          <a:prstGeom prst="rect">
            <a:avLst/>
          </a:prstGeom>
        </p:spPr>
        <p:txBody>
          <a:bodyPr vert="horz" lIns="45720" tIns="22860" rIns="45720" bIns="2286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dirty="0" smtClean="0">
                <a:solidFill>
                  <a:schemeClr val="tx1">
                    <a:lumMod val="50000"/>
                  </a:schemeClr>
                </a:solidFill>
              </a:rPr>
              <a:t>List two strengths of your community</a:t>
            </a:r>
          </a:p>
          <a:p>
            <a:pPr marL="457200" indent="-457200" algn="l">
              <a:buFont typeface="Arial" panose="020B0604020202020204" pitchFamily="34" charset="0"/>
              <a:buChar char="•"/>
            </a:pPr>
            <a:r>
              <a:rPr lang="en-US" dirty="0" smtClean="0">
                <a:solidFill>
                  <a:schemeClr val="tx1">
                    <a:lumMod val="50000"/>
                  </a:schemeClr>
                </a:solidFill>
              </a:rPr>
              <a:t>List two health issues important to your community</a:t>
            </a:r>
          </a:p>
          <a:p>
            <a:pPr marL="457200" indent="-457200" algn="l">
              <a:buFont typeface="Arial" panose="020B0604020202020204" pitchFamily="34" charset="0"/>
              <a:buChar char="•"/>
            </a:pPr>
            <a:r>
              <a:rPr lang="en-US" dirty="0" smtClean="0">
                <a:solidFill>
                  <a:schemeClr val="tx1">
                    <a:lumMod val="50000"/>
                  </a:schemeClr>
                </a:solidFill>
              </a:rPr>
              <a:t>Demonstrate how to select your own service area</a:t>
            </a:r>
          </a:p>
          <a:p>
            <a:pPr marL="457200" indent="-457200" algn="l">
              <a:buFont typeface="Arial" panose="020B0604020202020204" pitchFamily="34" charset="0"/>
              <a:buChar char="•"/>
            </a:pPr>
            <a:r>
              <a:rPr lang="en-US" dirty="0" smtClean="0">
                <a:solidFill>
                  <a:schemeClr val="tx1">
                    <a:lumMod val="50000"/>
                  </a:schemeClr>
                </a:solidFill>
              </a:rPr>
              <a:t>Describe how to use PHATE to collaborate with community organizations</a:t>
            </a:r>
          </a:p>
          <a:p>
            <a:pPr marL="457200" indent="-457200" algn="l">
              <a:buFont typeface="Arial" panose="020B0604020202020204" pitchFamily="34" charset="0"/>
              <a:buChar char="•"/>
            </a:pPr>
            <a:endParaRPr lang="en-US" dirty="0" smtClean="0">
              <a:solidFill>
                <a:schemeClr val="tx1">
                  <a:lumMod val="50000"/>
                </a:schemeClr>
              </a:solidFill>
            </a:endParaRPr>
          </a:p>
          <a:p>
            <a:pPr marL="457200" indent="-457200" algn="l">
              <a:buFont typeface="Arial" panose="020B0604020202020204" pitchFamily="34" charset="0"/>
              <a:buChar char="•"/>
            </a:pPr>
            <a:endParaRPr lang="en-US" dirty="0">
              <a:solidFill>
                <a:schemeClr val="tx1">
                  <a:lumMod val="50000"/>
                </a:schemeClr>
              </a:solidFill>
            </a:endParaRPr>
          </a:p>
          <a:p>
            <a:pPr marL="457200" indent="-457200" algn="l">
              <a:buFont typeface="Arial" panose="020B0604020202020204" pitchFamily="34" charset="0"/>
              <a:buChar char="•"/>
            </a:pPr>
            <a:endParaRPr lang="en-US" dirty="0">
              <a:solidFill>
                <a:schemeClr val="tx1">
                  <a:lumMod val="50000"/>
                </a:schemeClr>
              </a:solidFill>
            </a:endParaRPr>
          </a:p>
        </p:txBody>
      </p:sp>
      <p:sp>
        <p:nvSpPr>
          <p:cNvPr id="3" name="Slide Number Placeholder 2"/>
          <p:cNvSpPr>
            <a:spLocks noGrp="1"/>
          </p:cNvSpPr>
          <p:nvPr>
            <p:ph type="sldNum" sz="quarter" idx="12"/>
          </p:nvPr>
        </p:nvSpPr>
        <p:spPr/>
        <p:txBody>
          <a:bodyPr/>
          <a:lstStyle/>
          <a:p>
            <a:fld id="{94681301-5DFE-4D5C-BCB9-364D2F8A62D3}" type="slidenum">
              <a:rPr lang="en-US" smtClean="0"/>
              <a:t>7</a:t>
            </a:fld>
            <a:endParaRPr lang="en-US"/>
          </a:p>
        </p:txBody>
      </p:sp>
    </p:spTree>
    <p:extLst>
      <p:ext uri="{BB962C8B-B14F-4D97-AF65-F5344CB8AC3E}">
        <p14:creationId xmlns:p14="http://schemas.microsoft.com/office/powerpoint/2010/main" val="3210627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solidFill>
                  <a:schemeClr val="accent1"/>
                </a:solidFill>
              </a:rPr>
              <a:t>Relevant family medicine milestones</a:t>
            </a:r>
          </a:p>
        </p:txBody>
      </p:sp>
      <p:sp>
        <p:nvSpPr>
          <p:cNvPr id="2" name="Slide Number Placeholder 1"/>
          <p:cNvSpPr>
            <a:spLocks noGrp="1"/>
          </p:cNvSpPr>
          <p:nvPr>
            <p:ph type="sldNum" sz="quarter" idx="12"/>
          </p:nvPr>
        </p:nvSpPr>
        <p:spPr/>
        <p:txBody>
          <a:bodyPr/>
          <a:lstStyle/>
          <a:p>
            <a:fld id="{94681301-5DFE-4D5C-BCB9-364D2F8A62D3}" type="slidenum">
              <a:rPr lang="en-US" smtClean="0"/>
              <a:t>8</a:t>
            </a:fld>
            <a:endParaRPr lang="en-US"/>
          </a:p>
        </p:txBody>
      </p:sp>
      <p:pic>
        <p:nvPicPr>
          <p:cNvPr id="3" name="Picture 2"/>
          <p:cNvPicPr>
            <a:picLocks noChangeAspect="1"/>
          </p:cNvPicPr>
          <p:nvPr/>
        </p:nvPicPr>
        <p:blipFill>
          <a:blip r:embed="rId3"/>
          <a:stretch>
            <a:fillRect/>
          </a:stretch>
        </p:blipFill>
        <p:spPr>
          <a:xfrm>
            <a:off x="381000" y="1795515"/>
            <a:ext cx="7761563" cy="4456011"/>
          </a:xfrm>
          <a:prstGeom prst="rect">
            <a:avLst/>
          </a:prstGeom>
        </p:spPr>
      </p:pic>
    </p:spTree>
    <p:extLst>
      <p:ext uri="{BB962C8B-B14F-4D97-AF65-F5344CB8AC3E}">
        <p14:creationId xmlns:p14="http://schemas.microsoft.com/office/powerpoint/2010/main" val="2602775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solidFill>
                  <a:schemeClr val="accent1"/>
                </a:solidFill>
              </a:rPr>
              <a:t>Relevant nurse practitioner competencies</a:t>
            </a:r>
          </a:p>
        </p:txBody>
      </p:sp>
      <p:sp>
        <p:nvSpPr>
          <p:cNvPr id="2" name="Slide Number Placeholder 1"/>
          <p:cNvSpPr>
            <a:spLocks noGrp="1"/>
          </p:cNvSpPr>
          <p:nvPr>
            <p:ph type="sldNum" sz="quarter" idx="12"/>
          </p:nvPr>
        </p:nvSpPr>
        <p:spPr/>
        <p:txBody>
          <a:bodyPr/>
          <a:lstStyle/>
          <a:p>
            <a:fld id="{94681301-5DFE-4D5C-BCB9-364D2F8A62D3}" type="slidenum">
              <a:rPr lang="en-US" smtClean="0"/>
              <a:t>9</a:t>
            </a:fld>
            <a:endParaRPr lang="en-US"/>
          </a:p>
        </p:txBody>
      </p:sp>
      <p:pic>
        <p:nvPicPr>
          <p:cNvPr id="3" name="Picture 2"/>
          <p:cNvPicPr>
            <a:picLocks noChangeAspect="1"/>
          </p:cNvPicPr>
          <p:nvPr/>
        </p:nvPicPr>
        <p:blipFill>
          <a:blip r:embed="rId3"/>
          <a:stretch>
            <a:fillRect/>
          </a:stretch>
        </p:blipFill>
        <p:spPr>
          <a:xfrm>
            <a:off x="228600" y="2057400"/>
            <a:ext cx="8537326" cy="3266131"/>
          </a:xfrm>
          <a:prstGeom prst="rect">
            <a:avLst/>
          </a:prstGeom>
        </p:spPr>
      </p:pic>
    </p:spTree>
    <p:extLst>
      <p:ext uri="{BB962C8B-B14F-4D97-AF65-F5344CB8AC3E}">
        <p14:creationId xmlns:p14="http://schemas.microsoft.com/office/powerpoint/2010/main" val="2839715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Theme">
  <a:themeElements>
    <a:clrScheme name="Custom 14">
      <a:dk1>
        <a:srgbClr val="445469"/>
      </a:dk1>
      <a:lt1>
        <a:srgbClr val="FFFFFF"/>
      </a:lt1>
      <a:dk2>
        <a:srgbClr val="445469"/>
      </a:dk2>
      <a:lt2>
        <a:srgbClr val="FFFFFF"/>
      </a:lt2>
      <a:accent1>
        <a:srgbClr val="1EA185"/>
      </a:accent1>
      <a:accent2>
        <a:srgbClr val="9BBB5C"/>
      </a:accent2>
      <a:accent3>
        <a:srgbClr val="F29B26"/>
      </a:accent3>
      <a:accent4>
        <a:srgbClr val="BD392F"/>
      </a:accent4>
      <a:accent5>
        <a:srgbClr val="445469"/>
      </a:accent5>
      <a:accent6>
        <a:srgbClr val="445469"/>
      </a:accent6>
      <a:hlink>
        <a:srgbClr val="F33B48"/>
      </a:hlink>
      <a:folHlink>
        <a:srgbClr val="FFC00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con Set - Jetfabri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Default Theme">
  <a:themeElements>
    <a:clrScheme name="Custom 14">
      <a:dk1>
        <a:srgbClr val="445469"/>
      </a:dk1>
      <a:lt1>
        <a:srgbClr val="FFFFFF"/>
      </a:lt1>
      <a:dk2>
        <a:srgbClr val="445469"/>
      </a:dk2>
      <a:lt2>
        <a:srgbClr val="FFFFFF"/>
      </a:lt2>
      <a:accent1>
        <a:srgbClr val="1EA185"/>
      </a:accent1>
      <a:accent2>
        <a:srgbClr val="9BBB5C"/>
      </a:accent2>
      <a:accent3>
        <a:srgbClr val="F29B26"/>
      </a:accent3>
      <a:accent4>
        <a:srgbClr val="BD392F"/>
      </a:accent4>
      <a:accent5>
        <a:srgbClr val="445469"/>
      </a:accent5>
      <a:accent6>
        <a:srgbClr val="445469"/>
      </a:accent6>
      <a:hlink>
        <a:srgbClr val="F33B48"/>
      </a:hlink>
      <a:folHlink>
        <a:srgbClr val="FFC00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Icon Set - Jetfabri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Icon Set - Jetfabrik</Template>
  <TotalTime>3457</TotalTime>
  <Words>2390</Words>
  <Application>Microsoft Office PowerPoint</Application>
  <PresentationFormat>On-screen Show (4:3)</PresentationFormat>
  <Paragraphs>440</Paragraphs>
  <Slides>44</Slides>
  <Notes>44</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44</vt:i4>
      </vt:variant>
    </vt:vector>
  </HeadingPairs>
  <TitlesOfParts>
    <vt:vector size="62" baseType="lpstr">
      <vt:lpstr>MS PGothic</vt:lpstr>
      <vt:lpstr>MS PGothic</vt:lpstr>
      <vt:lpstr>Arial</vt:lpstr>
      <vt:lpstr>Calibri</vt:lpstr>
      <vt:lpstr>Calibri Light</vt:lpstr>
      <vt:lpstr>Lato</vt:lpstr>
      <vt:lpstr>Lato Black</vt:lpstr>
      <vt:lpstr>Lato Bold</vt:lpstr>
      <vt:lpstr>Lato Light</vt:lpstr>
      <vt:lpstr>Lato Regular</vt:lpstr>
      <vt:lpstr>Custom Design</vt:lpstr>
      <vt:lpstr>Default Theme</vt:lpstr>
      <vt:lpstr>1_Custom Design</vt:lpstr>
      <vt:lpstr>Icon Set - Jetfabrik</vt:lpstr>
      <vt:lpstr>2_Custom Design</vt:lpstr>
      <vt:lpstr>1_Default Theme</vt:lpstr>
      <vt:lpstr>3_Custom Design</vt:lpstr>
      <vt:lpstr>1_Icon Set - Jetfabrik</vt:lpstr>
      <vt:lpstr>Population Health Assessment Engine</vt:lpstr>
      <vt:lpstr>PowerPoint Presentation</vt:lpstr>
      <vt:lpstr>PowerPoint Presentation</vt:lpstr>
      <vt:lpstr>Target audience</vt:lpstr>
      <vt:lpstr>Abbreviations</vt:lpstr>
      <vt:lpstr>PowerPoint Presentation</vt:lpstr>
      <vt:lpstr>Next Level Stuff 06: Getting the Most out of My Community Learning Objectives</vt:lpstr>
      <vt:lpstr>Relevant family medicine milestones</vt:lpstr>
      <vt:lpstr>Relevant nurse practitioner competencies</vt:lpstr>
      <vt:lpstr>Next Level Stuff 06: Getting the Most out of My Community Outline</vt:lpstr>
      <vt:lpstr>PowerPoint Presentation</vt:lpstr>
      <vt:lpstr>PowerPoint Presentation</vt:lpstr>
      <vt:lpstr>What is a service area?</vt:lpstr>
      <vt:lpstr>What is a service area?</vt:lpstr>
      <vt:lpstr>Three ways to create service area maps</vt:lpstr>
      <vt:lpstr>Learning about your service area Activity #1</vt:lpstr>
      <vt:lpstr>PowerPoint Presentation</vt:lpstr>
      <vt:lpstr>PowerPoint Presentation</vt:lpstr>
      <vt:lpstr>Learning about your service area Activity #1</vt:lpstr>
      <vt:lpstr>PowerPoint Presentation</vt:lpstr>
      <vt:lpstr>Learning about your service area Activity #1</vt:lpstr>
      <vt:lpstr>PowerPoint Presentation</vt:lpstr>
      <vt:lpstr>PowerPoint Presentation</vt:lpstr>
      <vt:lpstr>PowerPoint Presentation</vt:lpstr>
      <vt:lpstr>PowerPoint Presentation</vt:lpstr>
      <vt:lpstr>PowerPoint Presentation</vt:lpstr>
      <vt:lpstr>Identifying Your Service Area Activity #2</vt:lpstr>
      <vt:lpstr>Identifying Your Service Area Activity #2</vt:lpstr>
      <vt:lpstr>Identifying Your Service Area Activity #2</vt:lpstr>
      <vt:lpstr>Identifying Your Service Area Activity #2</vt:lpstr>
      <vt:lpstr>Identifying Your Service Area Activity #2</vt:lpstr>
      <vt:lpstr>PowerPoint Presentation</vt:lpstr>
      <vt:lpstr>Identifying Your Service Area Activity #2</vt:lpstr>
      <vt:lpstr>PowerPoint Presentation</vt:lpstr>
      <vt:lpstr>Identifying Your Service Area Activity #2</vt:lpstr>
      <vt:lpstr>PowerPoint Presentation</vt:lpstr>
      <vt:lpstr>Comparing Your Service Area Activity #3</vt:lpstr>
      <vt:lpstr>PowerPoint Presentation</vt:lpstr>
      <vt:lpstr>Comparing Your Service Area Activity #3</vt:lpstr>
      <vt:lpstr>PowerPoint Presentation</vt:lpstr>
      <vt:lpstr>Take home points</vt:lpstr>
      <vt:lpstr>Next Level Stuff 06: Getting the Most out of My Community Learning Objectives</vt:lpstr>
      <vt:lpstr>Relevant family medicine milestones</vt:lpstr>
      <vt:lpstr>Relevant nurse practitioner competencies</vt:lpstr>
    </vt:vector>
  </TitlesOfParts>
  <Company>AAFP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PHATE - Advanced 6 - Getting the Most Out of My Community</dc:title>
  <dc:creator>RGC</dc:creator>
  <cp:lastModifiedBy>Liaw, Winston</cp:lastModifiedBy>
  <cp:revision>543</cp:revision>
  <cp:lastPrinted>2017-09-18T15:52:47Z</cp:lastPrinted>
  <dcterms:created xsi:type="dcterms:W3CDTF">2017-03-27T16:44:12Z</dcterms:created>
  <dcterms:modified xsi:type="dcterms:W3CDTF">2018-04-10T18:14:32Z</dcterms:modified>
</cp:coreProperties>
</file>