
<file path=[Content_Types].xml><?xml version="1.0" encoding="utf-8"?>
<Types xmlns="http://schemas.openxmlformats.org/package/2006/content-types">
  <Default Extension="tmp" ContentType="image/png"/>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6.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7.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 id="2147483796" r:id="rId2"/>
    <p:sldMasterId id="2147483820" r:id="rId3"/>
    <p:sldMasterId id="2147483832" r:id="rId4"/>
    <p:sldMasterId id="2147483846" r:id="rId5"/>
    <p:sldMasterId id="2147483858" r:id="rId6"/>
    <p:sldMasterId id="2147483883" r:id="rId7"/>
    <p:sldMasterId id="2147483895" r:id="rId8"/>
  </p:sldMasterIdLst>
  <p:notesMasterIdLst>
    <p:notesMasterId r:id="rId52"/>
  </p:notesMasterIdLst>
  <p:handoutMasterIdLst>
    <p:handoutMasterId r:id="rId53"/>
  </p:handoutMasterIdLst>
  <p:sldIdLst>
    <p:sldId id="513" r:id="rId9"/>
    <p:sldId id="517" r:id="rId10"/>
    <p:sldId id="515" r:id="rId11"/>
    <p:sldId id="480" r:id="rId12"/>
    <p:sldId id="481" r:id="rId13"/>
    <p:sldId id="364" r:id="rId14"/>
    <p:sldId id="365" r:id="rId15"/>
    <p:sldId id="511" r:id="rId16"/>
    <p:sldId id="512" r:id="rId17"/>
    <p:sldId id="371" r:id="rId18"/>
    <p:sldId id="516" r:id="rId19"/>
    <p:sldId id="484" r:id="rId20"/>
    <p:sldId id="486" r:id="rId21"/>
    <p:sldId id="491" r:id="rId22"/>
    <p:sldId id="487" r:id="rId23"/>
    <p:sldId id="470" r:id="rId24"/>
    <p:sldId id="488" r:id="rId25"/>
    <p:sldId id="471" r:id="rId26"/>
    <p:sldId id="489" r:id="rId27"/>
    <p:sldId id="492" r:id="rId28"/>
    <p:sldId id="490" r:id="rId29"/>
    <p:sldId id="493" r:id="rId30"/>
    <p:sldId id="494" r:id="rId31"/>
    <p:sldId id="495" r:id="rId32"/>
    <p:sldId id="499" r:id="rId33"/>
    <p:sldId id="497" r:id="rId34"/>
    <p:sldId id="496" r:id="rId35"/>
    <p:sldId id="501" r:id="rId36"/>
    <p:sldId id="474" r:id="rId37"/>
    <p:sldId id="500" r:id="rId38"/>
    <p:sldId id="503" r:id="rId39"/>
    <p:sldId id="504" r:id="rId40"/>
    <p:sldId id="502" r:id="rId41"/>
    <p:sldId id="368" r:id="rId42"/>
    <p:sldId id="505" r:id="rId43"/>
    <p:sldId id="506" r:id="rId44"/>
    <p:sldId id="507" r:id="rId45"/>
    <p:sldId id="508" r:id="rId46"/>
    <p:sldId id="456" r:id="rId47"/>
    <p:sldId id="310" r:id="rId48"/>
    <p:sldId id="509" r:id="rId49"/>
    <p:sldId id="329" r:id="rId50"/>
    <p:sldId id="330" r:id="rId51"/>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8" autoAdjust="0"/>
    <p:restoredTop sz="63514" autoAdjust="0"/>
  </p:normalViewPr>
  <p:slideViewPr>
    <p:cSldViewPr>
      <p:cViewPr varScale="1">
        <p:scale>
          <a:sx n="55" d="100"/>
          <a:sy n="55" d="100"/>
        </p:scale>
        <p:origin x="2395" y="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742"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513" y="0"/>
            <a:ext cx="2982742" cy="465138"/>
          </a:xfrm>
          <a:prstGeom prst="rect">
            <a:avLst/>
          </a:prstGeom>
        </p:spPr>
        <p:txBody>
          <a:bodyPr vert="horz" lIns="91440" tIns="45720" rIns="91440" bIns="45720" rtlCol="0"/>
          <a:lstStyle>
            <a:lvl1pPr algn="r">
              <a:defRPr sz="1200"/>
            </a:lvl1pPr>
          </a:lstStyle>
          <a:p>
            <a:fld id="{C7D2592D-B31A-46D1-8716-F2B8E2524067}" type="datetimeFigureOut">
              <a:rPr lang="en-US" smtClean="0"/>
              <a:t>4/10/2018</a:t>
            </a:fld>
            <a:endParaRPr lang="en-US"/>
          </a:p>
        </p:txBody>
      </p:sp>
      <p:sp>
        <p:nvSpPr>
          <p:cNvPr id="4" name="Footer Placeholder 3"/>
          <p:cNvSpPr>
            <a:spLocks noGrp="1"/>
          </p:cNvSpPr>
          <p:nvPr>
            <p:ph type="ftr" sz="quarter" idx="2"/>
          </p:nvPr>
        </p:nvSpPr>
        <p:spPr>
          <a:xfrm>
            <a:off x="1" y="8829675"/>
            <a:ext cx="2982742"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513" y="8829675"/>
            <a:ext cx="2982742" cy="465138"/>
          </a:xfrm>
          <a:prstGeom prst="rect">
            <a:avLst/>
          </a:prstGeom>
        </p:spPr>
        <p:txBody>
          <a:bodyPr vert="horz" lIns="91440" tIns="45720" rIns="91440" bIns="45720" rtlCol="0" anchor="b"/>
          <a:lstStyle>
            <a:lvl1pPr algn="r">
              <a:defRPr sz="1200"/>
            </a:lvl1pPr>
          </a:lstStyle>
          <a:p>
            <a:fld id="{E09DB7E7-22C7-475E-BC61-04ED43EA9226}" type="slidenum">
              <a:rPr lang="en-US" smtClean="0"/>
              <a:t>‹#›</a:t>
            </a:fld>
            <a:endParaRPr lang="en-US"/>
          </a:p>
        </p:txBody>
      </p:sp>
    </p:spTree>
    <p:extLst>
      <p:ext uri="{BB962C8B-B14F-4D97-AF65-F5344CB8AC3E}">
        <p14:creationId xmlns:p14="http://schemas.microsoft.com/office/powerpoint/2010/main" val="3051621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A5B01856-849A-4698-8391-F5C4F4D1A5F1}" type="datetimeFigureOut">
              <a:rPr lang="en-US" smtClean="0"/>
              <a:t>4/10/2018</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649EBF63-EA0E-4274-95F6-E3754595B5A4}" type="slidenum">
              <a:rPr lang="en-US" smtClean="0"/>
              <a:t>‹#›</a:t>
            </a:fld>
            <a:endParaRPr lang="en-US"/>
          </a:p>
        </p:txBody>
      </p:sp>
    </p:spTree>
    <p:extLst>
      <p:ext uri="{BB962C8B-B14F-4D97-AF65-F5344CB8AC3E}">
        <p14:creationId xmlns:p14="http://schemas.microsoft.com/office/powerpoint/2010/main" val="1613460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1</a:t>
            </a:fld>
            <a:endParaRPr lang="en-US"/>
          </a:p>
        </p:txBody>
      </p:sp>
    </p:spTree>
    <p:extLst>
      <p:ext uri="{BB962C8B-B14F-4D97-AF65-F5344CB8AC3E}">
        <p14:creationId xmlns:p14="http://schemas.microsoft.com/office/powerpoint/2010/main" val="2700601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10</a:t>
            </a:fld>
            <a:endParaRPr lang="en-US"/>
          </a:p>
        </p:txBody>
      </p:sp>
    </p:spTree>
    <p:extLst>
      <p:ext uri="{BB962C8B-B14F-4D97-AF65-F5344CB8AC3E}">
        <p14:creationId xmlns:p14="http://schemas.microsoft.com/office/powerpoint/2010/main" val="3220759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49EBF63-EA0E-4274-95F6-E3754595B5A4}" type="slidenum">
              <a:rPr lang="en-US" smtClean="0"/>
              <a:t>11</a:t>
            </a:fld>
            <a:endParaRPr lang="en-US"/>
          </a:p>
        </p:txBody>
      </p:sp>
    </p:spTree>
    <p:extLst>
      <p:ext uri="{BB962C8B-B14F-4D97-AF65-F5344CB8AC3E}">
        <p14:creationId xmlns:p14="http://schemas.microsoft.com/office/powerpoint/2010/main" val="2093650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innovators are experimenting with new ways of linking health to place and have, in the process, added new terms to the population health lexicon. As recalled in the 2011 </a:t>
            </a:r>
            <a:r>
              <a:rPr lang="en-US" baseline="0" dirty="0" err="1" smtClean="0"/>
              <a:t>Atul</a:t>
            </a:r>
            <a:r>
              <a:rPr lang="en-US" baseline="0" dirty="0" smtClean="0"/>
              <a:t> </a:t>
            </a:r>
            <a:r>
              <a:rPr lang="en-US" baseline="0" dirty="0" err="1" smtClean="0"/>
              <a:t>Gawande</a:t>
            </a:r>
            <a:r>
              <a:rPr lang="en-US" baseline="0" dirty="0" smtClean="0"/>
              <a:t> </a:t>
            </a:r>
            <a:r>
              <a:rPr lang="en-US" i="1" baseline="0" dirty="0" smtClean="0"/>
              <a:t>New Yorker </a:t>
            </a:r>
            <a:r>
              <a:rPr lang="en-US" baseline="0" dirty="0" smtClean="0"/>
              <a:t>article, Jeffrey Brenner, a family physician, pioneered the </a:t>
            </a:r>
            <a:r>
              <a:rPr lang="en-US" baseline="0" dirty="0" err="1" smtClean="0"/>
              <a:t>hotspotting</a:t>
            </a:r>
            <a:r>
              <a:rPr lang="en-US" baseline="0" dirty="0" smtClean="0"/>
              <a:t> playbook. Serving as a citizen member of a Camden police reform commission, Brenner learned about community policing. One strategy was crime </a:t>
            </a:r>
            <a:r>
              <a:rPr lang="en-US" baseline="0" dirty="0" err="1" smtClean="0"/>
              <a:t>hotspotting</a:t>
            </a:r>
            <a:r>
              <a:rPr lang="en-US" baseline="0" dirty="0" smtClean="0"/>
              <a:t>, or the process of mapping crime and focusing resources on high crime neighborhoods. He applied similar techniques using health care data, identifying and treating patients and buildings responsible for significant costs. Check out the Brenner’s Camden Coalition website for more information about </a:t>
            </a:r>
            <a:r>
              <a:rPr lang="en-US" baseline="0" dirty="0" err="1" smtClean="0"/>
              <a:t>hotspotting</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12</a:t>
            </a:fld>
            <a:endParaRPr lang="en-US"/>
          </a:p>
        </p:txBody>
      </p:sp>
    </p:spTree>
    <p:extLst>
      <p:ext uri="{BB962C8B-B14F-4D97-AF65-F5344CB8AC3E}">
        <p14:creationId xmlns:p14="http://schemas.microsoft.com/office/powerpoint/2010/main" val="2077050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first activity, select</a:t>
            </a:r>
            <a:r>
              <a:rPr lang="en-US" baseline="0" dirty="0" smtClean="0"/>
              <a:t> your practice under the first drop down menu. </a:t>
            </a:r>
          </a:p>
          <a:p>
            <a:endParaRPr lang="en-US" baseline="0" dirty="0" smtClean="0"/>
          </a:p>
          <a:p>
            <a:r>
              <a:rPr lang="en-US" baseline="0" dirty="0" smtClean="0"/>
              <a:t>Under the second drop down menu, select the most recent quarter. </a:t>
            </a:r>
          </a:p>
          <a:p>
            <a:endParaRPr lang="en-US" baseline="0" dirty="0" smtClean="0"/>
          </a:p>
          <a:p>
            <a:r>
              <a:rPr lang="en-US" baseline="0" dirty="0" smtClean="0"/>
              <a:t>Under the third drop down menu, select the quality measure for poorly controlled diabetics. </a:t>
            </a:r>
          </a:p>
          <a:p>
            <a:endParaRPr lang="en-US" baseline="0" dirty="0" smtClean="0"/>
          </a:p>
          <a:p>
            <a:r>
              <a:rPr lang="en-US" baseline="0" dirty="0" smtClean="0"/>
              <a:t>Under “Patient Concentration”, move the slider to 0% opacity so that you cannot view the hot spots. </a:t>
            </a:r>
          </a:p>
          <a:p>
            <a:r>
              <a:rPr lang="en-US" baseline="0" dirty="0" smtClean="0"/>
              <a:t/>
            </a:r>
            <a:br>
              <a:rPr lang="en-US" baseline="0" dirty="0" smtClean="0"/>
            </a:br>
            <a:r>
              <a:rPr lang="en-US" baseline="0" dirty="0" smtClean="0"/>
              <a:t>Hover over the layer icon in the bottom left corner of the screen, and deselect “Imagery” and “Community Vital Sign”</a:t>
            </a:r>
          </a:p>
          <a:p>
            <a:endParaRPr lang="en-US" baseline="0" dirty="0" smtClean="0"/>
          </a:p>
          <a:p>
            <a:r>
              <a:rPr lang="en-US" baseline="0" dirty="0" smtClean="0"/>
              <a:t>Write down three census tracts where you think patients with poorly controlled diabetes will be located</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49EBF63-EA0E-4274-95F6-E3754595B5A4}" type="slidenum">
              <a:rPr lang="en-US" smtClean="0"/>
              <a:t>13</a:t>
            </a:fld>
            <a:endParaRPr lang="en-US"/>
          </a:p>
        </p:txBody>
      </p:sp>
    </p:spTree>
    <p:extLst>
      <p:ext uri="{BB962C8B-B14F-4D97-AF65-F5344CB8AC3E}">
        <p14:creationId xmlns:p14="http://schemas.microsoft.com/office/powerpoint/2010/main" val="410144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are going through this module on your own, write your answer. </a:t>
            </a:r>
          </a:p>
          <a:p>
            <a:endParaRPr lang="en-US" baseline="0" dirty="0" smtClean="0"/>
          </a:p>
          <a:p>
            <a:r>
              <a:rPr lang="en-US" baseline="0" dirty="0" smtClean="0"/>
              <a:t>If you are going through this module with others, turn to your colleague and discuss your answer.</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14</a:t>
            </a:fld>
            <a:endParaRPr lang="en-US"/>
          </a:p>
        </p:txBody>
      </p:sp>
    </p:spTree>
    <p:extLst>
      <p:ext uri="{BB962C8B-B14F-4D97-AF65-F5344CB8AC3E}">
        <p14:creationId xmlns:p14="http://schemas.microsoft.com/office/powerpoint/2010/main" val="1417790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hover over the layer icon in the bottom left corner and select “Community Vital Sign”.</a:t>
            </a:r>
          </a:p>
          <a:p>
            <a:endParaRPr lang="en-US" baseline="0" dirty="0" smtClean="0"/>
          </a:p>
          <a:p>
            <a:r>
              <a:rPr lang="en-US" baseline="0" dirty="0" smtClean="0"/>
              <a:t>Under the Menu, select Community Vital Sign. </a:t>
            </a:r>
          </a:p>
          <a:p>
            <a:endParaRPr lang="en-US" baseline="0" dirty="0" smtClean="0"/>
          </a:p>
          <a:p>
            <a:r>
              <a:rPr lang="en-US" baseline="0" dirty="0" smtClean="0"/>
              <a:t>Remember that the community vital sign is a composite measure of the deprivation in a census tract.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49EBF63-EA0E-4274-95F6-E3754595B5A4}" type="slidenum">
              <a:rPr lang="en-US" smtClean="0"/>
              <a:t>15</a:t>
            </a:fld>
            <a:endParaRPr lang="en-US"/>
          </a:p>
        </p:txBody>
      </p:sp>
    </p:spTree>
    <p:extLst>
      <p:ext uri="{BB962C8B-B14F-4D97-AF65-F5344CB8AC3E}">
        <p14:creationId xmlns:p14="http://schemas.microsoft.com/office/powerpoint/2010/main" val="3782433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are going through this module on your own, write your answer. </a:t>
            </a:r>
          </a:p>
          <a:p>
            <a:endParaRPr lang="en-US" baseline="0" dirty="0" smtClean="0"/>
          </a:p>
          <a:p>
            <a:r>
              <a:rPr lang="en-US" baseline="0" dirty="0" smtClean="0"/>
              <a:t>If you are going through this module with others, turn to your colleague and discuss your answer.</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16</a:t>
            </a:fld>
            <a:endParaRPr lang="en-US"/>
          </a:p>
        </p:txBody>
      </p:sp>
    </p:spTree>
    <p:extLst>
      <p:ext uri="{BB962C8B-B14F-4D97-AF65-F5344CB8AC3E}">
        <p14:creationId xmlns:p14="http://schemas.microsoft.com/office/powerpoint/2010/main" val="3527514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Under the Menu, change the opacity to 100% or to a level where you can view the hot spots. </a:t>
            </a:r>
          </a:p>
          <a:p>
            <a:endParaRPr lang="en-US" baseline="0" dirty="0" smtClean="0"/>
          </a:p>
          <a:p>
            <a:r>
              <a:rPr lang="en-US" baseline="0" dirty="0" smtClean="0"/>
              <a:t>Look at the four darkest spots and write down census tract numbers.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49EBF63-EA0E-4274-95F6-E3754595B5A4}" type="slidenum">
              <a:rPr lang="en-US" smtClean="0"/>
              <a:t>17</a:t>
            </a:fld>
            <a:endParaRPr lang="en-US"/>
          </a:p>
        </p:txBody>
      </p:sp>
    </p:spTree>
    <p:extLst>
      <p:ext uri="{BB962C8B-B14F-4D97-AF65-F5344CB8AC3E}">
        <p14:creationId xmlns:p14="http://schemas.microsoft.com/office/powerpoint/2010/main" val="3388549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are going through this module on your own, write your answer. </a:t>
            </a:r>
          </a:p>
          <a:p>
            <a:endParaRPr lang="en-US" baseline="0" dirty="0" smtClean="0"/>
          </a:p>
          <a:p>
            <a:r>
              <a:rPr lang="en-US" baseline="0" dirty="0" smtClean="0"/>
              <a:t>If you are going through this module with others, turn to your colleague and discuss your answer.</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18</a:t>
            </a:fld>
            <a:endParaRPr lang="en-US"/>
          </a:p>
        </p:txBody>
      </p:sp>
    </p:spTree>
    <p:extLst>
      <p:ext uri="{BB962C8B-B14F-4D97-AF65-F5344CB8AC3E}">
        <p14:creationId xmlns:p14="http://schemas.microsoft.com/office/powerpoint/2010/main" val="2640153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Under the third drop down menu, select blood pressure control.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49EBF63-EA0E-4274-95F6-E3754595B5A4}" type="slidenum">
              <a:rPr lang="en-US" smtClean="0"/>
              <a:t>19</a:t>
            </a:fld>
            <a:endParaRPr lang="en-US"/>
          </a:p>
        </p:txBody>
      </p:sp>
    </p:spTree>
    <p:extLst>
      <p:ext uri="{BB962C8B-B14F-4D97-AF65-F5344CB8AC3E}">
        <p14:creationId xmlns:p14="http://schemas.microsoft.com/office/powerpoint/2010/main" val="404907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curriculum consists</a:t>
            </a:r>
            <a:r>
              <a:rPr lang="en-US" baseline="0" dirty="0" smtClean="0"/>
              <a:t> of 2 background modules that will introduce you to population health and geospatial concepts. The next three modules will describe how to use the Population Health Assessment Engine (PHATE) and the two tools embedded within PHATE: My Community and Community </a:t>
            </a:r>
            <a:r>
              <a:rPr lang="en-US" baseline="0" dirty="0" err="1" smtClean="0"/>
              <a:t>HotSpots</a:t>
            </a:r>
            <a:r>
              <a:rPr lang="en-US" baseline="0" dirty="0" smtClean="0"/>
              <a:t>. The final two modules will help you learn how to integrate PHATE into your clinic. </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2</a:t>
            </a:fld>
            <a:endParaRPr lang="en-US"/>
          </a:p>
        </p:txBody>
      </p:sp>
    </p:spTree>
    <p:extLst>
      <p:ext uri="{BB962C8B-B14F-4D97-AF65-F5344CB8AC3E}">
        <p14:creationId xmlns:p14="http://schemas.microsoft.com/office/powerpoint/2010/main" val="3951642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Select one additional quality measure.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49EBF63-EA0E-4274-95F6-E3754595B5A4}" type="slidenum">
              <a:rPr lang="en-US" smtClean="0"/>
              <a:t>20</a:t>
            </a:fld>
            <a:endParaRPr lang="en-US"/>
          </a:p>
        </p:txBody>
      </p:sp>
    </p:spTree>
    <p:extLst>
      <p:ext uri="{BB962C8B-B14F-4D97-AF65-F5344CB8AC3E}">
        <p14:creationId xmlns:p14="http://schemas.microsoft.com/office/powerpoint/2010/main" val="4250873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are going through this module on your own, write your answer. </a:t>
            </a:r>
          </a:p>
          <a:p>
            <a:endParaRPr lang="en-US" baseline="0" dirty="0" smtClean="0"/>
          </a:p>
          <a:p>
            <a:r>
              <a:rPr lang="en-US" baseline="0" dirty="0" smtClean="0"/>
              <a:t>If you are going through this module with others, turn to your colleague and discuss your answer.</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21</a:t>
            </a:fld>
            <a:endParaRPr lang="en-US"/>
          </a:p>
        </p:txBody>
      </p:sp>
    </p:spTree>
    <p:extLst>
      <p:ext uri="{BB962C8B-B14F-4D97-AF65-F5344CB8AC3E}">
        <p14:creationId xmlns:p14="http://schemas.microsoft.com/office/powerpoint/2010/main" val="850705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Switch</a:t>
            </a:r>
            <a:r>
              <a:rPr lang="en-US" baseline="0" dirty="0" smtClean="0"/>
              <a:t> to the My Community Tool. </a:t>
            </a:r>
          </a:p>
          <a:p>
            <a:endParaRPr lang="en-US" baseline="0" dirty="0" smtClean="0"/>
          </a:p>
          <a:p>
            <a:r>
              <a:rPr lang="en-US" baseline="0" dirty="0" smtClean="0"/>
              <a:t>Move the slider so that 70% of the patients are included in the service area.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49EBF63-EA0E-4274-95F6-E3754595B5A4}" type="slidenum">
              <a:rPr lang="en-US" smtClean="0"/>
              <a:t>22</a:t>
            </a:fld>
            <a:endParaRPr lang="en-US"/>
          </a:p>
        </p:txBody>
      </p:sp>
    </p:spTree>
    <p:extLst>
      <p:ext uri="{BB962C8B-B14F-4D97-AF65-F5344CB8AC3E}">
        <p14:creationId xmlns:p14="http://schemas.microsoft.com/office/powerpoint/2010/main" val="4080880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select the “Data” tab. </a:t>
            </a:r>
          </a:p>
          <a:p>
            <a:endParaRPr lang="en-US" baseline="0" dirty="0" smtClean="0"/>
          </a:p>
          <a:p>
            <a:r>
              <a:rPr lang="en-US" baseline="0" dirty="0" smtClean="0"/>
              <a:t>The census tracts listed are all of the census tracts in the 70% service area. </a:t>
            </a:r>
          </a:p>
          <a:p>
            <a:endParaRPr lang="en-US" baseline="0" dirty="0" smtClean="0"/>
          </a:p>
          <a:p>
            <a:r>
              <a:rPr lang="en-US" baseline="0" dirty="0" smtClean="0"/>
              <a:t>This table also includes the percentage of the patients coming to the clinic from this census tracts and community data about each census tract including composite deprivation, households with no vehicles, overcrowded housing, poverty, low education, renter-occupied housing units, single parent households, and unemployed workers. Similar to My Community, you can find community resources through Aunt Bertha. These are matched to the zip code linked to the census tract.  </a:t>
            </a:r>
          </a:p>
          <a:p>
            <a:endParaRPr lang="en-US" baseline="0" dirty="0" smtClean="0"/>
          </a:p>
          <a:p>
            <a:r>
              <a:rPr lang="en-US" baseline="0" dirty="0" smtClean="0"/>
              <a:t>Also note that the state and national averages for these characteristics are listed at the top of the table. </a:t>
            </a:r>
          </a:p>
          <a:p>
            <a:endParaRPr lang="en-US" baseline="0" dirty="0" smtClean="0"/>
          </a:p>
          <a:p>
            <a:r>
              <a:rPr lang="en-US" baseline="0" dirty="0" smtClean="0"/>
              <a:t>Download this table, by clicking on the “Download Table” icon.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49EBF63-EA0E-4274-95F6-E3754595B5A4}" type="slidenum">
              <a:rPr lang="en-US" smtClean="0"/>
              <a:t>23</a:t>
            </a:fld>
            <a:endParaRPr lang="en-US"/>
          </a:p>
        </p:txBody>
      </p:sp>
    </p:spTree>
    <p:extLst>
      <p:ext uri="{BB962C8B-B14F-4D97-AF65-F5344CB8AC3E}">
        <p14:creationId xmlns:p14="http://schemas.microsoft.com/office/powerpoint/2010/main" val="2898122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either print this table or view</a:t>
            </a:r>
            <a:r>
              <a:rPr lang="en-US" baseline="0" dirty="0" smtClean="0"/>
              <a:t> it in a separate window.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49EBF63-EA0E-4274-95F6-E3754595B5A4}" type="slidenum">
              <a:rPr lang="en-US" smtClean="0"/>
              <a:t>24</a:t>
            </a:fld>
            <a:endParaRPr lang="en-US"/>
          </a:p>
        </p:txBody>
      </p:sp>
    </p:spTree>
    <p:extLst>
      <p:ext uri="{BB962C8B-B14F-4D97-AF65-F5344CB8AC3E}">
        <p14:creationId xmlns:p14="http://schemas.microsoft.com/office/powerpoint/2010/main" val="16736061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Switch back to Community </a:t>
            </a:r>
            <a:r>
              <a:rPr lang="en-US" baseline="0" dirty="0" err="1" smtClean="0"/>
              <a:t>HotSpots</a:t>
            </a:r>
            <a:r>
              <a:rPr lang="en-US" baseline="0" dirty="0" smtClean="0"/>
              <a:t>.</a:t>
            </a:r>
          </a:p>
          <a:p>
            <a:endParaRPr lang="en-US" baseline="0" dirty="0" smtClean="0"/>
          </a:p>
          <a:p>
            <a:r>
              <a:rPr lang="en-US" baseline="0" dirty="0" smtClean="0"/>
              <a:t>Select poorly controlled diabetes under the third drop down menu.</a:t>
            </a:r>
          </a:p>
          <a:p>
            <a:endParaRPr lang="en-US" baseline="0" dirty="0" smtClean="0"/>
          </a:p>
          <a:p>
            <a:r>
              <a:rPr lang="en-US" baseline="0" dirty="0" smtClean="0"/>
              <a:t>Write down the four darkest hot spots.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49EBF63-EA0E-4274-95F6-E3754595B5A4}" type="slidenum">
              <a:rPr lang="en-US" smtClean="0"/>
              <a:t>25</a:t>
            </a:fld>
            <a:endParaRPr lang="en-US"/>
          </a:p>
        </p:txBody>
      </p:sp>
    </p:spTree>
    <p:extLst>
      <p:ext uri="{BB962C8B-B14F-4D97-AF65-F5344CB8AC3E}">
        <p14:creationId xmlns:p14="http://schemas.microsoft.com/office/powerpoint/2010/main" val="19771524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Select a different quality measure under the third drop down menu. </a:t>
            </a:r>
          </a:p>
          <a:p>
            <a:endParaRPr lang="en-US" baseline="0" dirty="0" smtClean="0"/>
          </a:p>
          <a:p>
            <a:r>
              <a:rPr lang="en-US" baseline="0" dirty="0" smtClean="0"/>
              <a:t>Write down the four darkest hot spots.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49EBF63-EA0E-4274-95F6-E3754595B5A4}" type="slidenum">
              <a:rPr lang="en-US" smtClean="0"/>
              <a:t>26</a:t>
            </a:fld>
            <a:endParaRPr lang="en-US"/>
          </a:p>
        </p:txBody>
      </p:sp>
    </p:spTree>
    <p:extLst>
      <p:ext uri="{BB962C8B-B14F-4D97-AF65-F5344CB8AC3E}">
        <p14:creationId xmlns:p14="http://schemas.microsoft.com/office/powerpoint/2010/main" val="17167757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Compare the census tracts you wrote down to the census tracts in your practice’s 70% service area. </a:t>
            </a:r>
          </a:p>
          <a:p>
            <a:endParaRPr lang="en-US" baseline="0" dirty="0" smtClean="0"/>
          </a:p>
          <a:p>
            <a:r>
              <a:rPr lang="en-US" baseline="0" dirty="0" smtClean="0"/>
              <a:t>If a census tract is not listed in the 70% service area, then click on the census tract. </a:t>
            </a:r>
          </a:p>
          <a:p>
            <a:endParaRPr lang="en-US" baseline="0" dirty="0" smtClean="0"/>
          </a:p>
          <a:p>
            <a:r>
              <a:rPr lang="en-US" baseline="0" dirty="0" smtClean="0"/>
              <a:t>When you click on it, you will see a pop up screen that will provide characteristics of that census tract. </a:t>
            </a:r>
          </a:p>
          <a:p>
            <a:endParaRPr lang="en-US" baseline="0" dirty="0" smtClean="0"/>
          </a:p>
          <a:p>
            <a:r>
              <a:rPr lang="en-US" baseline="0" dirty="0" smtClean="0"/>
              <a:t>Add these figures to your excel spreadsheet or print out.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49EBF63-EA0E-4274-95F6-E3754595B5A4}" type="slidenum">
              <a:rPr lang="en-US" smtClean="0"/>
              <a:t>27</a:t>
            </a:fld>
            <a:endParaRPr lang="en-US"/>
          </a:p>
        </p:txBody>
      </p:sp>
    </p:spTree>
    <p:extLst>
      <p:ext uri="{BB962C8B-B14F-4D97-AF65-F5344CB8AC3E}">
        <p14:creationId xmlns:p14="http://schemas.microsoft.com/office/powerpoint/2010/main" val="9597838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are going through this module on your own, write your answer. </a:t>
            </a:r>
          </a:p>
          <a:p>
            <a:endParaRPr lang="en-US" baseline="0" dirty="0" smtClean="0"/>
          </a:p>
          <a:p>
            <a:r>
              <a:rPr lang="en-US" baseline="0" dirty="0" smtClean="0"/>
              <a:t>If you are going through this module with others, turn to your colleague and discuss your answer.</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28</a:t>
            </a:fld>
            <a:endParaRPr lang="en-US"/>
          </a:p>
        </p:txBody>
      </p:sp>
    </p:spTree>
    <p:extLst>
      <p:ext uri="{BB962C8B-B14F-4D97-AF65-F5344CB8AC3E}">
        <p14:creationId xmlns:p14="http://schemas.microsoft.com/office/powerpoint/2010/main" val="24964585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are going through this module on your own, write your answer. </a:t>
            </a:r>
          </a:p>
          <a:p>
            <a:endParaRPr lang="en-US" baseline="0" dirty="0" smtClean="0"/>
          </a:p>
          <a:p>
            <a:r>
              <a:rPr lang="en-US" baseline="0" dirty="0" smtClean="0"/>
              <a:t>If you are going through this module with others, turn to your colleague and discuss your answer.</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29</a:t>
            </a:fld>
            <a:endParaRPr lang="en-US"/>
          </a:p>
        </p:txBody>
      </p:sp>
    </p:spTree>
    <p:extLst>
      <p:ext uri="{BB962C8B-B14F-4D97-AF65-F5344CB8AC3E}">
        <p14:creationId xmlns:p14="http://schemas.microsoft.com/office/powerpoint/2010/main" val="4046307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 the</a:t>
            </a:r>
            <a:r>
              <a:rPr lang="en-US" baseline="0" dirty="0" smtClean="0"/>
              <a:t> modules, case studies, and performance improvement activity, we hope that you will be able to integrate community data, clinical data, and community resources in order to address social determinants of health and improve the health of patients and populations.</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3</a:t>
            </a:fld>
            <a:endParaRPr lang="en-US"/>
          </a:p>
        </p:txBody>
      </p:sp>
    </p:spTree>
    <p:extLst>
      <p:ext uri="{BB962C8B-B14F-4D97-AF65-F5344CB8AC3E}">
        <p14:creationId xmlns:p14="http://schemas.microsoft.com/office/powerpoint/2010/main" val="40967940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are going through this module on your own, write your answer. </a:t>
            </a:r>
          </a:p>
          <a:p>
            <a:endParaRPr lang="en-US" baseline="0" dirty="0" smtClean="0"/>
          </a:p>
          <a:p>
            <a:r>
              <a:rPr lang="en-US" baseline="0" dirty="0" smtClean="0"/>
              <a:t>If you are going through this module with others, turn to your colleague and discuss your answer.</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30</a:t>
            </a:fld>
            <a:endParaRPr lang="en-US"/>
          </a:p>
        </p:txBody>
      </p:sp>
    </p:spTree>
    <p:extLst>
      <p:ext uri="{BB962C8B-B14F-4D97-AF65-F5344CB8AC3E}">
        <p14:creationId xmlns:p14="http://schemas.microsoft.com/office/powerpoint/2010/main" val="39887553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Background 01: Introduction to Population Health, we talked about different approaches to using community and individual data to influence care. </a:t>
            </a:r>
          </a:p>
          <a:p>
            <a:endParaRPr lang="en-US" baseline="0" dirty="0" smtClean="0"/>
          </a:p>
          <a:p>
            <a:pPr marL="228600" indent="-228600">
              <a:buAutoNum type="arabicParenR"/>
            </a:pPr>
            <a:r>
              <a:rPr lang="en-US" baseline="0" dirty="0" smtClean="0"/>
              <a:t>In path 1, individual social determinants of health information is assessed and addressed for an individual patient</a:t>
            </a:r>
          </a:p>
          <a:p>
            <a:pPr marL="228600" indent="-228600">
              <a:buAutoNum type="arabicParenR"/>
            </a:pPr>
            <a:r>
              <a:rPr lang="en-US" baseline="0" dirty="0" smtClean="0"/>
              <a:t>In path 2, individual social determinants of health information is aggregated and addressed at the community-level</a:t>
            </a:r>
          </a:p>
          <a:p>
            <a:pPr marL="228600" indent="-228600">
              <a:buAutoNum type="arabicParenR"/>
            </a:pPr>
            <a:r>
              <a:rPr lang="en-US" baseline="0" dirty="0" smtClean="0"/>
              <a:t>In path 3, community determinants of health information is assessed and applied to an individual patient</a:t>
            </a:r>
          </a:p>
          <a:p>
            <a:pPr marL="228600" indent="-228600">
              <a:buAutoNum type="arabicParenR"/>
            </a:pPr>
            <a:r>
              <a:rPr lang="en-US" baseline="0" dirty="0" smtClean="0"/>
              <a:t>In path 4, community determinants of health information is assessed and applied at the community-level</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49EBF63-EA0E-4274-95F6-E3754595B5A4}" type="slidenum">
              <a:rPr lang="en-US" smtClean="0"/>
              <a:t>31</a:t>
            </a:fld>
            <a:endParaRPr lang="en-US"/>
          </a:p>
        </p:txBody>
      </p:sp>
    </p:spTree>
    <p:extLst>
      <p:ext uri="{BB962C8B-B14F-4D97-AF65-F5344CB8AC3E}">
        <p14:creationId xmlns:p14="http://schemas.microsoft.com/office/powerpoint/2010/main" val="20953484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are going through this module on your own, write your answer. </a:t>
            </a:r>
          </a:p>
          <a:p>
            <a:endParaRPr lang="en-US" baseline="0" dirty="0" smtClean="0"/>
          </a:p>
          <a:p>
            <a:r>
              <a:rPr lang="en-US" baseline="0" dirty="0" smtClean="0"/>
              <a:t>If you are going through this module with others, turn to your colleague and discuss your answer.</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32</a:t>
            </a:fld>
            <a:endParaRPr lang="en-US"/>
          </a:p>
        </p:txBody>
      </p:sp>
    </p:spTree>
    <p:extLst>
      <p:ext uri="{BB962C8B-B14F-4D97-AF65-F5344CB8AC3E}">
        <p14:creationId xmlns:p14="http://schemas.microsoft.com/office/powerpoint/2010/main" val="15971941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Take your list of hot spot census tracts in Activity #2, select one of them. </a:t>
            </a:r>
          </a:p>
          <a:p>
            <a:endParaRPr lang="en-US" baseline="0" dirty="0" smtClean="0"/>
          </a:p>
          <a:p>
            <a:r>
              <a:rPr lang="en-US" baseline="0" dirty="0" smtClean="0"/>
              <a:t>Select the “Data” tab. </a:t>
            </a:r>
          </a:p>
          <a:p>
            <a:endParaRPr lang="en-US" baseline="0" dirty="0" smtClean="0"/>
          </a:p>
          <a:p>
            <a:r>
              <a:rPr lang="en-US" baseline="0" dirty="0" smtClean="0"/>
              <a:t>Identify the row of the selected census tract and explore the resources available through Aunt Bertha.</a:t>
            </a:r>
          </a:p>
          <a:p>
            <a:endParaRPr lang="en-US" baseline="0" dirty="0" smtClean="0"/>
          </a:p>
          <a:p>
            <a:r>
              <a:rPr lang="en-US" baseline="0" dirty="0" smtClean="0"/>
              <a:t>Identify one community resource with which you could collaborate to address patients living in the hot spot census tract.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49EBF63-EA0E-4274-95F6-E3754595B5A4}" type="slidenum">
              <a:rPr lang="en-US" smtClean="0"/>
              <a:t>33</a:t>
            </a:fld>
            <a:endParaRPr lang="en-US"/>
          </a:p>
        </p:txBody>
      </p:sp>
    </p:spTree>
    <p:extLst>
      <p:ext uri="{BB962C8B-B14F-4D97-AF65-F5344CB8AC3E}">
        <p14:creationId xmlns:p14="http://schemas.microsoft.com/office/powerpoint/2010/main" val="32899789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are going through this module on your own, write your answer. </a:t>
            </a:r>
          </a:p>
          <a:p>
            <a:endParaRPr lang="en-US" baseline="0" dirty="0" smtClean="0"/>
          </a:p>
          <a:p>
            <a:r>
              <a:rPr lang="en-US" baseline="0" dirty="0" smtClean="0"/>
              <a:t>If you are going through this module with others, turn to your colleague and discuss your answer.</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34</a:t>
            </a:fld>
            <a:endParaRPr lang="en-US"/>
          </a:p>
        </p:txBody>
      </p:sp>
    </p:spTree>
    <p:extLst>
      <p:ext uri="{BB962C8B-B14F-4D97-AF65-F5344CB8AC3E}">
        <p14:creationId xmlns:p14="http://schemas.microsoft.com/office/powerpoint/2010/main" val="21779244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Background 01: Introduction to Population Health, we talked about the PRAPARE instrument which can be used to better understand the unmet social needs of those living in hot spots. Identifying and addressing these unmet social needs is one strategy for controlling disease or improving quality gaps. </a:t>
            </a:r>
          </a:p>
          <a:p>
            <a:endParaRPr lang="en-US" baseline="0" dirty="0" smtClean="0"/>
          </a:p>
        </p:txBody>
      </p:sp>
      <p:sp>
        <p:nvSpPr>
          <p:cNvPr id="4" name="Slide Number Placeholder 3"/>
          <p:cNvSpPr>
            <a:spLocks noGrp="1"/>
          </p:cNvSpPr>
          <p:nvPr>
            <p:ph type="sldNum" sz="quarter" idx="10"/>
          </p:nvPr>
        </p:nvSpPr>
        <p:spPr/>
        <p:txBody>
          <a:bodyPr/>
          <a:lstStyle/>
          <a:p>
            <a:fld id="{649EBF63-EA0E-4274-95F6-E3754595B5A4}" type="slidenum">
              <a:rPr lang="en-US" smtClean="0"/>
              <a:t>35</a:t>
            </a:fld>
            <a:endParaRPr lang="en-US"/>
          </a:p>
        </p:txBody>
      </p:sp>
    </p:spTree>
    <p:extLst>
      <p:ext uri="{BB962C8B-B14F-4D97-AF65-F5344CB8AC3E}">
        <p14:creationId xmlns:p14="http://schemas.microsoft.com/office/powerpoint/2010/main" val="24908944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49EBF63-EA0E-4274-95F6-E3754595B5A4}" type="slidenum">
              <a:rPr lang="en-US" smtClean="0"/>
              <a:t>36</a:t>
            </a:fld>
            <a:endParaRPr lang="en-US"/>
          </a:p>
        </p:txBody>
      </p:sp>
    </p:spTree>
    <p:extLst>
      <p:ext uri="{BB962C8B-B14F-4D97-AF65-F5344CB8AC3E}">
        <p14:creationId xmlns:p14="http://schemas.microsoft.com/office/powerpoint/2010/main" val="38117885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49EBF63-EA0E-4274-95F6-E3754595B5A4}" type="slidenum">
              <a:rPr lang="en-US" smtClean="0"/>
              <a:t>37</a:t>
            </a:fld>
            <a:endParaRPr lang="en-US"/>
          </a:p>
        </p:txBody>
      </p:sp>
    </p:spTree>
    <p:extLst>
      <p:ext uri="{BB962C8B-B14F-4D97-AF65-F5344CB8AC3E}">
        <p14:creationId xmlns:p14="http://schemas.microsoft.com/office/powerpoint/2010/main" val="216066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49EBF63-EA0E-4274-95F6-E3754595B5A4}" type="slidenum">
              <a:rPr lang="en-US" smtClean="0"/>
              <a:t>38</a:t>
            </a:fld>
            <a:endParaRPr lang="en-US"/>
          </a:p>
        </p:txBody>
      </p:sp>
    </p:spTree>
    <p:extLst>
      <p:ext uri="{BB962C8B-B14F-4D97-AF65-F5344CB8AC3E}">
        <p14:creationId xmlns:p14="http://schemas.microsoft.com/office/powerpoint/2010/main" val="36505987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39</a:t>
            </a:fld>
            <a:endParaRPr lang="en-US"/>
          </a:p>
        </p:txBody>
      </p:sp>
    </p:spTree>
    <p:extLst>
      <p:ext uri="{BB962C8B-B14F-4D97-AF65-F5344CB8AC3E}">
        <p14:creationId xmlns:p14="http://schemas.microsoft.com/office/powerpoint/2010/main" val="253607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9EBF63-EA0E-4274-95F6-E3754595B5A4}" type="slidenum">
              <a:rPr lang="en-US" smtClean="0"/>
              <a:t>4</a:t>
            </a:fld>
            <a:endParaRPr lang="en-US"/>
          </a:p>
        </p:txBody>
      </p:sp>
    </p:spTree>
    <p:extLst>
      <p:ext uri="{BB962C8B-B14F-4D97-AF65-F5344CB8AC3E}">
        <p14:creationId xmlns:p14="http://schemas.microsoft.com/office/powerpoint/2010/main" val="34408128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63B4A71-311F-48C2-9236-972218595BA9}"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lumMod val="50000"/>
                </a:schemeClr>
              </a:solidFill>
            </a:endParaRPr>
          </a:p>
          <a:p>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41</a:t>
            </a:fld>
            <a:endParaRPr lang="en-US"/>
          </a:p>
        </p:txBody>
      </p:sp>
    </p:spTree>
    <p:extLst>
      <p:ext uri="{BB962C8B-B14F-4D97-AF65-F5344CB8AC3E}">
        <p14:creationId xmlns:p14="http://schemas.microsoft.com/office/powerpoint/2010/main" val="2122212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After completing this module, we hope that family medicine residents will be able to meet these milestones. </a:t>
            </a:r>
          </a:p>
          <a:p>
            <a:endParaRPr lang="en-US" baseline="0" dirty="0"/>
          </a:p>
          <a:p>
            <a:r>
              <a:rPr lang="en-US" baseline="0" dirty="0"/>
              <a:t>https://www.acgme.org/Portals/0/PDFs/Milestones/FamilyMedicineMilestones.pdf </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42</a:t>
            </a:fld>
            <a:endParaRPr lang="en-US"/>
          </a:p>
        </p:txBody>
      </p:sp>
    </p:spTree>
    <p:extLst>
      <p:ext uri="{BB962C8B-B14F-4D97-AF65-F5344CB8AC3E}">
        <p14:creationId xmlns:p14="http://schemas.microsoft.com/office/powerpoint/2010/main" val="19958203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After completing this module, we hope that nurse practitioner trainees will be able to address these competencies. </a:t>
            </a:r>
            <a:endParaRPr lang="en-US" dirty="0"/>
          </a:p>
          <a:p>
            <a:endParaRPr lang="en-US" dirty="0"/>
          </a:p>
          <a:p>
            <a:r>
              <a:rPr lang="en-US" dirty="0"/>
              <a:t>http://www.aacn.nche.edu/dnp/Essentials.pdf</a:t>
            </a:r>
          </a:p>
          <a:p>
            <a:endParaRPr lang="en-US" dirty="0"/>
          </a:p>
          <a:p>
            <a:r>
              <a:rPr lang="en-US" dirty="0"/>
              <a:t>https://c.ymcdn.com/sites/nonpf.site-ym.com/resource/resmgr/Competencies/NPCoreCompsContentFinalNov20.pdf</a:t>
            </a:r>
          </a:p>
        </p:txBody>
      </p:sp>
      <p:sp>
        <p:nvSpPr>
          <p:cNvPr id="4" name="Slide Number Placeholder 3"/>
          <p:cNvSpPr>
            <a:spLocks noGrp="1"/>
          </p:cNvSpPr>
          <p:nvPr>
            <p:ph type="sldNum" sz="quarter" idx="10"/>
          </p:nvPr>
        </p:nvSpPr>
        <p:spPr/>
        <p:txBody>
          <a:bodyPr/>
          <a:lstStyle/>
          <a:p>
            <a:fld id="{649EBF63-EA0E-4274-95F6-E3754595B5A4}" type="slidenum">
              <a:rPr lang="en-US" smtClean="0"/>
              <a:t>43</a:t>
            </a:fld>
            <a:endParaRPr lang="en-US"/>
          </a:p>
        </p:txBody>
      </p:sp>
    </p:spTree>
    <p:extLst>
      <p:ext uri="{BB962C8B-B14F-4D97-AF65-F5344CB8AC3E}">
        <p14:creationId xmlns:p14="http://schemas.microsoft.com/office/powerpoint/2010/main" val="2583491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9EBF63-EA0E-4274-95F6-E3754595B5A4}" type="slidenum">
              <a:rPr lang="en-US" smtClean="0"/>
              <a:t>5</a:t>
            </a:fld>
            <a:endParaRPr lang="en-US"/>
          </a:p>
        </p:txBody>
      </p:sp>
    </p:spTree>
    <p:extLst>
      <p:ext uri="{BB962C8B-B14F-4D97-AF65-F5344CB8AC3E}">
        <p14:creationId xmlns:p14="http://schemas.microsoft.com/office/powerpoint/2010/main" val="3256584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6</a:t>
            </a:fld>
            <a:endParaRPr lang="en-US"/>
          </a:p>
        </p:txBody>
      </p:sp>
    </p:spTree>
    <p:extLst>
      <p:ext uri="{BB962C8B-B14F-4D97-AF65-F5344CB8AC3E}">
        <p14:creationId xmlns:p14="http://schemas.microsoft.com/office/powerpoint/2010/main" val="3055981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lumMod val="50000"/>
                </a:schemeClr>
              </a:solidFill>
            </a:endParaRPr>
          </a:p>
          <a:p>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7</a:t>
            </a:fld>
            <a:endParaRPr lang="en-US"/>
          </a:p>
        </p:txBody>
      </p:sp>
    </p:spTree>
    <p:extLst>
      <p:ext uri="{BB962C8B-B14F-4D97-AF65-F5344CB8AC3E}">
        <p14:creationId xmlns:p14="http://schemas.microsoft.com/office/powerpoint/2010/main" val="2093855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After completing this module, we hope that family medicine residents will be able to meet these milestones. </a:t>
            </a:r>
          </a:p>
          <a:p>
            <a:endParaRPr lang="en-US" baseline="0" dirty="0"/>
          </a:p>
          <a:p>
            <a:r>
              <a:rPr lang="en-US" baseline="0" dirty="0"/>
              <a:t>https://www.acgme.org/Portals/0/PDFs/Milestones/FamilyMedicineMilestones.pdf </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8</a:t>
            </a:fld>
            <a:endParaRPr lang="en-US"/>
          </a:p>
        </p:txBody>
      </p:sp>
    </p:spTree>
    <p:extLst>
      <p:ext uri="{BB962C8B-B14F-4D97-AF65-F5344CB8AC3E}">
        <p14:creationId xmlns:p14="http://schemas.microsoft.com/office/powerpoint/2010/main" val="678397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After completing this module, we hope that nurse practitioner trainees will be able to address these competencies. </a:t>
            </a:r>
            <a:endParaRPr lang="en-US" dirty="0"/>
          </a:p>
          <a:p>
            <a:endParaRPr lang="en-US" dirty="0"/>
          </a:p>
          <a:p>
            <a:r>
              <a:rPr lang="en-US" dirty="0"/>
              <a:t>http://www.aacn.nche.edu/dnp/Essentials.pdf</a:t>
            </a:r>
          </a:p>
          <a:p>
            <a:endParaRPr lang="en-US" dirty="0"/>
          </a:p>
          <a:p>
            <a:r>
              <a:rPr lang="en-US" dirty="0"/>
              <a:t>https://c.ymcdn.com/sites/nonpf.site-ym.com/resource/resmgr/Competencies/NPCoreCompsContentFinalNov20.pdf</a:t>
            </a:r>
          </a:p>
        </p:txBody>
      </p:sp>
      <p:sp>
        <p:nvSpPr>
          <p:cNvPr id="4" name="Slide Number Placeholder 3"/>
          <p:cNvSpPr>
            <a:spLocks noGrp="1"/>
          </p:cNvSpPr>
          <p:nvPr>
            <p:ph type="sldNum" sz="quarter" idx="10"/>
          </p:nvPr>
        </p:nvSpPr>
        <p:spPr/>
        <p:txBody>
          <a:bodyPr/>
          <a:lstStyle/>
          <a:p>
            <a:fld id="{649EBF63-EA0E-4274-95F6-E3754595B5A4}" type="slidenum">
              <a:rPr lang="en-US" smtClean="0"/>
              <a:t>9</a:t>
            </a:fld>
            <a:endParaRPr lang="en-US"/>
          </a:p>
        </p:txBody>
      </p:sp>
    </p:spTree>
    <p:extLst>
      <p:ext uri="{BB962C8B-B14F-4D97-AF65-F5344CB8AC3E}">
        <p14:creationId xmlns:p14="http://schemas.microsoft.com/office/powerpoint/2010/main" val="2471229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01DED5A-CE9D-4640-B231-FA2BB5422F0F}"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1591058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B851A4-E89B-48D2-97A6-09D8FAB5F903}"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149746075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0E0F361-E76A-4FB7-87D4-DB473BA1029B}" type="datetime1">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14649409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7EAFA0-88E6-4467-88F8-BCC381B745D0}" type="datetime1">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388206742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BBFE85-C624-4CEB-9F7E-F5DB12BC186F}"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50038052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9B483E-9637-441C-B02D-A417B41D45FD}"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292252820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E208D0B-DC21-4279-8A06-D6FA18802D0E}" type="datetime1">
              <a:rPr lang="en-US" smtClean="0"/>
              <a:t>4/10/2018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29845446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DA59313-BA66-483E-8B89-1B30B1ECB06A}" type="datetime1">
              <a:rPr lang="en-US" smtClean="0"/>
              <a:t>4/10/2018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39359725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fld id="{7204F40D-ABEB-4034-B7AC-ECC638B6EA79}" type="datetime1">
              <a:rPr lang="en-US" smtClean="0"/>
              <a:t>4/10/2018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356524984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816A7704-495E-4BBF-BD29-EE9C0567F318}" type="datetime1">
              <a:rPr lang="en-US" smtClean="0"/>
              <a:t>4/10/2018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9061982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B71CA620-E2C1-4B14-878E-2127DF6D3010}" type="datetime1">
              <a:rPr lang="en-US" smtClean="0"/>
              <a:t>4/10/2018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362442863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CA89E577-2957-4722-B36D-AA15C3FD103F}" type="datetime1">
              <a:rPr lang="en-US" smtClean="0"/>
              <a:t>4/10/2018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1550877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FCF6C2-E48F-497A-86C1-4A06E9106A96}"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234559164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C370E0E-219A-4F64-88CD-48816EE3701C}" type="datetime1">
              <a:rPr lang="en-US" smtClean="0"/>
              <a:t>4/10/2018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191769085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fld id="{5CECAC8D-B5DF-4DD1-B6BD-4677181C42DF}" type="datetime1">
              <a:rPr lang="en-US" smtClean="0"/>
              <a:t>4/10/2018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386372877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fld id="{1D17B8D8-EDAA-4C64-8592-420742144AE0}" type="datetime1">
              <a:rPr lang="en-US" smtClean="0"/>
              <a:t>4/10/2018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164348736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FF3D42C-99CD-4AEC-9B12-8FECA44E66F6}" type="datetime1">
              <a:rPr lang="en-US" smtClean="0"/>
              <a:t>4/10/2018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10723299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4"/>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4"/>
            <a:ext cx="6019800" cy="43878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C30E343-A72C-49C7-A7A5-94C6E1BA01D7}" type="datetime1">
              <a:rPr lang="en-US" smtClean="0"/>
              <a:t>4/10/2018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142359754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1_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6387031"/>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71511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F347C6-86EF-448E-9F97-6D4928819D26}" type="datetime1">
              <a:rPr lang="en-US" smtClean="0"/>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7167161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tart-Company">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879197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xmlns:p14="http://schemas.microsoft.com/office/powerpoint/2010/main" advClick="0"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Big_Picture_team-skills">
    <p:spTree>
      <p:nvGrpSpPr>
        <p:cNvPr id="1" name=""/>
        <p:cNvGrpSpPr/>
        <p:nvPr/>
      </p:nvGrpSpPr>
      <p:grpSpPr>
        <a:xfrm>
          <a:off x="0" y="0"/>
          <a:ext cx="0" cy="0"/>
          <a:chOff x="0" y="0"/>
          <a:chExt cx="0" cy="0"/>
        </a:xfrm>
      </p:grpSpPr>
      <p:sp>
        <p:nvSpPr>
          <p:cNvPr id="9" name="Picture Placeholder 22"/>
          <p:cNvSpPr>
            <a:spLocks noGrp="1"/>
          </p:cNvSpPr>
          <p:nvPr>
            <p:ph type="pic" sz="quarter" idx="13"/>
          </p:nvPr>
        </p:nvSpPr>
        <p:spPr>
          <a:xfrm>
            <a:off x="0" y="-1"/>
            <a:ext cx="9152357" cy="6858001"/>
          </a:xfrm>
        </p:spPr>
        <p:txBody>
          <a:bodyPr>
            <a:normAutofit/>
          </a:bodyPr>
          <a:lstStyle>
            <a:lvl1pPr marL="0" indent="0">
              <a:buNone/>
              <a:defRPr sz="1200">
                <a:latin typeface="Lato Light"/>
                <a:cs typeface="Lato Light"/>
              </a:defRPr>
            </a:lvl1pPr>
          </a:lstStyle>
          <a:p>
            <a:r>
              <a:rPr lang="en-US" smtClean="0"/>
              <a:t>Click icon to add picture</a:t>
            </a:r>
            <a:endParaRPr lang="id-ID" dirty="0"/>
          </a:p>
        </p:txBody>
      </p:sp>
      <p:sp>
        <p:nvSpPr>
          <p:cNvPr id="5" name="Picture Placeholder 22"/>
          <p:cNvSpPr>
            <a:spLocks noGrp="1"/>
          </p:cNvSpPr>
          <p:nvPr>
            <p:ph type="pic" sz="quarter" idx="14"/>
          </p:nvPr>
        </p:nvSpPr>
        <p:spPr>
          <a:xfrm>
            <a:off x="1180364" y="2344616"/>
            <a:ext cx="1231010" cy="1547446"/>
          </a:xfrm>
        </p:spPr>
        <p:txBody>
          <a:bodyPr>
            <a:normAutofit/>
          </a:bodyPr>
          <a:lstStyle>
            <a:lvl1pPr marL="0" indent="0">
              <a:buNone/>
              <a:defRPr sz="1200">
                <a:solidFill>
                  <a:schemeClr val="bg1"/>
                </a:solidFill>
                <a:latin typeface="Lato Regular"/>
                <a:cs typeface="Lato Regular"/>
              </a:defRPr>
            </a:lvl1pPr>
          </a:lstStyle>
          <a:p>
            <a:r>
              <a:rPr lang="en-US" smtClean="0"/>
              <a:t>Click icon to add picture</a:t>
            </a:r>
            <a:endParaRPr lang="id-ID" dirty="0"/>
          </a:p>
        </p:txBody>
      </p:sp>
    </p:spTree>
    <p:extLst>
      <p:ext uri="{BB962C8B-B14F-4D97-AF65-F5344CB8AC3E}">
        <p14:creationId xmlns:p14="http://schemas.microsoft.com/office/powerpoint/2010/main" val="117399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Iphone_06_layout">
    <p:spTree>
      <p:nvGrpSpPr>
        <p:cNvPr id="1" name=""/>
        <p:cNvGrpSpPr/>
        <p:nvPr/>
      </p:nvGrpSpPr>
      <p:grpSpPr>
        <a:xfrm>
          <a:off x="0" y="0"/>
          <a:ext cx="0" cy="0"/>
          <a:chOff x="0" y="0"/>
          <a:chExt cx="0" cy="0"/>
        </a:xfrm>
      </p:grpSpPr>
      <p:sp>
        <p:nvSpPr>
          <p:cNvPr id="7" name="Picture Placeholder 4"/>
          <p:cNvSpPr>
            <a:spLocks noGrp="1"/>
          </p:cNvSpPr>
          <p:nvPr>
            <p:ph type="pic" sz="quarter" idx="10"/>
          </p:nvPr>
        </p:nvSpPr>
        <p:spPr>
          <a:xfrm>
            <a:off x="3845169" y="2485292"/>
            <a:ext cx="1453399" cy="2520462"/>
          </a:xfrm>
        </p:spPr>
        <p:txBody>
          <a:bodyPr>
            <a:normAutofit/>
          </a:bodyPr>
          <a:lstStyle>
            <a:lvl1pPr>
              <a:defRPr sz="1400"/>
            </a:lvl1pPr>
          </a:lstStyle>
          <a:p>
            <a:r>
              <a:rPr lang="en-US" smtClean="0"/>
              <a:t>Click icon to add picture</a:t>
            </a:r>
            <a:endParaRPr lang="en-US" dirty="0"/>
          </a:p>
        </p:txBody>
      </p:sp>
    </p:spTree>
    <p:extLst>
      <p:ext uri="{BB962C8B-B14F-4D97-AF65-F5344CB8AC3E}">
        <p14:creationId xmlns:p14="http://schemas.microsoft.com/office/powerpoint/2010/main" val="26972206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macbook_Air_mockup">
    <p:spTree>
      <p:nvGrpSpPr>
        <p:cNvPr id="1" name=""/>
        <p:cNvGrpSpPr/>
        <p:nvPr/>
      </p:nvGrpSpPr>
      <p:grpSpPr>
        <a:xfrm>
          <a:off x="0" y="0"/>
          <a:ext cx="0" cy="0"/>
          <a:chOff x="0" y="0"/>
          <a:chExt cx="0" cy="0"/>
        </a:xfrm>
      </p:grpSpPr>
      <p:sp>
        <p:nvSpPr>
          <p:cNvPr id="7" name="Picture Placeholder 4"/>
          <p:cNvSpPr>
            <a:spLocks noGrp="1"/>
          </p:cNvSpPr>
          <p:nvPr>
            <p:ph type="pic" sz="quarter" idx="10"/>
          </p:nvPr>
        </p:nvSpPr>
        <p:spPr>
          <a:xfrm>
            <a:off x="3099915" y="2518442"/>
            <a:ext cx="2967532" cy="1865989"/>
          </a:xfrm>
        </p:spPr>
        <p:txBody>
          <a:bodyPr>
            <a:normAutofit/>
          </a:bodyPr>
          <a:lstStyle>
            <a:lvl1pPr>
              <a:defRPr sz="1400"/>
            </a:lvl1pPr>
          </a:lstStyle>
          <a:p>
            <a:r>
              <a:rPr lang="en-US" smtClean="0"/>
              <a:t>Click icon to add picture</a:t>
            </a:r>
            <a:endParaRPr lang="en-US" dirty="0"/>
          </a:p>
        </p:txBody>
      </p:sp>
    </p:spTree>
    <p:extLst>
      <p:ext uri="{BB962C8B-B14F-4D97-AF65-F5344CB8AC3E}">
        <p14:creationId xmlns:p14="http://schemas.microsoft.com/office/powerpoint/2010/main" val="32595759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ipad_mockup">
    <p:spTree>
      <p:nvGrpSpPr>
        <p:cNvPr id="1" name=""/>
        <p:cNvGrpSpPr/>
        <p:nvPr/>
      </p:nvGrpSpPr>
      <p:grpSpPr>
        <a:xfrm>
          <a:off x="0" y="0"/>
          <a:ext cx="0" cy="0"/>
          <a:chOff x="0" y="0"/>
          <a:chExt cx="0" cy="0"/>
        </a:xfrm>
      </p:grpSpPr>
      <p:sp>
        <p:nvSpPr>
          <p:cNvPr id="9" name="Picture Placeholder 4"/>
          <p:cNvSpPr>
            <a:spLocks noGrp="1"/>
          </p:cNvSpPr>
          <p:nvPr>
            <p:ph type="pic" sz="quarter" idx="10"/>
          </p:nvPr>
        </p:nvSpPr>
        <p:spPr>
          <a:xfrm>
            <a:off x="5631883" y="2199224"/>
            <a:ext cx="2002648" cy="2700196"/>
          </a:xfrm>
        </p:spPr>
        <p:txBody>
          <a:bodyPr>
            <a:normAutofit/>
          </a:bodyPr>
          <a:lstStyle>
            <a:lvl1pPr>
              <a:defRPr sz="1400"/>
            </a:lvl1pPr>
          </a:lstStyle>
          <a:p>
            <a:r>
              <a:rPr lang="en-US" smtClean="0"/>
              <a:t>Click icon to add picture</a:t>
            </a:r>
            <a:endParaRPr lang="en-US" dirty="0"/>
          </a:p>
        </p:txBody>
      </p:sp>
    </p:spTree>
    <p:extLst>
      <p:ext uri="{BB962C8B-B14F-4D97-AF65-F5344CB8AC3E}">
        <p14:creationId xmlns:p14="http://schemas.microsoft.com/office/powerpoint/2010/main" val="40920690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ipad_mockup2">
    <p:spTree>
      <p:nvGrpSpPr>
        <p:cNvPr id="1" name=""/>
        <p:cNvGrpSpPr/>
        <p:nvPr/>
      </p:nvGrpSpPr>
      <p:grpSpPr>
        <a:xfrm>
          <a:off x="0" y="0"/>
          <a:ext cx="0" cy="0"/>
          <a:chOff x="0" y="0"/>
          <a:chExt cx="0" cy="0"/>
        </a:xfrm>
      </p:grpSpPr>
      <p:sp>
        <p:nvSpPr>
          <p:cNvPr id="8" name="Picture Placeholder 4"/>
          <p:cNvSpPr>
            <a:spLocks noGrp="1"/>
          </p:cNvSpPr>
          <p:nvPr>
            <p:ph type="pic" sz="quarter" idx="10"/>
          </p:nvPr>
        </p:nvSpPr>
        <p:spPr>
          <a:xfrm>
            <a:off x="3152458" y="2493469"/>
            <a:ext cx="2843641" cy="2107451"/>
          </a:xfrm>
        </p:spPr>
        <p:txBody>
          <a:bodyPr>
            <a:normAutofit/>
          </a:bodyPr>
          <a:lstStyle>
            <a:lvl1pPr>
              <a:defRPr sz="1400"/>
            </a:lvl1pPr>
          </a:lstStyle>
          <a:p>
            <a:r>
              <a:rPr lang="en-US" smtClean="0"/>
              <a:t>Click icon to add picture</a:t>
            </a:r>
            <a:endParaRPr lang="en-US" dirty="0"/>
          </a:p>
        </p:txBody>
      </p:sp>
    </p:spTree>
    <p:extLst>
      <p:ext uri="{BB962C8B-B14F-4D97-AF65-F5344CB8AC3E}">
        <p14:creationId xmlns:p14="http://schemas.microsoft.com/office/powerpoint/2010/main" val="26798162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new_macbook_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2960239" y="2497015"/>
            <a:ext cx="3190781" cy="1992924"/>
          </a:xfrm>
        </p:spPr>
        <p:txBody>
          <a:bodyPr>
            <a:normAutofit/>
          </a:bodyPr>
          <a:lstStyle>
            <a:lvl1pPr>
              <a:defRPr sz="1400"/>
            </a:lvl1pPr>
          </a:lstStyle>
          <a:p>
            <a:r>
              <a:rPr lang="en-US" smtClean="0"/>
              <a:t>Click icon to add picture</a:t>
            </a:r>
            <a:endParaRPr lang="en-US" dirty="0"/>
          </a:p>
        </p:txBody>
      </p:sp>
    </p:spTree>
    <p:extLst>
      <p:ext uri="{BB962C8B-B14F-4D97-AF65-F5344CB8AC3E}">
        <p14:creationId xmlns:p14="http://schemas.microsoft.com/office/powerpoint/2010/main" val="22279995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BFC60A-BEEF-4832-B190-C8F432DCBD99}"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2264834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iMac_Compare">
    <p:spTree>
      <p:nvGrpSpPr>
        <p:cNvPr id="1" name=""/>
        <p:cNvGrpSpPr/>
        <p:nvPr/>
      </p:nvGrpSpPr>
      <p:grpSpPr>
        <a:xfrm>
          <a:off x="0" y="0"/>
          <a:ext cx="0" cy="0"/>
          <a:chOff x="0" y="0"/>
          <a:chExt cx="0" cy="0"/>
        </a:xfrm>
      </p:grpSpPr>
      <p:sp>
        <p:nvSpPr>
          <p:cNvPr id="32" name="Picture Placeholder 4"/>
          <p:cNvSpPr>
            <a:spLocks noGrp="1"/>
          </p:cNvSpPr>
          <p:nvPr>
            <p:ph type="pic" sz="quarter" idx="10"/>
          </p:nvPr>
        </p:nvSpPr>
        <p:spPr>
          <a:xfrm>
            <a:off x="1354204" y="1928920"/>
            <a:ext cx="2203523" cy="1244630"/>
          </a:xfrm>
        </p:spPr>
        <p:txBody>
          <a:bodyPr>
            <a:normAutofit/>
          </a:bodyPr>
          <a:lstStyle>
            <a:lvl1pPr>
              <a:defRPr sz="1400"/>
            </a:lvl1pPr>
          </a:lstStyle>
          <a:p>
            <a:r>
              <a:rPr lang="en-US" smtClean="0"/>
              <a:t>Click icon to add picture</a:t>
            </a:r>
            <a:endParaRPr lang="en-US" dirty="0"/>
          </a:p>
        </p:txBody>
      </p:sp>
      <p:sp>
        <p:nvSpPr>
          <p:cNvPr id="33" name="Picture Placeholder 4"/>
          <p:cNvSpPr>
            <a:spLocks noGrp="1"/>
          </p:cNvSpPr>
          <p:nvPr>
            <p:ph type="pic" sz="quarter" idx="11"/>
          </p:nvPr>
        </p:nvSpPr>
        <p:spPr>
          <a:xfrm>
            <a:off x="5525136" y="1932226"/>
            <a:ext cx="2203523" cy="1244630"/>
          </a:xfrm>
        </p:spPr>
        <p:txBody>
          <a:bodyPr>
            <a:normAutofit/>
          </a:bodyPr>
          <a:lstStyle>
            <a:lvl1pPr>
              <a:defRPr sz="1400"/>
            </a:lvl1pPr>
          </a:lstStyle>
          <a:p>
            <a:r>
              <a:rPr lang="en-US" smtClean="0"/>
              <a:t>Click icon to add picture</a:t>
            </a:r>
            <a:endParaRPr lang="en-US" dirty="0"/>
          </a:p>
        </p:txBody>
      </p:sp>
    </p:spTree>
    <p:extLst>
      <p:ext uri="{BB962C8B-B14F-4D97-AF65-F5344CB8AC3E}">
        <p14:creationId xmlns:p14="http://schemas.microsoft.com/office/powerpoint/2010/main" val="6888906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rea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3943484"/>
          </a:xfrm>
        </p:spPr>
        <p:txBody>
          <a:bodyPr>
            <a:normAutofit/>
          </a:bodyPr>
          <a:lstStyle>
            <a:lvl1pPr>
              <a:defRPr sz="1400"/>
            </a:lvl1pPr>
          </a:lstStyle>
          <a:p>
            <a:r>
              <a:rPr lang="en-US" smtClean="0"/>
              <a:t>Click icon to add picture</a:t>
            </a:r>
            <a:endParaRPr lang="en-US" dirty="0"/>
          </a:p>
        </p:txBody>
      </p:sp>
    </p:spTree>
    <p:extLst>
      <p:ext uri="{BB962C8B-B14F-4D97-AF65-F5344CB8AC3E}">
        <p14:creationId xmlns:p14="http://schemas.microsoft.com/office/powerpoint/2010/main" val="60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Big Image Placeholder">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1191" y="0"/>
            <a:ext cx="9144001" cy="6858000"/>
          </a:xfrm>
          <a:effectLst/>
        </p:spPr>
        <p:txBody>
          <a:bodyPr>
            <a:normAutofit/>
          </a:bodyPr>
          <a:lstStyle>
            <a:lvl1pPr marL="0" indent="0">
              <a:buNone/>
              <a:defRPr sz="1600">
                <a:ln>
                  <a:noFill/>
                </a:ln>
                <a:solidFill>
                  <a:schemeClr val="bg1">
                    <a:lumMod val="85000"/>
                  </a:schemeClr>
                </a:solidFill>
              </a:defRPr>
            </a:lvl1pPr>
          </a:lstStyle>
          <a:p>
            <a:r>
              <a:rPr lang="en-US" smtClean="0"/>
              <a:t>Click icon to add picture</a:t>
            </a:r>
            <a:endParaRPr lang="en-US" dirty="0"/>
          </a:p>
        </p:txBody>
      </p:sp>
    </p:spTree>
    <p:extLst>
      <p:ext uri="{BB962C8B-B14F-4D97-AF65-F5344CB8AC3E}">
        <p14:creationId xmlns:p14="http://schemas.microsoft.com/office/powerpoint/2010/main" val="1220905218"/>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Quote">
    <p:spTree>
      <p:nvGrpSpPr>
        <p:cNvPr id="1" name=""/>
        <p:cNvGrpSpPr/>
        <p:nvPr/>
      </p:nvGrpSpPr>
      <p:grpSpPr>
        <a:xfrm>
          <a:off x="0" y="0"/>
          <a:ext cx="0" cy="0"/>
          <a:chOff x="0" y="0"/>
          <a:chExt cx="0" cy="0"/>
        </a:xfrm>
      </p:grpSpPr>
      <p:sp>
        <p:nvSpPr>
          <p:cNvPr id="4" name="Picture Placeholder 4"/>
          <p:cNvSpPr>
            <a:spLocks noGrp="1"/>
          </p:cNvSpPr>
          <p:nvPr>
            <p:ph type="pic" sz="quarter" idx="13" hasCustomPrompt="1"/>
          </p:nvPr>
        </p:nvSpPr>
        <p:spPr>
          <a:xfrm>
            <a:off x="1" y="0"/>
            <a:ext cx="5362185" cy="6858000"/>
          </a:xfrm>
        </p:spPr>
        <p:txBody>
          <a:bodyPr/>
          <a:lstStyle>
            <a:lvl1pPr>
              <a:defRPr baseline="0"/>
            </a:lvl1pPr>
          </a:lstStyle>
          <a:p>
            <a:r>
              <a:rPr lang="en-US" dirty="0"/>
              <a:t>Drag / Drop / Send to Back</a:t>
            </a:r>
          </a:p>
        </p:txBody>
      </p:sp>
    </p:spTree>
    <p:extLst>
      <p:ext uri="{BB962C8B-B14F-4D97-AF65-F5344CB8AC3E}">
        <p14:creationId xmlns:p14="http://schemas.microsoft.com/office/powerpoint/2010/main" val="214012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Full Image BG">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6858000"/>
          </a:xfrm>
        </p:spPr>
        <p:txBody>
          <a:bodyPr>
            <a:normAutofit/>
          </a:bodyPr>
          <a:lstStyle>
            <a:lvl1pPr marL="0" indent="0">
              <a:buNone/>
              <a:defRPr sz="1200"/>
            </a:lvl1pPr>
          </a:lstStyle>
          <a:p>
            <a:r>
              <a:rPr lang="en-US" smtClean="0"/>
              <a:t>Click icon to add picture</a:t>
            </a:r>
            <a:endParaRPr lang="en-US" dirty="0"/>
          </a:p>
        </p:txBody>
      </p:sp>
    </p:spTree>
    <p:extLst>
      <p:ext uri="{BB962C8B-B14F-4D97-AF65-F5344CB8AC3E}">
        <p14:creationId xmlns:p14="http://schemas.microsoft.com/office/powerpoint/2010/main" val="3906190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Individual of the Team">
    <p:spTree>
      <p:nvGrpSpPr>
        <p:cNvPr id="1" name=""/>
        <p:cNvGrpSpPr/>
        <p:nvPr/>
      </p:nvGrpSpPr>
      <p:grpSpPr>
        <a:xfrm>
          <a:off x="0" y="0"/>
          <a:ext cx="0" cy="0"/>
          <a:chOff x="0" y="0"/>
          <a:chExt cx="0" cy="0"/>
        </a:xfrm>
      </p:grpSpPr>
      <p:sp>
        <p:nvSpPr>
          <p:cNvPr id="23" name="Picture Placeholder 22"/>
          <p:cNvSpPr>
            <a:spLocks noGrp="1"/>
          </p:cNvSpPr>
          <p:nvPr>
            <p:ph type="pic" sz="quarter" idx="15"/>
          </p:nvPr>
        </p:nvSpPr>
        <p:spPr>
          <a:xfrm>
            <a:off x="0" y="0"/>
            <a:ext cx="4572000" cy="6935254"/>
          </a:xfrm>
          <a:prstGeom prst="rect">
            <a:avLst/>
          </a:prstGeom>
        </p:spPr>
        <p:txBody>
          <a:bodyPr>
            <a:normAutofit/>
          </a:bodyPr>
          <a:lstStyle>
            <a:lvl1pPr>
              <a:defRPr sz="1200"/>
            </a:lvl1pPr>
          </a:lstStyle>
          <a:p>
            <a:r>
              <a:rPr lang="en-US" smtClean="0"/>
              <a:t>Click icon to add picture</a:t>
            </a:r>
            <a:endParaRPr lang="en-US"/>
          </a:p>
        </p:txBody>
      </p:sp>
    </p:spTree>
    <p:extLst>
      <p:ext uri="{BB962C8B-B14F-4D97-AF65-F5344CB8AC3E}">
        <p14:creationId xmlns:p14="http://schemas.microsoft.com/office/powerpoint/2010/main" val="251738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724206" y="2052623"/>
            <a:ext cx="685711" cy="685800"/>
          </a:xfrm>
          <a:prstGeom prst="ellipse">
            <a:avLst/>
          </a:prstGeom>
        </p:spPr>
        <p:txBody>
          <a:bodyPr rtlCol="0">
            <a:normAutofit/>
          </a:bodyPr>
          <a:lstStyle>
            <a:lvl1pPr marL="0" indent="0">
              <a:buNone/>
              <a:defRPr sz="800">
                <a:solidFill>
                  <a:schemeClr val="tx1"/>
                </a:solidFill>
              </a:defRPr>
            </a:lvl1pPr>
          </a:lstStyle>
          <a:p>
            <a:pPr lvl="0"/>
            <a:r>
              <a:rPr lang="en-US" noProof="0" smtClean="0"/>
              <a:t>Click icon to add picture</a:t>
            </a:r>
            <a:endParaRPr lang="en-US" noProof="0" dirty="0"/>
          </a:p>
        </p:txBody>
      </p:sp>
      <p:sp>
        <p:nvSpPr>
          <p:cNvPr id="13" name="Picture Placeholder 6"/>
          <p:cNvSpPr>
            <a:spLocks noGrp="1"/>
          </p:cNvSpPr>
          <p:nvPr>
            <p:ph type="pic" sz="quarter" idx="11"/>
          </p:nvPr>
        </p:nvSpPr>
        <p:spPr>
          <a:xfrm>
            <a:off x="3198241" y="2052623"/>
            <a:ext cx="685711" cy="685800"/>
          </a:xfrm>
          <a:prstGeom prst="ellipse">
            <a:avLst/>
          </a:prstGeom>
        </p:spPr>
        <p:txBody>
          <a:bodyPr rtlCol="0">
            <a:normAutofit/>
          </a:bodyPr>
          <a:lstStyle>
            <a:lvl1pPr marL="0" indent="0">
              <a:buNone/>
              <a:defRPr sz="800">
                <a:solidFill>
                  <a:schemeClr val="tx1"/>
                </a:solidFill>
              </a:defRPr>
            </a:lvl1pPr>
          </a:lstStyle>
          <a:p>
            <a:pPr lvl="0"/>
            <a:r>
              <a:rPr lang="en-US" noProof="0" smtClean="0"/>
              <a:t>Click icon to add picture</a:t>
            </a:r>
            <a:endParaRPr lang="en-US" noProof="0"/>
          </a:p>
        </p:txBody>
      </p:sp>
      <p:sp>
        <p:nvSpPr>
          <p:cNvPr id="15" name="Picture Placeholder 6"/>
          <p:cNvSpPr>
            <a:spLocks noGrp="1"/>
          </p:cNvSpPr>
          <p:nvPr>
            <p:ph type="pic" sz="quarter" idx="12"/>
          </p:nvPr>
        </p:nvSpPr>
        <p:spPr>
          <a:xfrm>
            <a:off x="5589729" y="2052623"/>
            <a:ext cx="685711" cy="685800"/>
          </a:xfrm>
          <a:prstGeom prst="ellipse">
            <a:avLst/>
          </a:prstGeom>
        </p:spPr>
        <p:txBody>
          <a:bodyPr rtlCol="0">
            <a:normAutofit/>
          </a:bodyPr>
          <a:lstStyle>
            <a:lvl1pPr marL="0" indent="0">
              <a:buNone/>
              <a:defRPr sz="800">
                <a:solidFill>
                  <a:schemeClr val="tx1"/>
                </a:solidFill>
              </a:defRPr>
            </a:lvl1pPr>
          </a:lstStyle>
          <a:p>
            <a:pPr lvl="0"/>
            <a:r>
              <a:rPr lang="en-US" noProof="0" smtClean="0"/>
              <a:t>Click icon to add picture</a:t>
            </a:r>
            <a:endParaRPr lang="en-US" noProof="0"/>
          </a:p>
        </p:txBody>
      </p:sp>
    </p:spTree>
    <p:extLst>
      <p:ext uri="{BB962C8B-B14F-4D97-AF65-F5344CB8AC3E}">
        <p14:creationId xmlns:p14="http://schemas.microsoft.com/office/powerpoint/2010/main" val="277003306"/>
      </p:ext>
    </p:extLst>
  </p:cSld>
  <p:clrMapOvr>
    <a:masterClrMapping/>
  </p:clrMapOvr>
  <p:transition spd="med" advClick="0" advTm="200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Data Driven">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1190" y="2214687"/>
            <a:ext cx="9144000" cy="2006754"/>
          </a:xfrm>
        </p:spPr>
        <p:txBody>
          <a:bodyPr/>
          <a:lstStyle/>
          <a:p>
            <a:r>
              <a:rPr lang="en-US" smtClean="0"/>
              <a:t>Click icon to add picture</a:t>
            </a:r>
            <a:endParaRPr lang="en-US"/>
          </a:p>
        </p:txBody>
      </p:sp>
    </p:spTree>
    <p:extLst>
      <p:ext uri="{BB962C8B-B14F-4D97-AF65-F5344CB8AC3E}">
        <p14:creationId xmlns:p14="http://schemas.microsoft.com/office/powerpoint/2010/main" val="41952312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1F8871-BB87-42D7-A073-C6D7D181CDC6}"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31918561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7936E9-F33A-474B-8E50-759A6285C375}"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3530078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A04DA2-4CDE-46CE-9C91-2D193563EF3E}"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21343759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Big Picture v4">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0" y="0"/>
            <a:ext cx="9144000" cy="6858000"/>
          </a:xfrm>
          <a:effectLst/>
        </p:spPr>
        <p:txBody>
          <a:bodyPr>
            <a:normAutofit/>
          </a:bodyPr>
          <a:lstStyle>
            <a:lvl1pPr marL="0" indent="0">
              <a:buNone/>
              <a:defRPr sz="1800">
                <a:ln>
                  <a:noFill/>
                </a:ln>
                <a:solidFill>
                  <a:schemeClr val="bg1">
                    <a:lumMod val="85000"/>
                  </a:schemeClr>
                </a:solidFill>
                <a:latin typeface="Lato Light" charset="0"/>
                <a:ea typeface="Lato Light" charset="0"/>
                <a:cs typeface="Lato Light" charset="0"/>
              </a:defRPr>
            </a:lvl1pPr>
          </a:lstStyle>
          <a:p>
            <a:r>
              <a:rPr lang="en-US" smtClean="0"/>
              <a:t>Click icon to add picture</a:t>
            </a:r>
            <a:endParaRPr lang="en-US" dirty="0"/>
          </a:p>
        </p:txBody>
      </p:sp>
    </p:spTree>
    <p:extLst>
      <p:ext uri="{BB962C8B-B14F-4D97-AF65-F5344CB8AC3E}">
        <p14:creationId xmlns:p14="http://schemas.microsoft.com/office/powerpoint/2010/main" val="42381656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Big Picture">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9144000" cy="6858000"/>
          </a:xfrm>
          <a:prstGeom prst="rect">
            <a:avLst/>
          </a:prstGeom>
          <a:effectLst/>
        </p:spPr>
        <p:txBody>
          <a:bodyPr>
            <a:normAutofit/>
          </a:bodyPr>
          <a:lstStyle>
            <a:lvl1pPr marL="0" indent="0">
              <a:buNone/>
              <a:defRPr sz="1800">
                <a:ln>
                  <a:noFill/>
                </a:ln>
                <a:solidFill>
                  <a:schemeClr val="bg1">
                    <a:lumMod val="85000"/>
                  </a:schemeClr>
                </a:solidFill>
                <a:latin typeface="Lato Light" charset="0"/>
                <a:ea typeface="Lato Light" charset="0"/>
                <a:cs typeface="Lato Light" charset="0"/>
              </a:defRPr>
            </a:lvl1pPr>
          </a:lstStyle>
          <a:p>
            <a:r>
              <a:rPr lang="en-US" smtClean="0"/>
              <a:t>Click icon to add picture</a:t>
            </a:r>
            <a:endParaRPr lang="en-US" dirty="0"/>
          </a:p>
        </p:txBody>
      </p:sp>
    </p:spTree>
    <p:extLst>
      <p:ext uri="{BB962C8B-B14F-4D97-AF65-F5344CB8AC3E}">
        <p14:creationId xmlns:p14="http://schemas.microsoft.com/office/powerpoint/2010/main" val="360975913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Big Picture v4">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0" y="0"/>
            <a:ext cx="9144000" cy="6858000"/>
          </a:xfrm>
          <a:effectLst/>
        </p:spPr>
        <p:txBody>
          <a:bodyPr>
            <a:normAutofit/>
          </a:bodyPr>
          <a:lstStyle>
            <a:lvl1pPr marL="0" indent="0">
              <a:buNone/>
              <a:defRPr sz="18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7172694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Big Picture">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9144000" cy="6858000"/>
          </a:xfrm>
          <a:prstGeom prst="rect">
            <a:avLst/>
          </a:prstGeom>
          <a:effectLst/>
        </p:spPr>
        <p:txBody>
          <a:bodyPr>
            <a:normAutofit/>
          </a:bodyPr>
          <a:lstStyle>
            <a:lvl1pPr marL="0" indent="0">
              <a:buNone/>
              <a:defRPr sz="18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25569535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BC23BD-1CB7-47DA-B1BE-7214E9DEE05C}"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40312867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8AD77-2942-40C6-A1CC-7EDC214CAD05}"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28339739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3241D8A-5302-424E-A6AD-12D29A7CF831}"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25305905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CB89EB-1AE1-49E6-81B9-CF58EAA771C8}" type="datetime1">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19730618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7B3977-BE3C-45A5-A797-8E0F52EEFD37}" type="datetime1">
              <a:rPr lang="en-US" smtClean="0"/>
              <a:t>4/10/2018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6931383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9AC646-8EA0-4D5D-8712-60ABB294D87D}" type="datetime1">
              <a:rPr lang="en-US" smtClean="0"/>
              <a:t>4/10/2018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2999876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28C6D0-2C43-46C3-BC99-39BC6D755E6C}" type="datetime1">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32028811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52DA90-08D3-4121-83C5-920AF6900D0A}" type="datetime1">
              <a:rPr lang="en-US" smtClean="0"/>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41411944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7538ACF-753E-4DC2-B84B-03511ABA1FFD}" type="datetime1">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33044450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49036E3-D3EA-4A3C-B75E-9BCF8E9FA411}" type="datetime1">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10214010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9C6A9-6A6A-4B07-8FB9-411E42DF9C4E}"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16120697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E188C9-29D2-4E3C-B0EF-15A329AA914D}"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864691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AD83ABBB-CEEB-4C18-BCD2-30F15065C573}" type="datetime1">
              <a:rPr lang="en-US" smtClean="0"/>
              <a:t>4/10/2018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40328632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ADD4B59-335B-48E6-ABE1-A8D9E613771A}" type="datetime1">
              <a:rPr lang="en-US" smtClean="0"/>
              <a:t>4/10/2018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13782580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fld id="{190A7CD3-DAD0-42F0-AA43-44CB0DA068B9}" type="datetime1">
              <a:rPr lang="en-US" smtClean="0"/>
              <a:t>4/10/2018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25234839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C2829F10-72EF-4716-B649-AEBB014E05A7}" type="datetime1">
              <a:rPr lang="en-US" smtClean="0"/>
              <a:t>4/10/2018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23541698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0993C5E4-06E1-4B59-94DB-3A28BF2CBCDB}" type="datetime1">
              <a:rPr lang="en-US" smtClean="0"/>
              <a:t>4/10/2018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3311123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B78B2D-A176-47B2-9802-7B6C9F1633D8}" type="datetime1">
              <a:rPr lang="en-US" smtClean="0"/>
              <a:t>4/10/2018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38635913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D8336BA6-1198-494E-A3CA-3425719BAE55}" type="datetime1">
              <a:rPr lang="en-US" smtClean="0"/>
              <a:t>4/10/2018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3777121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DCC6D54-9017-4C7F-8BCB-60AA5F636542}" type="datetime1">
              <a:rPr lang="en-US" smtClean="0"/>
              <a:t>4/10/2018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38372085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fld id="{162560CA-DCBC-4F26-A04C-B52D6272A1CF}" type="datetime1">
              <a:rPr lang="en-US" smtClean="0"/>
              <a:t>4/10/2018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23204763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fld id="{4284F0D5-21AE-4D3A-837C-A44ACA08E607}" type="datetime1">
              <a:rPr lang="en-US" smtClean="0"/>
              <a:t>4/10/2018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37802043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EC8AA2A-FD30-4913-843A-5A45A4702F5F}" type="datetime1">
              <a:rPr lang="en-US" smtClean="0"/>
              <a:t>4/10/2018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12114375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4"/>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4"/>
            <a:ext cx="6019800" cy="43878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16239CB-D880-4281-89DF-E23188F90A2A}" type="datetime1">
              <a:rPr lang="en-US" smtClean="0"/>
              <a:t>4/10/2018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20017262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472875"/>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263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69D6FF-5CB4-41A7-BFCC-E96524123E82}"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17241557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C07383-9F03-46AB-9895-F1F0573BAD9B}"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2375246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97EF0-D83A-4A07-B877-69F840483CDB}" type="datetime1">
              <a:rPr lang="en-US" smtClean="0"/>
              <a:t>4/10/2018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3673931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279AD1-4361-4919-BB22-496C9F55E5D9}"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13260174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417B70-C39D-41C0-895E-4D51ACEF83EE}" type="datetime1">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6091976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BA5F07-F8F1-4A15-88EF-4938D1228524}" type="datetime1">
              <a:rPr lang="en-US" smtClean="0"/>
              <a:t>4/10/2018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4835849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573D13-6B9A-4207-86EA-A13A1BA6C2CF}" type="datetime1">
              <a:rPr lang="en-US" smtClean="0"/>
              <a:t>4/10/2018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12522369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5F8D0D-2CE1-4390-8850-82707500C81A}" type="datetime1">
              <a:rPr lang="en-US" smtClean="0"/>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11995358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5006B8D-5695-4DA4-BD2E-A4EF7FF39A1D}" type="datetime1">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12188039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FA16AD-62DE-47B6-88F4-43EBD40C7584}" type="datetime1">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31613504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80AAD4-E0D4-4526-9B65-5D7CA83A7C69}"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30447293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FC8DA0-3656-4564-ABF7-4FC32EDEEDBC}"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5091803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4AAFE7-5251-4DD2-9447-D876487D8175}" type="datetime1">
              <a:rPr lang="en-US" smtClean="0"/>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1174451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9B5FD7-676A-4C99-B333-394C267669AC}" type="datetime1">
              <a:rPr lang="en-US" smtClean="0"/>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2484561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Start-Company">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8131511"/>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xmlns:p14="http://schemas.microsoft.com/office/powerpoint/2010/main" advClick="0" advTm="300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2_Big_Picture_team-skills">
    <p:spTree>
      <p:nvGrpSpPr>
        <p:cNvPr id="1" name=""/>
        <p:cNvGrpSpPr/>
        <p:nvPr/>
      </p:nvGrpSpPr>
      <p:grpSpPr>
        <a:xfrm>
          <a:off x="0" y="0"/>
          <a:ext cx="0" cy="0"/>
          <a:chOff x="0" y="0"/>
          <a:chExt cx="0" cy="0"/>
        </a:xfrm>
      </p:grpSpPr>
      <p:sp>
        <p:nvSpPr>
          <p:cNvPr id="9" name="Picture Placeholder 22"/>
          <p:cNvSpPr>
            <a:spLocks noGrp="1"/>
          </p:cNvSpPr>
          <p:nvPr>
            <p:ph type="pic" sz="quarter" idx="13"/>
          </p:nvPr>
        </p:nvSpPr>
        <p:spPr>
          <a:xfrm>
            <a:off x="0" y="-1"/>
            <a:ext cx="9152357" cy="6858001"/>
          </a:xfrm>
        </p:spPr>
        <p:txBody>
          <a:bodyPr>
            <a:normAutofit/>
          </a:bodyPr>
          <a:lstStyle>
            <a:lvl1pPr marL="0" indent="0">
              <a:buNone/>
              <a:defRPr sz="1200">
                <a:latin typeface="Lato Light"/>
                <a:cs typeface="Lato Light"/>
              </a:defRPr>
            </a:lvl1pPr>
          </a:lstStyle>
          <a:p>
            <a:r>
              <a:rPr lang="en-US" smtClean="0"/>
              <a:t>Click icon to add picture</a:t>
            </a:r>
            <a:endParaRPr lang="id-ID" dirty="0"/>
          </a:p>
        </p:txBody>
      </p:sp>
      <p:sp>
        <p:nvSpPr>
          <p:cNvPr id="5" name="Picture Placeholder 22"/>
          <p:cNvSpPr>
            <a:spLocks noGrp="1"/>
          </p:cNvSpPr>
          <p:nvPr>
            <p:ph type="pic" sz="quarter" idx="14"/>
          </p:nvPr>
        </p:nvSpPr>
        <p:spPr>
          <a:xfrm>
            <a:off x="1180364" y="2344616"/>
            <a:ext cx="1231010" cy="1547446"/>
          </a:xfrm>
        </p:spPr>
        <p:txBody>
          <a:bodyPr>
            <a:normAutofit/>
          </a:bodyPr>
          <a:lstStyle>
            <a:lvl1pPr marL="0" indent="0">
              <a:buNone/>
              <a:defRPr sz="1200">
                <a:solidFill>
                  <a:schemeClr val="bg1"/>
                </a:solidFill>
                <a:latin typeface="Lato Regular"/>
                <a:cs typeface="Lato Regular"/>
              </a:defRPr>
            </a:lvl1pPr>
          </a:lstStyle>
          <a:p>
            <a:r>
              <a:rPr lang="en-US" smtClean="0"/>
              <a:t>Click icon to add picture</a:t>
            </a:r>
            <a:endParaRPr lang="id-ID" dirty="0"/>
          </a:p>
        </p:txBody>
      </p:sp>
    </p:spTree>
    <p:extLst>
      <p:ext uri="{BB962C8B-B14F-4D97-AF65-F5344CB8AC3E}">
        <p14:creationId xmlns:p14="http://schemas.microsoft.com/office/powerpoint/2010/main" val="6100063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Iphone_06_layout">
    <p:spTree>
      <p:nvGrpSpPr>
        <p:cNvPr id="1" name=""/>
        <p:cNvGrpSpPr/>
        <p:nvPr/>
      </p:nvGrpSpPr>
      <p:grpSpPr>
        <a:xfrm>
          <a:off x="0" y="0"/>
          <a:ext cx="0" cy="0"/>
          <a:chOff x="0" y="0"/>
          <a:chExt cx="0" cy="0"/>
        </a:xfrm>
      </p:grpSpPr>
      <p:sp>
        <p:nvSpPr>
          <p:cNvPr id="7" name="Picture Placeholder 4"/>
          <p:cNvSpPr>
            <a:spLocks noGrp="1"/>
          </p:cNvSpPr>
          <p:nvPr>
            <p:ph type="pic" sz="quarter" idx="10"/>
          </p:nvPr>
        </p:nvSpPr>
        <p:spPr>
          <a:xfrm>
            <a:off x="3845169" y="2485292"/>
            <a:ext cx="1453399" cy="2520462"/>
          </a:xfrm>
        </p:spPr>
        <p:txBody>
          <a:bodyPr>
            <a:normAutofit/>
          </a:bodyPr>
          <a:lstStyle>
            <a:lvl1pPr>
              <a:defRPr sz="1400"/>
            </a:lvl1pPr>
          </a:lstStyle>
          <a:p>
            <a:r>
              <a:rPr lang="en-US" smtClean="0"/>
              <a:t>Click icon to add picture</a:t>
            </a:r>
            <a:endParaRPr lang="en-US" dirty="0"/>
          </a:p>
        </p:txBody>
      </p:sp>
    </p:spTree>
    <p:extLst>
      <p:ext uri="{BB962C8B-B14F-4D97-AF65-F5344CB8AC3E}">
        <p14:creationId xmlns:p14="http://schemas.microsoft.com/office/powerpoint/2010/main" val="21062724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macbook_Air_mockup">
    <p:spTree>
      <p:nvGrpSpPr>
        <p:cNvPr id="1" name=""/>
        <p:cNvGrpSpPr/>
        <p:nvPr/>
      </p:nvGrpSpPr>
      <p:grpSpPr>
        <a:xfrm>
          <a:off x="0" y="0"/>
          <a:ext cx="0" cy="0"/>
          <a:chOff x="0" y="0"/>
          <a:chExt cx="0" cy="0"/>
        </a:xfrm>
      </p:grpSpPr>
      <p:sp>
        <p:nvSpPr>
          <p:cNvPr id="7" name="Picture Placeholder 4"/>
          <p:cNvSpPr>
            <a:spLocks noGrp="1"/>
          </p:cNvSpPr>
          <p:nvPr>
            <p:ph type="pic" sz="quarter" idx="10"/>
          </p:nvPr>
        </p:nvSpPr>
        <p:spPr>
          <a:xfrm>
            <a:off x="3099915" y="2518442"/>
            <a:ext cx="2967532" cy="1865989"/>
          </a:xfrm>
        </p:spPr>
        <p:txBody>
          <a:bodyPr>
            <a:normAutofit/>
          </a:bodyPr>
          <a:lstStyle>
            <a:lvl1pPr>
              <a:defRPr sz="1400"/>
            </a:lvl1pPr>
          </a:lstStyle>
          <a:p>
            <a:r>
              <a:rPr lang="en-US" smtClean="0"/>
              <a:t>Click icon to add picture</a:t>
            </a:r>
            <a:endParaRPr lang="en-US" dirty="0"/>
          </a:p>
        </p:txBody>
      </p:sp>
    </p:spTree>
    <p:extLst>
      <p:ext uri="{BB962C8B-B14F-4D97-AF65-F5344CB8AC3E}">
        <p14:creationId xmlns:p14="http://schemas.microsoft.com/office/powerpoint/2010/main" val="19929397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ipad_mockup">
    <p:spTree>
      <p:nvGrpSpPr>
        <p:cNvPr id="1" name=""/>
        <p:cNvGrpSpPr/>
        <p:nvPr/>
      </p:nvGrpSpPr>
      <p:grpSpPr>
        <a:xfrm>
          <a:off x="0" y="0"/>
          <a:ext cx="0" cy="0"/>
          <a:chOff x="0" y="0"/>
          <a:chExt cx="0" cy="0"/>
        </a:xfrm>
      </p:grpSpPr>
      <p:sp>
        <p:nvSpPr>
          <p:cNvPr id="9" name="Picture Placeholder 4"/>
          <p:cNvSpPr>
            <a:spLocks noGrp="1"/>
          </p:cNvSpPr>
          <p:nvPr>
            <p:ph type="pic" sz="quarter" idx="10"/>
          </p:nvPr>
        </p:nvSpPr>
        <p:spPr>
          <a:xfrm>
            <a:off x="5631883" y="2199224"/>
            <a:ext cx="2002648" cy="2700196"/>
          </a:xfrm>
        </p:spPr>
        <p:txBody>
          <a:bodyPr>
            <a:normAutofit/>
          </a:bodyPr>
          <a:lstStyle>
            <a:lvl1pPr>
              <a:defRPr sz="1400"/>
            </a:lvl1pPr>
          </a:lstStyle>
          <a:p>
            <a:r>
              <a:rPr lang="en-US" smtClean="0"/>
              <a:t>Click icon to add picture</a:t>
            </a:r>
            <a:endParaRPr lang="en-US" dirty="0"/>
          </a:p>
        </p:txBody>
      </p:sp>
    </p:spTree>
    <p:extLst>
      <p:ext uri="{BB962C8B-B14F-4D97-AF65-F5344CB8AC3E}">
        <p14:creationId xmlns:p14="http://schemas.microsoft.com/office/powerpoint/2010/main" val="18911801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ipad_mockup2">
    <p:spTree>
      <p:nvGrpSpPr>
        <p:cNvPr id="1" name=""/>
        <p:cNvGrpSpPr/>
        <p:nvPr/>
      </p:nvGrpSpPr>
      <p:grpSpPr>
        <a:xfrm>
          <a:off x="0" y="0"/>
          <a:ext cx="0" cy="0"/>
          <a:chOff x="0" y="0"/>
          <a:chExt cx="0" cy="0"/>
        </a:xfrm>
      </p:grpSpPr>
      <p:sp>
        <p:nvSpPr>
          <p:cNvPr id="8" name="Picture Placeholder 4"/>
          <p:cNvSpPr>
            <a:spLocks noGrp="1"/>
          </p:cNvSpPr>
          <p:nvPr>
            <p:ph type="pic" sz="quarter" idx="10"/>
          </p:nvPr>
        </p:nvSpPr>
        <p:spPr>
          <a:xfrm>
            <a:off x="3152458" y="2493469"/>
            <a:ext cx="2843641" cy="2107451"/>
          </a:xfrm>
        </p:spPr>
        <p:txBody>
          <a:bodyPr>
            <a:normAutofit/>
          </a:bodyPr>
          <a:lstStyle>
            <a:lvl1pPr>
              <a:defRPr sz="1400"/>
            </a:lvl1pPr>
          </a:lstStyle>
          <a:p>
            <a:r>
              <a:rPr lang="en-US" smtClean="0"/>
              <a:t>Click icon to add picture</a:t>
            </a:r>
            <a:endParaRPr lang="en-US" dirty="0"/>
          </a:p>
        </p:txBody>
      </p:sp>
    </p:spTree>
    <p:extLst>
      <p:ext uri="{BB962C8B-B14F-4D97-AF65-F5344CB8AC3E}">
        <p14:creationId xmlns:p14="http://schemas.microsoft.com/office/powerpoint/2010/main" val="39191221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new_macbook_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2960239" y="2497015"/>
            <a:ext cx="3190781" cy="1992924"/>
          </a:xfrm>
        </p:spPr>
        <p:txBody>
          <a:bodyPr>
            <a:normAutofit/>
          </a:bodyPr>
          <a:lstStyle>
            <a:lvl1pPr>
              <a:defRPr sz="1400"/>
            </a:lvl1pPr>
          </a:lstStyle>
          <a:p>
            <a:r>
              <a:rPr lang="en-US" smtClean="0"/>
              <a:t>Click icon to add picture</a:t>
            </a:r>
            <a:endParaRPr lang="en-US" dirty="0"/>
          </a:p>
        </p:txBody>
      </p:sp>
    </p:spTree>
    <p:extLst>
      <p:ext uri="{BB962C8B-B14F-4D97-AF65-F5344CB8AC3E}">
        <p14:creationId xmlns:p14="http://schemas.microsoft.com/office/powerpoint/2010/main" val="35300026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iMac_Compare">
    <p:spTree>
      <p:nvGrpSpPr>
        <p:cNvPr id="1" name=""/>
        <p:cNvGrpSpPr/>
        <p:nvPr/>
      </p:nvGrpSpPr>
      <p:grpSpPr>
        <a:xfrm>
          <a:off x="0" y="0"/>
          <a:ext cx="0" cy="0"/>
          <a:chOff x="0" y="0"/>
          <a:chExt cx="0" cy="0"/>
        </a:xfrm>
      </p:grpSpPr>
      <p:sp>
        <p:nvSpPr>
          <p:cNvPr id="32" name="Picture Placeholder 4"/>
          <p:cNvSpPr>
            <a:spLocks noGrp="1"/>
          </p:cNvSpPr>
          <p:nvPr>
            <p:ph type="pic" sz="quarter" idx="10"/>
          </p:nvPr>
        </p:nvSpPr>
        <p:spPr>
          <a:xfrm>
            <a:off x="1354204" y="1928920"/>
            <a:ext cx="2203523" cy="1244630"/>
          </a:xfrm>
        </p:spPr>
        <p:txBody>
          <a:bodyPr>
            <a:normAutofit/>
          </a:bodyPr>
          <a:lstStyle>
            <a:lvl1pPr>
              <a:defRPr sz="1400"/>
            </a:lvl1pPr>
          </a:lstStyle>
          <a:p>
            <a:r>
              <a:rPr lang="en-US" smtClean="0"/>
              <a:t>Click icon to add picture</a:t>
            </a:r>
            <a:endParaRPr lang="en-US" dirty="0"/>
          </a:p>
        </p:txBody>
      </p:sp>
      <p:sp>
        <p:nvSpPr>
          <p:cNvPr id="33" name="Picture Placeholder 4"/>
          <p:cNvSpPr>
            <a:spLocks noGrp="1"/>
          </p:cNvSpPr>
          <p:nvPr>
            <p:ph type="pic" sz="quarter" idx="11"/>
          </p:nvPr>
        </p:nvSpPr>
        <p:spPr>
          <a:xfrm>
            <a:off x="5525136" y="1932226"/>
            <a:ext cx="2203523" cy="1244630"/>
          </a:xfrm>
        </p:spPr>
        <p:txBody>
          <a:bodyPr>
            <a:normAutofit/>
          </a:bodyPr>
          <a:lstStyle>
            <a:lvl1pPr>
              <a:defRPr sz="1400"/>
            </a:lvl1pPr>
          </a:lstStyle>
          <a:p>
            <a:r>
              <a:rPr lang="en-US" smtClean="0"/>
              <a:t>Click icon to add picture</a:t>
            </a:r>
            <a:endParaRPr lang="en-US" dirty="0"/>
          </a:p>
        </p:txBody>
      </p:sp>
    </p:spTree>
    <p:extLst>
      <p:ext uri="{BB962C8B-B14F-4D97-AF65-F5344CB8AC3E}">
        <p14:creationId xmlns:p14="http://schemas.microsoft.com/office/powerpoint/2010/main" val="10981623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Brea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3943484"/>
          </a:xfrm>
        </p:spPr>
        <p:txBody>
          <a:bodyPr>
            <a:normAutofit/>
          </a:bodyPr>
          <a:lstStyle>
            <a:lvl1pPr>
              <a:defRPr sz="1400"/>
            </a:lvl1pPr>
          </a:lstStyle>
          <a:p>
            <a:r>
              <a:rPr lang="en-US" smtClean="0"/>
              <a:t>Click icon to add picture</a:t>
            </a:r>
            <a:endParaRPr lang="en-US" dirty="0"/>
          </a:p>
        </p:txBody>
      </p:sp>
    </p:spTree>
    <p:extLst>
      <p:ext uri="{BB962C8B-B14F-4D97-AF65-F5344CB8AC3E}">
        <p14:creationId xmlns:p14="http://schemas.microsoft.com/office/powerpoint/2010/main" val="2908240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Big Image Placeholder">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1191" y="0"/>
            <a:ext cx="9144001" cy="6858000"/>
          </a:xfrm>
          <a:effectLst/>
        </p:spPr>
        <p:txBody>
          <a:bodyPr>
            <a:normAutofit/>
          </a:bodyPr>
          <a:lstStyle>
            <a:lvl1pPr marL="0" indent="0">
              <a:buNone/>
              <a:defRPr sz="1600">
                <a:ln>
                  <a:noFill/>
                </a:ln>
                <a:solidFill>
                  <a:schemeClr val="bg1">
                    <a:lumMod val="85000"/>
                  </a:schemeClr>
                </a:solidFill>
              </a:defRPr>
            </a:lvl1pPr>
          </a:lstStyle>
          <a:p>
            <a:r>
              <a:rPr lang="en-US" smtClean="0"/>
              <a:t>Click icon to add picture</a:t>
            </a:r>
            <a:endParaRPr lang="en-US" dirty="0"/>
          </a:p>
        </p:txBody>
      </p:sp>
    </p:spTree>
    <p:extLst>
      <p:ext uri="{BB962C8B-B14F-4D97-AF65-F5344CB8AC3E}">
        <p14:creationId xmlns:p14="http://schemas.microsoft.com/office/powerpoint/2010/main" val="1648785416"/>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68343A-7C1B-4EA9-8482-19765AB77F5B}" type="datetime1">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55324074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4" name="Picture Placeholder 4"/>
          <p:cNvSpPr>
            <a:spLocks noGrp="1"/>
          </p:cNvSpPr>
          <p:nvPr>
            <p:ph type="pic" sz="quarter" idx="13" hasCustomPrompt="1"/>
          </p:nvPr>
        </p:nvSpPr>
        <p:spPr>
          <a:xfrm>
            <a:off x="1" y="0"/>
            <a:ext cx="5362185" cy="6858000"/>
          </a:xfrm>
        </p:spPr>
        <p:txBody>
          <a:bodyPr/>
          <a:lstStyle>
            <a:lvl1pPr>
              <a:defRPr baseline="0"/>
            </a:lvl1pPr>
          </a:lstStyle>
          <a:p>
            <a:r>
              <a:rPr lang="en-US" dirty="0"/>
              <a:t>Drag / Drop / Send to Back</a:t>
            </a:r>
          </a:p>
        </p:txBody>
      </p:sp>
    </p:spTree>
    <p:extLst>
      <p:ext uri="{BB962C8B-B14F-4D97-AF65-F5344CB8AC3E}">
        <p14:creationId xmlns:p14="http://schemas.microsoft.com/office/powerpoint/2010/main" val="19040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Full Image BG">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6858000"/>
          </a:xfrm>
        </p:spPr>
        <p:txBody>
          <a:bodyPr>
            <a:normAutofit/>
          </a:bodyPr>
          <a:lstStyle>
            <a:lvl1pPr marL="0" indent="0">
              <a:buNone/>
              <a:defRPr sz="1200"/>
            </a:lvl1pPr>
          </a:lstStyle>
          <a:p>
            <a:r>
              <a:rPr lang="en-US" smtClean="0"/>
              <a:t>Click icon to add picture</a:t>
            </a:r>
            <a:endParaRPr lang="en-US" dirty="0"/>
          </a:p>
        </p:txBody>
      </p:sp>
    </p:spTree>
    <p:extLst>
      <p:ext uri="{BB962C8B-B14F-4D97-AF65-F5344CB8AC3E}">
        <p14:creationId xmlns:p14="http://schemas.microsoft.com/office/powerpoint/2010/main" val="14143368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2_Individual of the Team">
    <p:spTree>
      <p:nvGrpSpPr>
        <p:cNvPr id="1" name=""/>
        <p:cNvGrpSpPr/>
        <p:nvPr/>
      </p:nvGrpSpPr>
      <p:grpSpPr>
        <a:xfrm>
          <a:off x="0" y="0"/>
          <a:ext cx="0" cy="0"/>
          <a:chOff x="0" y="0"/>
          <a:chExt cx="0" cy="0"/>
        </a:xfrm>
      </p:grpSpPr>
      <p:sp>
        <p:nvSpPr>
          <p:cNvPr id="23" name="Picture Placeholder 22"/>
          <p:cNvSpPr>
            <a:spLocks noGrp="1"/>
          </p:cNvSpPr>
          <p:nvPr>
            <p:ph type="pic" sz="quarter" idx="15"/>
          </p:nvPr>
        </p:nvSpPr>
        <p:spPr>
          <a:xfrm>
            <a:off x="0" y="0"/>
            <a:ext cx="4572000" cy="6935254"/>
          </a:xfrm>
          <a:prstGeom prst="rect">
            <a:avLst/>
          </a:prstGeom>
        </p:spPr>
        <p:txBody>
          <a:bodyPr>
            <a:normAutofit/>
          </a:bodyPr>
          <a:lstStyle>
            <a:lvl1pPr>
              <a:defRPr sz="1200"/>
            </a:lvl1pPr>
          </a:lstStyle>
          <a:p>
            <a:r>
              <a:rPr lang="en-US" smtClean="0"/>
              <a:t>Click icon to add picture</a:t>
            </a:r>
            <a:endParaRPr lang="en-US"/>
          </a:p>
        </p:txBody>
      </p:sp>
    </p:spTree>
    <p:extLst>
      <p:ext uri="{BB962C8B-B14F-4D97-AF65-F5344CB8AC3E}">
        <p14:creationId xmlns:p14="http://schemas.microsoft.com/office/powerpoint/2010/main" val="37082458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724206" y="2052623"/>
            <a:ext cx="685711" cy="685800"/>
          </a:xfrm>
          <a:prstGeom prst="ellipse">
            <a:avLst/>
          </a:prstGeom>
        </p:spPr>
        <p:txBody>
          <a:bodyPr rtlCol="0">
            <a:normAutofit/>
          </a:bodyPr>
          <a:lstStyle>
            <a:lvl1pPr marL="0" indent="0">
              <a:buNone/>
              <a:defRPr sz="800">
                <a:solidFill>
                  <a:schemeClr val="tx1"/>
                </a:solidFill>
              </a:defRPr>
            </a:lvl1pPr>
          </a:lstStyle>
          <a:p>
            <a:pPr lvl="0"/>
            <a:r>
              <a:rPr lang="en-US" noProof="0" smtClean="0"/>
              <a:t>Click icon to add picture</a:t>
            </a:r>
            <a:endParaRPr lang="en-US" noProof="0" dirty="0"/>
          </a:p>
        </p:txBody>
      </p:sp>
      <p:sp>
        <p:nvSpPr>
          <p:cNvPr id="13" name="Picture Placeholder 6"/>
          <p:cNvSpPr>
            <a:spLocks noGrp="1"/>
          </p:cNvSpPr>
          <p:nvPr>
            <p:ph type="pic" sz="quarter" idx="11"/>
          </p:nvPr>
        </p:nvSpPr>
        <p:spPr>
          <a:xfrm>
            <a:off x="3198241" y="2052623"/>
            <a:ext cx="685711" cy="685800"/>
          </a:xfrm>
          <a:prstGeom prst="ellipse">
            <a:avLst/>
          </a:prstGeom>
        </p:spPr>
        <p:txBody>
          <a:bodyPr rtlCol="0">
            <a:normAutofit/>
          </a:bodyPr>
          <a:lstStyle>
            <a:lvl1pPr marL="0" indent="0">
              <a:buNone/>
              <a:defRPr sz="800">
                <a:solidFill>
                  <a:schemeClr val="tx1"/>
                </a:solidFill>
              </a:defRPr>
            </a:lvl1pPr>
          </a:lstStyle>
          <a:p>
            <a:pPr lvl="0"/>
            <a:r>
              <a:rPr lang="en-US" noProof="0" smtClean="0"/>
              <a:t>Click icon to add picture</a:t>
            </a:r>
            <a:endParaRPr lang="en-US" noProof="0"/>
          </a:p>
        </p:txBody>
      </p:sp>
      <p:sp>
        <p:nvSpPr>
          <p:cNvPr id="15" name="Picture Placeholder 6"/>
          <p:cNvSpPr>
            <a:spLocks noGrp="1"/>
          </p:cNvSpPr>
          <p:nvPr>
            <p:ph type="pic" sz="quarter" idx="12"/>
          </p:nvPr>
        </p:nvSpPr>
        <p:spPr>
          <a:xfrm>
            <a:off x="5589729" y="2052623"/>
            <a:ext cx="685711" cy="685800"/>
          </a:xfrm>
          <a:prstGeom prst="ellipse">
            <a:avLst/>
          </a:prstGeom>
        </p:spPr>
        <p:txBody>
          <a:bodyPr rtlCol="0">
            <a:normAutofit/>
          </a:bodyPr>
          <a:lstStyle>
            <a:lvl1pPr marL="0" indent="0">
              <a:buNone/>
              <a:defRPr sz="800">
                <a:solidFill>
                  <a:schemeClr val="tx1"/>
                </a:solidFill>
              </a:defRPr>
            </a:lvl1pPr>
          </a:lstStyle>
          <a:p>
            <a:pPr lvl="0"/>
            <a:r>
              <a:rPr lang="en-US" noProof="0" smtClean="0"/>
              <a:t>Click icon to add picture</a:t>
            </a:r>
            <a:endParaRPr lang="en-US" noProof="0"/>
          </a:p>
        </p:txBody>
      </p:sp>
    </p:spTree>
    <p:extLst>
      <p:ext uri="{BB962C8B-B14F-4D97-AF65-F5344CB8AC3E}">
        <p14:creationId xmlns:p14="http://schemas.microsoft.com/office/powerpoint/2010/main" val="2135881643"/>
      </p:ext>
    </p:extLst>
  </p:cSld>
  <p:clrMapOvr>
    <a:masterClrMapping/>
  </p:clrMapOvr>
  <p:transition spd="med" advClick="0" advTm="2000">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Data Driven">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1190" y="2214687"/>
            <a:ext cx="9144000" cy="2006754"/>
          </a:xfrm>
        </p:spPr>
        <p:txBody>
          <a:bodyPr/>
          <a:lstStyle/>
          <a:p>
            <a:r>
              <a:rPr lang="en-US" smtClean="0"/>
              <a:t>Click icon to add picture</a:t>
            </a:r>
            <a:endParaRPr lang="en-US"/>
          </a:p>
        </p:txBody>
      </p:sp>
    </p:spTree>
    <p:extLst>
      <p:ext uri="{BB962C8B-B14F-4D97-AF65-F5344CB8AC3E}">
        <p14:creationId xmlns:p14="http://schemas.microsoft.com/office/powerpoint/2010/main" val="8553925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E06126-75BE-4074-BA26-45D1955C115D}"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12870292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1" y="1604329"/>
            <a:ext cx="8226720" cy="21933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481" y="3935934"/>
            <a:ext cx="8226720" cy="21933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fld id="{180D467A-9CD7-49DB-8346-91527FC6C4DD}" type="datetime1">
              <a:rPr lang="en-US" smtClean="0"/>
              <a:t>4/10/2018</a:t>
            </a:fld>
            <a:endParaRPr lang="en-US"/>
          </a:p>
        </p:txBody>
      </p:sp>
      <p:sp>
        <p:nvSpPr>
          <p:cNvPr id="6" name="Rectangle 4"/>
          <p:cNvSpPr>
            <a:spLocks noGrp="1" noChangeArrowheads="1"/>
          </p:cNvSpPr>
          <p:nvPr>
            <p:ph type="ftr" idx="11"/>
          </p:nvPr>
        </p:nvSpPr>
        <p:spPr>
          <a:ln/>
        </p:spPr>
        <p:txBody>
          <a:bodyPr/>
          <a:lstStyle>
            <a:lvl1pPr>
              <a:defRPr/>
            </a:lvl1pPr>
          </a:lstStyle>
          <a:p>
            <a:endParaRPr lang="en-US"/>
          </a:p>
        </p:txBody>
      </p:sp>
      <p:sp>
        <p:nvSpPr>
          <p:cNvPr id="7" name="Rectangle 5"/>
          <p:cNvSpPr>
            <a:spLocks noGrp="1" noChangeArrowheads="1"/>
          </p:cNvSpPr>
          <p:nvPr>
            <p:ph type="sldNum" idx="12"/>
          </p:nvPr>
        </p:nvSpPr>
        <p:spPr>
          <a:ln/>
        </p:spPr>
        <p:txBody>
          <a:bodyPr/>
          <a:lstStyle>
            <a:lvl1pPr>
              <a:defRPr/>
            </a:lvl1pPr>
          </a:lstStyle>
          <a:p>
            <a:fld id="{6B5EDA75-33EF-4F5F-8AEE-B0487D5CD76E}" type="slidenum">
              <a:rPr lang="en-US" smtClean="0"/>
              <a:t>‹#›</a:t>
            </a:fld>
            <a:endParaRPr lang="en-US"/>
          </a:p>
        </p:txBody>
      </p:sp>
    </p:spTree>
    <p:extLst>
      <p:ext uri="{BB962C8B-B14F-4D97-AF65-F5344CB8AC3E}">
        <p14:creationId xmlns:p14="http://schemas.microsoft.com/office/powerpoint/2010/main" val="21813983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50843B-98A5-45B1-973F-91E4724C1AAF}"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26497962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E38359-A4A0-4746-AE47-04F9931A5474}" type="datetime1">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235235334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35563" y="1981200"/>
            <a:ext cx="3810000" cy="4114800"/>
          </a:xfrm>
        </p:spPr>
        <p:txBody>
          <a:bodyPr/>
          <a:lstStyle/>
          <a:p>
            <a:pPr lvl="0"/>
            <a:r>
              <a:rPr lang="en-US" noProof="0" smtClean="0"/>
              <a:t>Click icon to add online image</a:t>
            </a:r>
            <a:endParaRPr lang="en-US" noProof="0"/>
          </a:p>
        </p:txBody>
      </p:sp>
      <p:sp>
        <p:nvSpPr>
          <p:cNvPr id="5" name="Rectangle 27"/>
          <p:cNvSpPr>
            <a:spLocks noGrp="1" noChangeArrowheads="1"/>
          </p:cNvSpPr>
          <p:nvPr>
            <p:ph type="dt" sz="half" idx="10"/>
          </p:nvPr>
        </p:nvSpPr>
        <p:spPr>
          <a:ln/>
        </p:spPr>
        <p:txBody>
          <a:bodyPr/>
          <a:lstStyle>
            <a:lvl1pPr>
              <a:defRPr/>
            </a:lvl1pPr>
          </a:lstStyle>
          <a:p>
            <a:fld id="{A6167E29-A0C2-4E0D-8FB8-D0C71E355C68}" type="datetime1">
              <a:rPr lang="en-US" smtClean="0"/>
              <a:t>4/10/2018</a:t>
            </a:fld>
            <a:endParaRPr lang="en-US"/>
          </a:p>
        </p:txBody>
      </p:sp>
      <p:sp>
        <p:nvSpPr>
          <p:cNvPr id="6" name="Rectangle 28"/>
          <p:cNvSpPr>
            <a:spLocks noGrp="1" noChangeArrowheads="1"/>
          </p:cNvSpPr>
          <p:nvPr>
            <p:ph type="ftr" sz="quarter" idx="11"/>
          </p:nvPr>
        </p:nvSpPr>
        <p:spPr>
          <a:ln/>
        </p:spPr>
        <p:txBody>
          <a:bodyPr/>
          <a:lstStyle>
            <a:lvl1pPr>
              <a:defRPr/>
            </a:lvl1pPr>
          </a:lstStyle>
          <a:p>
            <a:endParaRPr lang="en-US"/>
          </a:p>
        </p:txBody>
      </p:sp>
      <p:sp>
        <p:nvSpPr>
          <p:cNvPr id="7" name="Rectangle 29"/>
          <p:cNvSpPr>
            <a:spLocks noGrp="1" noChangeArrowheads="1"/>
          </p:cNvSpPr>
          <p:nvPr>
            <p:ph type="sldNum" sz="quarter" idx="12"/>
          </p:nvPr>
        </p:nvSpPr>
        <p:spPr>
          <a:ln/>
        </p:spPr>
        <p:txBody>
          <a:bodyPr/>
          <a:lstStyle>
            <a:lvl1pPr>
              <a:defRPr/>
            </a:lvl1pPr>
          </a:lstStyle>
          <a:p>
            <a:fld id="{6B5EDA75-33EF-4F5F-8AEE-B0487D5CD76E}" type="slidenum">
              <a:rPr lang="en-US" smtClean="0"/>
              <a:t>‹#›</a:t>
            </a:fld>
            <a:endParaRPr lang="en-US"/>
          </a:p>
        </p:txBody>
      </p:sp>
    </p:spTree>
    <p:extLst>
      <p:ext uri="{BB962C8B-B14F-4D97-AF65-F5344CB8AC3E}">
        <p14:creationId xmlns:p14="http://schemas.microsoft.com/office/powerpoint/2010/main" val="4241900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563F3C-1707-4936-AFDD-49DF52B57F2C}" type="datetime1">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77695466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Big Picture v4">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0" y="0"/>
            <a:ext cx="9144000" cy="6858000"/>
          </a:xfrm>
          <a:effectLst/>
        </p:spPr>
        <p:txBody>
          <a:bodyPr>
            <a:normAutofit/>
          </a:bodyPr>
          <a:lstStyle>
            <a:lvl1pPr marL="0" indent="0">
              <a:buNone/>
              <a:defRPr sz="1800">
                <a:ln>
                  <a:noFill/>
                </a:ln>
                <a:solidFill>
                  <a:schemeClr val="bg1">
                    <a:lumMod val="85000"/>
                  </a:schemeClr>
                </a:solidFill>
                <a:latin typeface="Lato Light" charset="0"/>
                <a:ea typeface="Lato Light" charset="0"/>
                <a:cs typeface="Lato Light" charset="0"/>
              </a:defRPr>
            </a:lvl1pPr>
          </a:lstStyle>
          <a:p>
            <a:r>
              <a:rPr lang="en-US" smtClean="0"/>
              <a:t>Click icon to add picture</a:t>
            </a:r>
            <a:endParaRPr lang="en-US" dirty="0"/>
          </a:p>
        </p:txBody>
      </p:sp>
    </p:spTree>
    <p:extLst>
      <p:ext uri="{BB962C8B-B14F-4D97-AF65-F5344CB8AC3E}">
        <p14:creationId xmlns:p14="http://schemas.microsoft.com/office/powerpoint/2010/main" val="19816907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Big Picture">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9144000" cy="6858000"/>
          </a:xfrm>
          <a:prstGeom prst="rect">
            <a:avLst/>
          </a:prstGeom>
          <a:effectLst/>
        </p:spPr>
        <p:txBody>
          <a:bodyPr>
            <a:normAutofit/>
          </a:bodyPr>
          <a:lstStyle>
            <a:lvl1pPr marL="0" indent="0">
              <a:buNone/>
              <a:defRPr sz="1800">
                <a:ln>
                  <a:noFill/>
                </a:ln>
                <a:solidFill>
                  <a:schemeClr val="bg1">
                    <a:lumMod val="85000"/>
                  </a:schemeClr>
                </a:solidFill>
                <a:latin typeface="Lato Light" charset="0"/>
                <a:ea typeface="Lato Light" charset="0"/>
                <a:cs typeface="Lato Light" charset="0"/>
              </a:defRPr>
            </a:lvl1pPr>
          </a:lstStyle>
          <a:p>
            <a:r>
              <a:rPr lang="en-US" smtClean="0"/>
              <a:t>Click icon to add picture</a:t>
            </a:r>
            <a:endParaRPr lang="en-US" dirty="0"/>
          </a:p>
        </p:txBody>
      </p:sp>
    </p:spTree>
    <p:extLst>
      <p:ext uri="{BB962C8B-B14F-4D97-AF65-F5344CB8AC3E}">
        <p14:creationId xmlns:p14="http://schemas.microsoft.com/office/powerpoint/2010/main" val="1232339549"/>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Big Picture v4">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0" y="0"/>
            <a:ext cx="9144000" cy="6858000"/>
          </a:xfrm>
          <a:effectLst/>
        </p:spPr>
        <p:txBody>
          <a:bodyPr>
            <a:normAutofit/>
          </a:bodyPr>
          <a:lstStyle>
            <a:lvl1pPr marL="0" indent="0">
              <a:buNone/>
              <a:defRPr sz="1800">
                <a:ln>
                  <a:noFill/>
                </a:ln>
                <a:solidFill>
                  <a:schemeClr val="bg1">
                    <a:lumMod val="85000"/>
                  </a:schemeClr>
                </a:solidFill>
                <a:latin typeface="Lato Light" charset="0"/>
                <a:ea typeface="Lato Light" charset="0"/>
                <a:cs typeface="Lato Light" charset="0"/>
              </a:defRPr>
            </a:lvl1pPr>
          </a:lstStyle>
          <a:p>
            <a:r>
              <a:rPr lang="en-US" smtClean="0"/>
              <a:t>Click icon to add picture</a:t>
            </a:r>
            <a:endParaRPr lang="en-US" dirty="0"/>
          </a:p>
        </p:txBody>
      </p:sp>
    </p:spTree>
    <p:extLst>
      <p:ext uri="{BB962C8B-B14F-4D97-AF65-F5344CB8AC3E}">
        <p14:creationId xmlns:p14="http://schemas.microsoft.com/office/powerpoint/2010/main" val="18683334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262D15-08B9-48E6-8CB3-20021C0A1A60}"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218130055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43A591-4052-4075-A21C-68B6D8D39B20}"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142761563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8F8D8A-7E85-4DFD-A2DB-39C1A0B054E9}"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163176007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E89814-0D46-42D0-9B8C-64AC09078326}" type="datetime1">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212258489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023962-5B3A-4341-96EC-3B0671731ED2}" type="datetime1">
              <a:rPr lang="en-US" smtClean="0"/>
              <a:t>4/10/2018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174298917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002324-5046-4487-A8A3-01C2B3C9F707}" type="datetime1">
              <a:rPr lang="en-US" smtClean="0"/>
              <a:t>4/10/2018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265585432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C7362-2420-4D55-B3DD-B7DF1A39A815}" type="datetime1">
              <a:rPr lang="en-US" smtClean="0"/>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2969866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5.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theme" Target="../theme/theme6.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7.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0D003-1891-49B9-9E47-942B0B2F99F8}" type="datetime1">
              <a:rPr lang="en-US" smtClean="0"/>
              <a:t>4/10/2018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1419156943"/>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45720" tIns="22860" rIns="45720" bIns="2286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45720" tIns="22860" rIns="45720" bIns="2286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45720" tIns="22860" rIns="45720" bIns="22860" rtlCol="0" anchor="ctr"/>
          <a:lstStyle>
            <a:lvl1pPr algn="l">
              <a:defRPr sz="1200">
                <a:solidFill>
                  <a:schemeClr val="tx1">
                    <a:tint val="75000"/>
                  </a:schemeClr>
                </a:solidFill>
              </a:defRPr>
            </a:lvl1pPr>
          </a:lstStyle>
          <a:p>
            <a:fld id="{92804DF7-5AD9-4E47-BE74-949E346758EB}" type="datetime1">
              <a:rPr lang="en-US" smtClean="0"/>
              <a:t>4/10/2018</a:t>
            </a:fld>
            <a:endParaRPr 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45720" tIns="22860" rIns="45720" bIns="228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45720" tIns="22860" rIns="45720" bIns="22860" rtlCol="0" anchor="ctr"/>
          <a:lstStyle>
            <a:lvl1pPr algn="r">
              <a:defRPr sz="1200">
                <a:solidFill>
                  <a:schemeClr val="tx1">
                    <a:tint val="75000"/>
                  </a:schemeClr>
                </a:solidFill>
              </a:defRPr>
            </a:lvl1pPr>
          </a:lstStyle>
          <a:p>
            <a:fld id="{6B5EDA75-33EF-4F5F-8AEE-B0487D5CD76E}" type="slidenum">
              <a:rPr lang="en-US" smtClean="0"/>
              <a:t>‹#›</a:t>
            </a:fld>
            <a:endParaRPr lang="en-US"/>
          </a:p>
        </p:txBody>
      </p:sp>
      <p:sp>
        <p:nvSpPr>
          <p:cNvPr id="9" name="TextBox 8"/>
          <p:cNvSpPr txBox="1"/>
          <p:nvPr/>
        </p:nvSpPr>
        <p:spPr>
          <a:xfrm>
            <a:off x="8664959" y="303535"/>
            <a:ext cx="310003" cy="238519"/>
          </a:xfrm>
          <a:prstGeom prst="rect">
            <a:avLst/>
          </a:prstGeom>
          <a:noFill/>
        </p:spPr>
        <p:txBody>
          <a:bodyPr wrap="none" lIns="68571" tIns="34286" rIns="68571" bIns="34286" rtlCol="0">
            <a:spAutoFit/>
          </a:bodyPr>
          <a:lstStyle/>
          <a:p>
            <a:pPr algn="ctr"/>
            <a:fld id="{260E2A6B-A809-4840-BF14-8648BC0BDF87}" type="slidenum">
              <a:rPr lang="id-ID" sz="1100" b="1" smtClean="0">
                <a:solidFill>
                  <a:schemeClr val="bg1"/>
                </a:solidFill>
                <a:latin typeface="Lato Regular"/>
                <a:cs typeface="Lato Regular"/>
              </a:rPr>
              <a:pPr algn="ctr"/>
              <a:t>‹#›</a:t>
            </a:fld>
            <a:endParaRPr lang="id-ID" sz="1100" dirty="0">
              <a:solidFill>
                <a:schemeClr val="bg1"/>
              </a:solidFill>
              <a:latin typeface="Lato Regular"/>
              <a:cs typeface="Lato Regular"/>
            </a:endParaRPr>
          </a:p>
        </p:txBody>
      </p:sp>
    </p:spTree>
    <p:extLst>
      <p:ext uri="{BB962C8B-B14F-4D97-AF65-F5344CB8AC3E}">
        <p14:creationId xmlns:p14="http://schemas.microsoft.com/office/powerpoint/2010/main" val="1584146180"/>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5" r:id="rId18"/>
    <p:sldLayoutId id="2147483818" r:id="rId19"/>
    <p:sldLayoutId id="2147483819" r:id="rId20"/>
    <p:sldLayoutId id="2147483795" r:id="rId21"/>
    <p:sldLayoutId id="2147483794" r:id="rId2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644BD-81F3-478A-A6DC-5BE49A378737}" type="datetime1">
              <a:rPr lang="en-US" smtClean="0"/>
              <a:t>4/10/2018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1946210955"/>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303B4A"/>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a:p>
        </p:txBody>
      </p:sp>
      <p:sp>
        <p:nvSpPr>
          <p:cNvPr id="1027" name="Text Placeholder 2"/>
          <p:cNvSpPr>
            <a:spLocks noGrp="1"/>
          </p:cNvSpPr>
          <p:nvPr>
            <p:ph type="body" idx="1"/>
          </p:nvPr>
        </p:nvSpPr>
        <p:spPr bwMode="auto">
          <a:xfrm>
            <a:off x="457200" y="1600201"/>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a:p>
        </p:txBody>
      </p:sp>
      <p:sp>
        <p:nvSpPr>
          <p:cNvPr id="4" name="Date Placeholder 3"/>
          <p:cNvSpPr>
            <a:spLocks noGrp="1"/>
          </p:cNvSpPr>
          <p:nvPr>
            <p:ph type="dt" sz="half" idx="2"/>
          </p:nvPr>
        </p:nvSpPr>
        <p:spPr>
          <a:xfrm>
            <a:off x="457200" y="6356351"/>
            <a:ext cx="2133600" cy="366183"/>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810CDFE1-1EE2-41DC-BA53-47AE81EE6FAE}" type="datetime1">
              <a:rPr lang="en-US" smtClean="0"/>
              <a:t>4/10/2018</a:t>
            </a:fld>
            <a:endParaRPr lang="en-US"/>
          </a:p>
        </p:txBody>
      </p:sp>
      <p:sp>
        <p:nvSpPr>
          <p:cNvPr id="5" name="Footer Placeholder 4"/>
          <p:cNvSpPr>
            <a:spLocks noGrp="1"/>
          </p:cNvSpPr>
          <p:nvPr>
            <p:ph type="ftr" sz="quarter" idx="3"/>
          </p:nvPr>
        </p:nvSpPr>
        <p:spPr>
          <a:xfrm>
            <a:off x="3124200" y="6356351"/>
            <a:ext cx="2895600" cy="366183"/>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endParaRPr lang="en-US"/>
          </a:p>
        </p:txBody>
      </p:sp>
      <p:sp>
        <p:nvSpPr>
          <p:cNvPr id="6" name="Slide Number Placeholder 5"/>
          <p:cNvSpPr>
            <a:spLocks noGrp="1"/>
          </p:cNvSpPr>
          <p:nvPr>
            <p:ph type="sldNum" sz="quarter" idx="4"/>
          </p:nvPr>
        </p:nvSpPr>
        <p:spPr>
          <a:xfrm>
            <a:off x="6553200" y="6356351"/>
            <a:ext cx="2133600" cy="3661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B5EDA75-33EF-4F5F-8AEE-B0487D5CD76E}" type="slidenum">
              <a:rPr lang="en-US" smtClean="0"/>
              <a:t>‹#›</a:t>
            </a:fld>
            <a:endParaRPr lang="en-US"/>
          </a:p>
        </p:txBody>
      </p:sp>
    </p:spTree>
    <p:extLst>
      <p:ext uri="{BB962C8B-B14F-4D97-AF65-F5344CB8AC3E}">
        <p14:creationId xmlns:p14="http://schemas.microsoft.com/office/powerpoint/2010/main" val="314813074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970A5F-EA73-45B8-927B-DC7038348502}" type="datetime1">
              <a:rPr lang="en-US" smtClean="0"/>
              <a:t>4/10/2018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26690434"/>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45720" tIns="22860" rIns="45720" bIns="2286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45720" tIns="22860" rIns="45720" bIns="2286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45720" tIns="22860" rIns="45720" bIns="22860" rtlCol="0" anchor="ctr"/>
          <a:lstStyle>
            <a:lvl1pPr algn="l">
              <a:defRPr sz="1200">
                <a:solidFill>
                  <a:schemeClr val="tx1">
                    <a:tint val="75000"/>
                  </a:schemeClr>
                </a:solidFill>
              </a:defRPr>
            </a:lvl1pPr>
          </a:lstStyle>
          <a:p>
            <a:fld id="{71D457E0-3F3A-470D-83A5-CC79B446E55E}" type="datetime1">
              <a:rPr lang="en-US" smtClean="0"/>
              <a:t>4/10/2018</a:t>
            </a:fld>
            <a:endParaRPr 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45720" tIns="22860" rIns="45720" bIns="228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45720" tIns="22860" rIns="45720" bIns="22860" rtlCol="0" anchor="ctr"/>
          <a:lstStyle>
            <a:lvl1pPr algn="r">
              <a:defRPr sz="1200">
                <a:solidFill>
                  <a:schemeClr val="tx1">
                    <a:tint val="75000"/>
                  </a:schemeClr>
                </a:solidFill>
              </a:defRPr>
            </a:lvl1pPr>
          </a:lstStyle>
          <a:p>
            <a:fld id="{6B5EDA75-33EF-4F5F-8AEE-B0487D5CD76E}" type="slidenum">
              <a:rPr lang="en-US" smtClean="0"/>
              <a:t>‹#›</a:t>
            </a:fld>
            <a:endParaRPr lang="en-US"/>
          </a:p>
        </p:txBody>
      </p:sp>
      <p:sp>
        <p:nvSpPr>
          <p:cNvPr id="9" name="TextBox 8"/>
          <p:cNvSpPr txBox="1"/>
          <p:nvPr/>
        </p:nvSpPr>
        <p:spPr>
          <a:xfrm>
            <a:off x="8664959" y="303535"/>
            <a:ext cx="310003" cy="238519"/>
          </a:xfrm>
          <a:prstGeom prst="rect">
            <a:avLst/>
          </a:prstGeom>
          <a:noFill/>
        </p:spPr>
        <p:txBody>
          <a:bodyPr wrap="none" lIns="68571" tIns="34286" rIns="68571" bIns="34286" rtlCol="0">
            <a:spAutoFit/>
          </a:bodyPr>
          <a:lstStyle/>
          <a:p>
            <a:pPr algn="ctr"/>
            <a:fld id="{260E2A6B-A809-4840-BF14-8648BC0BDF87}" type="slidenum">
              <a:rPr lang="id-ID" sz="1100" b="1" smtClean="0">
                <a:solidFill>
                  <a:schemeClr val="bg1"/>
                </a:solidFill>
                <a:latin typeface="Lato Regular"/>
                <a:cs typeface="Lato Regular"/>
              </a:rPr>
              <a:pPr algn="ctr"/>
              <a:t>‹#›</a:t>
            </a:fld>
            <a:endParaRPr lang="id-ID" sz="1100" dirty="0">
              <a:solidFill>
                <a:schemeClr val="bg1"/>
              </a:solidFill>
              <a:latin typeface="Lato Regular"/>
              <a:cs typeface="Lato Regular"/>
            </a:endParaRPr>
          </a:p>
        </p:txBody>
      </p:sp>
    </p:spTree>
    <p:extLst>
      <p:ext uri="{BB962C8B-B14F-4D97-AF65-F5344CB8AC3E}">
        <p14:creationId xmlns:p14="http://schemas.microsoft.com/office/powerpoint/2010/main" val="1109663650"/>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 id="2147483876" r:id="rId18"/>
    <p:sldLayoutId id="2147483877" r:id="rId19"/>
    <p:sldLayoutId id="2147483878" r:id="rId20"/>
    <p:sldLayoutId id="2147483879" r:id="rId21"/>
    <p:sldLayoutId id="2147483880" r:id="rId22"/>
    <p:sldLayoutId id="2147483881" r:id="rId23"/>
    <p:sldLayoutId id="2147483882"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6D350B-DDFC-4635-A375-3F544DDEEAE5}" type="datetime1">
              <a:rPr lang="en-US" smtClean="0"/>
              <a:t>4/10/2018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1662471731"/>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303B4A"/>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a:p>
        </p:txBody>
      </p:sp>
      <p:sp>
        <p:nvSpPr>
          <p:cNvPr id="1027" name="Text Placeholder 2"/>
          <p:cNvSpPr>
            <a:spLocks noGrp="1"/>
          </p:cNvSpPr>
          <p:nvPr>
            <p:ph type="body" idx="1"/>
          </p:nvPr>
        </p:nvSpPr>
        <p:spPr bwMode="auto">
          <a:xfrm>
            <a:off x="457200" y="1600201"/>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a:p>
        </p:txBody>
      </p:sp>
      <p:sp>
        <p:nvSpPr>
          <p:cNvPr id="4" name="Date Placeholder 3"/>
          <p:cNvSpPr>
            <a:spLocks noGrp="1"/>
          </p:cNvSpPr>
          <p:nvPr>
            <p:ph type="dt" sz="half" idx="2"/>
          </p:nvPr>
        </p:nvSpPr>
        <p:spPr>
          <a:xfrm>
            <a:off x="457200" y="6356351"/>
            <a:ext cx="2133600" cy="366183"/>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5D4A2322-7284-4F45-8F14-B1F60C14975D}" type="datetime1">
              <a:rPr lang="en-US" smtClean="0"/>
              <a:t>4/10/2018</a:t>
            </a:fld>
            <a:endParaRPr lang="en-US"/>
          </a:p>
        </p:txBody>
      </p:sp>
      <p:sp>
        <p:nvSpPr>
          <p:cNvPr id="5" name="Footer Placeholder 4"/>
          <p:cNvSpPr>
            <a:spLocks noGrp="1"/>
          </p:cNvSpPr>
          <p:nvPr>
            <p:ph type="ftr" sz="quarter" idx="3"/>
          </p:nvPr>
        </p:nvSpPr>
        <p:spPr>
          <a:xfrm>
            <a:off x="3124200" y="6356351"/>
            <a:ext cx="2895600" cy="366183"/>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endParaRPr lang="en-US"/>
          </a:p>
        </p:txBody>
      </p:sp>
      <p:sp>
        <p:nvSpPr>
          <p:cNvPr id="6" name="Slide Number Placeholder 5"/>
          <p:cNvSpPr>
            <a:spLocks noGrp="1"/>
          </p:cNvSpPr>
          <p:nvPr>
            <p:ph type="sldNum" sz="quarter" idx="4"/>
          </p:nvPr>
        </p:nvSpPr>
        <p:spPr>
          <a:xfrm>
            <a:off x="6553200" y="6356351"/>
            <a:ext cx="2133600" cy="3661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B5EDA75-33EF-4F5F-8AEE-B0487D5CD76E}" type="slidenum">
              <a:rPr lang="en-US" smtClean="0"/>
              <a:t>‹#›</a:t>
            </a:fld>
            <a:endParaRPr lang="en-US"/>
          </a:p>
        </p:txBody>
      </p:sp>
    </p:spTree>
    <p:extLst>
      <p:ext uri="{BB962C8B-B14F-4D97-AF65-F5344CB8AC3E}">
        <p14:creationId xmlns:p14="http://schemas.microsoft.com/office/powerpoint/2010/main" val="3900175768"/>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5.xml"/><Relationship Id="rId1" Type="http://schemas.openxmlformats.org/officeDocument/2006/relationships/slideLayout" Target="../slideLayouts/slideLayout29.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7.xml"/><Relationship Id="rId1" Type="http://schemas.openxmlformats.org/officeDocument/2006/relationships/slideLayout" Target="../slideLayouts/slideLayout29.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9.xml"/><Relationship Id="rId1" Type="http://schemas.openxmlformats.org/officeDocument/2006/relationships/slideLayout" Target="../slideLayouts/slideLayout29.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20.xml"/><Relationship Id="rId1" Type="http://schemas.openxmlformats.org/officeDocument/2006/relationships/slideLayout" Target="../slideLayouts/slideLayout29.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25.xml"/><Relationship Id="rId1" Type="http://schemas.openxmlformats.org/officeDocument/2006/relationships/slideLayout" Target="../slideLayouts/slideLayout29.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26.xml"/><Relationship Id="rId1" Type="http://schemas.openxmlformats.org/officeDocument/2006/relationships/slideLayout" Target="../slideLayouts/slideLayout29.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7.xml"/><Relationship Id="rId1" Type="http://schemas.openxmlformats.org/officeDocument/2006/relationships/slideLayout" Target="../slideLayouts/slideLayout29.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hyperlink" Target="https://www.aamc.org/initiatives/hotspotter/" TargetMode="External"/><Relationship Id="rId2" Type="http://schemas.openxmlformats.org/officeDocument/2006/relationships/notesSlide" Target="../notesSlides/notesSlide38.xml"/><Relationship Id="rId1" Type="http://schemas.openxmlformats.org/officeDocument/2006/relationships/slideLayout" Target="../slideLayouts/slideLayout29.xml"/><Relationship Id="rId5" Type="http://schemas.openxmlformats.org/officeDocument/2006/relationships/hyperlink" Target="https://www.nationalcomplex.care/" TargetMode="External"/><Relationship Id="rId4" Type="http://schemas.openxmlformats.org/officeDocument/2006/relationships/hyperlink" Target="http://healthcarehotspotting.com/"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hyperlink" Target="http://www.graham-center.org/rgc/maps-data-tools/tools/pop-health.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685800"/>
            <a:ext cx="11887200" cy="7924800"/>
          </a:xfrm>
          <a:prstGeom prst="rect">
            <a:avLst/>
          </a:prstGeom>
        </p:spPr>
      </p:pic>
      <p:sp>
        <p:nvSpPr>
          <p:cNvPr id="7" name="Title 6"/>
          <p:cNvSpPr>
            <a:spLocks noGrp="1"/>
          </p:cNvSpPr>
          <p:nvPr>
            <p:ph type="ctrTitle"/>
          </p:nvPr>
        </p:nvSpPr>
        <p:spPr>
          <a:xfrm>
            <a:off x="457200" y="4747492"/>
            <a:ext cx="8305800" cy="1470025"/>
          </a:xfrm>
        </p:spPr>
        <p:txBody>
          <a:bodyPr>
            <a:normAutofit fontScale="90000"/>
          </a:bodyPr>
          <a:lstStyle/>
          <a:p>
            <a:pPr algn="ctr"/>
            <a:r>
              <a:rPr lang="en-US" sz="7200" b="1" dirty="0" smtClean="0">
                <a:solidFill>
                  <a:schemeClr val="bg2"/>
                </a:solidFill>
                <a:latin typeface="Lato Bold"/>
              </a:rPr>
              <a:t>Population Health Assessment Engine</a:t>
            </a:r>
            <a:endParaRPr lang="en-US" sz="7200" b="1" dirty="0">
              <a:solidFill>
                <a:schemeClr val="bg2"/>
              </a:solidFill>
              <a:latin typeface="Lato Bold"/>
            </a:endParaRPr>
          </a:p>
        </p:txBody>
      </p:sp>
      <p:sp>
        <p:nvSpPr>
          <p:cNvPr id="2" name="Slide Number Placeholder 1"/>
          <p:cNvSpPr>
            <a:spLocks noGrp="1"/>
          </p:cNvSpPr>
          <p:nvPr>
            <p:ph type="sldNum" sz="quarter" idx="12"/>
          </p:nvPr>
        </p:nvSpPr>
        <p:spPr/>
        <p:txBody>
          <a:bodyPr/>
          <a:lstStyle/>
          <a:p>
            <a:fld id="{94681301-5DFE-4D5C-BCB9-364D2F8A62D3}" type="slidenum">
              <a:rPr lang="en-US" smtClean="0"/>
              <a:t>1</a:t>
            </a:fld>
            <a:endParaRPr lang="en-US"/>
          </a:p>
        </p:txBody>
      </p:sp>
    </p:spTree>
    <p:extLst>
      <p:ext uri="{BB962C8B-B14F-4D97-AF65-F5344CB8AC3E}">
        <p14:creationId xmlns:p14="http://schemas.microsoft.com/office/powerpoint/2010/main" val="38090794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7"/>
          <p:cNvSpPr txBox="1">
            <a:spLocks/>
          </p:cNvSpPr>
          <p:nvPr/>
        </p:nvSpPr>
        <p:spPr>
          <a:xfrm>
            <a:off x="457200" y="18288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US" dirty="0">
              <a:solidFill>
                <a:schemeClr val="tx1">
                  <a:lumMod val="50000"/>
                </a:schemeClr>
              </a:solidFill>
            </a:endParaRPr>
          </a:p>
        </p:txBody>
      </p:sp>
      <p:sp>
        <p:nvSpPr>
          <p:cNvPr id="5" name="Content Placeholder 7"/>
          <p:cNvSpPr txBox="1">
            <a:spLocks/>
          </p:cNvSpPr>
          <p:nvPr/>
        </p:nvSpPr>
        <p:spPr>
          <a:xfrm>
            <a:off x="609600" y="19812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571500" indent="-571500" algn="l">
              <a:buAutoNum type="romanUcPeriod"/>
            </a:pPr>
            <a:r>
              <a:rPr lang="en-US" dirty="0">
                <a:solidFill>
                  <a:schemeClr val="tx1">
                    <a:lumMod val="50000"/>
                  </a:schemeClr>
                </a:solidFill>
              </a:rPr>
              <a:t>Learning about hot spots</a:t>
            </a:r>
          </a:p>
          <a:p>
            <a:pPr marL="571500" indent="-571500" algn="l">
              <a:buAutoNum type="romanUcPeriod"/>
            </a:pPr>
            <a:r>
              <a:rPr lang="en-US" dirty="0" smtClean="0">
                <a:solidFill>
                  <a:schemeClr val="tx1">
                    <a:lumMod val="50000"/>
                  </a:schemeClr>
                </a:solidFill>
              </a:rPr>
              <a:t>Integrating My Community and Community </a:t>
            </a:r>
            <a:r>
              <a:rPr lang="en-US" dirty="0" err="1" smtClean="0">
                <a:solidFill>
                  <a:schemeClr val="tx1">
                    <a:lumMod val="50000"/>
                  </a:schemeClr>
                </a:solidFill>
              </a:rPr>
              <a:t>HotSpots</a:t>
            </a:r>
            <a:endParaRPr lang="en-US" dirty="0" smtClean="0">
              <a:solidFill>
                <a:schemeClr val="tx1">
                  <a:lumMod val="50000"/>
                </a:schemeClr>
              </a:solidFill>
            </a:endParaRPr>
          </a:p>
          <a:p>
            <a:pPr marL="571500" indent="-571500" algn="l">
              <a:buAutoNum type="romanUcPeriod"/>
            </a:pPr>
            <a:r>
              <a:rPr lang="en-US" dirty="0" smtClean="0">
                <a:solidFill>
                  <a:schemeClr val="tx1">
                    <a:lumMod val="50000"/>
                  </a:schemeClr>
                </a:solidFill>
              </a:rPr>
              <a:t>What can be done about hot spots?</a:t>
            </a:r>
            <a:endParaRPr lang="en-US" dirty="0">
              <a:solidFill>
                <a:schemeClr val="tx1">
                  <a:lumMod val="50000"/>
                </a:schemeClr>
              </a:solidFill>
            </a:endParaRPr>
          </a:p>
          <a:p>
            <a:pPr marL="457200" indent="-457200" algn="l">
              <a:buFont typeface="Arial" panose="020B0604020202020204" pitchFamily="34" charset="0"/>
              <a:buChar char="•"/>
            </a:pPr>
            <a:endParaRPr lang="en-US" dirty="0">
              <a:solidFill>
                <a:schemeClr val="tx1">
                  <a:lumMod val="50000"/>
                </a:schemeClr>
              </a:solidFill>
            </a:endParaRPr>
          </a:p>
          <a:p>
            <a:pPr marL="457200" indent="-457200" algn="l">
              <a:buFont typeface="Arial" panose="020B0604020202020204" pitchFamily="34" charset="0"/>
              <a:buChar char="•"/>
            </a:pPr>
            <a:endParaRPr lang="en-US" dirty="0">
              <a:solidFill>
                <a:schemeClr val="tx1">
                  <a:lumMod val="50000"/>
                </a:schemeClr>
              </a:solidFill>
            </a:endParaRPr>
          </a:p>
        </p:txBody>
      </p:sp>
      <p:sp>
        <p:nvSpPr>
          <p:cNvPr id="3" name="Slide Number Placeholder 2"/>
          <p:cNvSpPr>
            <a:spLocks noGrp="1"/>
          </p:cNvSpPr>
          <p:nvPr>
            <p:ph type="sldNum" sz="quarter" idx="12"/>
          </p:nvPr>
        </p:nvSpPr>
        <p:spPr/>
        <p:txBody>
          <a:bodyPr/>
          <a:lstStyle/>
          <a:p>
            <a:fld id="{94681301-5DFE-4D5C-BCB9-364D2F8A62D3}" type="slidenum">
              <a:rPr lang="en-US" smtClean="0"/>
              <a:t>10</a:t>
            </a:fld>
            <a:endParaRPr lang="en-US"/>
          </a:p>
        </p:txBody>
      </p:sp>
      <p:sp>
        <p:nvSpPr>
          <p:cNvPr id="7" name="Title 1"/>
          <p:cNvSpPr>
            <a:spLocks noGrp="1"/>
          </p:cNvSpPr>
          <p:nvPr>
            <p:ph type="title"/>
          </p:nvPr>
        </p:nvSpPr>
        <p:spPr>
          <a:xfrm>
            <a:off x="491836" y="350837"/>
            <a:ext cx="7886700" cy="1325563"/>
          </a:xfrm>
        </p:spPr>
        <p:txBody>
          <a:bodyPr>
            <a:noAutofit/>
          </a:bodyPr>
          <a:lstStyle/>
          <a:p>
            <a:r>
              <a:rPr lang="en-US" sz="2800" dirty="0" smtClean="0">
                <a:solidFill>
                  <a:schemeClr val="accent1"/>
                </a:solidFill>
              </a:rPr>
              <a:t>Next Level Stuff 07: Getting the Most out of Community </a:t>
            </a:r>
            <a:r>
              <a:rPr lang="en-US" sz="2800" dirty="0" err="1" smtClean="0">
                <a:solidFill>
                  <a:schemeClr val="accent1"/>
                </a:solidFill>
              </a:rPr>
              <a:t>HotSpots</a:t>
            </a:r>
            <a:r>
              <a:rPr lang="en-US" sz="2800" dirty="0" smtClean="0">
                <a:solidFill>
                  <a:schemeClr val="accent1"/>
                </a:solidFill>
              </a:rPr>
              <a:t/>
            </a:r>
            <a:br>
              <a:rPr lang="en-US" sz="2800" dirty="0" smtClean="0">
                <a:solidFill>
                  <a:schemeClr val="accent1"/>
                </a:solidFill>
              </a:rPr>
            </a:br>
            <a:r>
              <a:rPr lang="en-US" sz="2800" dirty="0" smtClean="0">
                <a:solidFill>
                  <a:schemeClr val="accent3"/>
                </a:solidFill>
              </a:rPr>
              <a:t>Outline</a:t>
            </a:r>
            <a:endParaRPr lang="en-US" sz="2800" dirty="0">
              <a:solidFill>
                <a:schemeClr val="accent3"/>
              </a:solidFill>
            </a:endParaRPr>
          </a:p>
        </p:txBody>
      </p:sp>
    </p:spTree>
    <p:extLst>
      <p:ext uri="{BB962C8B-B14F-4D97-AF65-F5344CB8AC3E}">
        <p14:creationId xmlns:p14="http://schemas.microsoft.com/office/powerpoint/2010/main" val="648405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56381" y="324138"/>
            <a:ext cx="7886700" cy="8471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accent1"/>
                </a:solidFill>
              </a:rPr>
              <a:t>Community </a:t>
            </a:r>
            <a:r>
              <a:rPr lang="en-US" dirty="0" err="1" smtClean="0">
                <a:solidFill>
                  <a:schemeClr val="accent1"/>
                </a:solidFill>
              </a:rPr>
              <a:t>HotSpots</a:t>
            </a:r>
            <a:endParaRPr lang="en-US" dirty="0">
              <a:solidFill>
                <a:schemeClr val="accent1"/>
              </a:solidFill>
            </a:endParaRPr>
          </a:p>
        </p:txBody>
      </p:sp>
      <p:sp>
        <p:nvSpPr>
          <p:cNvPr id="7" name="Content Placeholder 2"/>
          <p:cNvSpPr txBox="1">
            <a:spLocks/>
          </p:cNvSpPr>
          <p:nvPr/>
        </p:nvSpPr>
        <p:spPr>
          <a:xfrm>
            <a:off x="533400" y="5029200"/>
            <a:ext cx="8382000" cy="1828800"/>
          </a:xfrm>
          <a:prstGeom prst="rect">
            <a:avLst/>
          </a:prstGeom>
        </p:spPr>
        <p:txBody>
          <a:bodyPr vert="horz" lIns="45720" tIns="22860" rIns="45720" bIns="228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altLang="en-US" sz="1800" dirty="0" smtClean="0"/>
              <a:t>What you can do using Community </a:t>
            </a:r>
            <a:r>
              <a:rPr lang="en-US" altLang="en-US" sz="1800" dirty="0" err="1" smtClean="0"/>
              <a:t>HotSpots</a:t>
            </a:r>
            <a:r>
              <a:rPr lang="en-US" altLang="en-US" sz="1800" dirty="0" smtClean="0"/>
              <a:t>: </a:t>
            </a:r>
          </a:p>
          <a:p>
            <a:pPr>
              <a:lnSpc>
                <a:spcPct val="100000"/>
              </a:lnSpc>
              <a:spcBef>
                <a:spcPts val="0"/>
              </a:spcBef>
            </a:pPr>
            <a:r>
              <a:rPr lang="en-US" altLang="en-US" sz="1800" dirty="0" smtClean="0"/>
              <a:t>View community characteristics</a:t>
            </a:r>
          </a:p>
          <a:p>
            <a:pPr>
              <a:lnSpc>
                <a:spcPct val="100000"/>
              </a:lnSpc>
              <a:spcBef>
                <a:spcPts val="0"/>
              </a:spcBef>
            </a:pPr>
            <a:r>
              <a:rPr lang="en-US" altLang="en-US" sz="1800" dirty="0" smtClean="0"/>
              <a:t>View hot spots (clusters of poor disease control or gaps in quality) from your electronic health record data</a:t>
            </a:r>
          </a:p>
          <a:p>
            <a:pPr>
              <a:lnSpc>
                <a:spcPct val="100000"/>
              </a:lnSpc>
              <a:spcBef>
                <a:spcPts val="0"/>
              </a:spcBef>
            </a:pPr>
            <a:r>
              <a:rPr lang="en-US" altLang="en-US" sz="1800" dirty="0" smtClean="0"/>
              <a:t>View how hot spots relate to community characteristics</a:t>
            </a:r>
          </a:p>
          <a:p>
            <a:pPr>
              <a:lnSpc>
                <a:spcPct val="100000"/>
              </a:lnSpc>
              <a:spcBef>
                <a:spcPts val="0"/>
              </a:spcBef>
            </a:pPr>
            <a:r>
              <a:rPr lang="en-US" altLang="en-US" sz="1800" dirty="0" smtClean="0"/>
              <a:t>Download community characteristics</a:t>
            </a:r>
          </a:p>
        </p:txBody>
      </p:sp>
      <p:sp>
        <p:nvSpPr>
          <p:cNvPr id="2" name="Slide Number Placeholder 1"/>
          <p:cNvSpPr>
            <a:spLocks noGrp="1"/>
          </p:cNvSpPr>
          <p:nvPr>
            <p:ph type="sldNum" sz="quarter" idx="12"/>
          </p:nvPr>
        </p:nvSpPr>
        <p:spPr/>
        <p:txBody>
          <a:bodyPr/>
          <a:lstStyle/>
          <a:p>
            <a:fld id="{94681301-5DFE-4D5C-BCB9-364D2F8A62D3}" type="slidenum">
              <a:rPr lang="en-US" smtClean="0"/>
              <a:t>11</a:t>
            </a:fld>
            <a:endParaRPr lang="en-US"/>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49791"/>
            <a:ext cx="9144000" cy="3849813"/>
          </a:xfrm>
          <a:prstGeom prst="rect">
            <a:avLst/>
          </a:prstGeom>
        </p:spPr>
      </p:pic>
    </p:spTree>
    <p:extLst>
      <p:ext uri="{BB962C8B-B14F-4D97-AF65-F5344CB8AC3E}">
        <p14:creationId xmlns:p14="http://schemas.microsoft.com/office/powerpoint/2010/main" val="2992162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4681301-5DFE-4D5C-BCB9-364D2F8A62D3}" type="slidenum">
              <a:rPr lang="en-US" smtClean="0"/>
              <a:t>12</a:t>
            </a:fld>
            <a:endParaRPr lang="en-US"/>
          </a:p>
        </p:txBody>
      </p:sp>
      <p:pic>
        <p:nvPicPr>
          <p:cNvPr id="5" name="Picture 4"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352413"/>
            <a:ext cx="4343400" cy="3490956"/>
          </a:xfrm>
          <a:prstGeom prst="rect">
            <a:avLst/>
          </a:prstGeom>
        </p:spPr>
      </p:pic>
      <p:sp>
        <p:nvSpPr>
          <p:cNvPr id="8" name="Rectangle 7"/>
          <p:cNvSpPr/>
          <p:nvPr/>
        </p:nvSpPr>
        <p:spPr>
          <a:xfrm>
            <a:off x="990600" y="4005679"/>
            <a:ext cx="6934200" cy="2554545"/>
          </a:xfrm>
          <a:prstGeom prst="rect">
            <a:avLst/>
          </a:prstGeom>
        </p:spPr>
        <p:txBody>
          <a:bodyPr wrap="square">
            <a:spAutoFit/>
          </a:bodyPr>
          <a:lstStyle/>
          <a:p>
            <a:pPr algn="ctr"/>
            <a:r>
              <a:rPr lang="en-US" sz="3200" dirty="0">
                <a:solidFill>
                  <a:schemeClr val="bg2"/>
                </a:solidFill>
              </a:rPr>
              <a:t>Hotspotting</a:t>
            </a:r>
          </a:p>
          <a:p>
            <a:pPr algn="ctr"/>
            <a:endParaRPr lang="en-US" sz="3200" dirty="0">
              <a:solidFill>
                <a:schemeClr val="bg2"/>
              </a:solidFill>
            </a:endParaRPr>
          </a:p>
          <a:p>
            <a:pPr algn="ctr"/>
            <a:r>
              <a:rPr lang="en-US" sz="3200" dirty="0">
                <a:solidFill>
                  <a:schemeClr val="bg2"/>
                </a:solidFill>
              </a:rPr>
              <a:t>The use of data to reallocate resources to a small subset of high-need, high-cost patients</a:t>
            </a:r>
          </a:p>
        </p:txBody>
      </p:sp>
    </p:spTree>
    <p:extLst>
      <p:ext uri="{BB962C8B-B14F-4D97-AF65-F5344CB8AC3E}">
        <p14:creationId xmlns:p14="http://schemas.microsoft.com/office/powerpoint/2010/main" val="41628087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chemeClr val="accent1"/>
                </a:solidFill>
              </a:rPr>
              <a:t>Identifying Hot Spots</a:t>
            </a:r>
            <a:br>
              <a:rPr lang="en-US" sz="3600" dirty="0" smtClean="0">
                <a:solidFill>
                  <a:schemeClr val="accent1"/>
                </a:solidFill>
              </a:rPr>
            </a:br>
            <a:r>
              <a:rPr lang="en-US" sz="3600" dirty="0" smtClean="0">
                <a:solidFill>
                  <a:schemeClr val="accent3"/>
                </a:solidFill>
              </a:rPr>
              <a:t>Activity #1</a:t>
            </a:r>
            <a:endParaRPr lang="en-US" sz="3600" dirty="0">
              <a:solidFill>
                <a:schemeClr val="accent3"/>
              </a:solidFill>
            </a:endParaRPr>
          </a:p>
        </p:txBody>
      </p:sp>
      <p:sp>
        <p:nvSpPr>
          <p:cNvPr id="3" name="Slide Number Placeholder 2"/>
          <p:cNvSpPr>
            <a:spLocks noGrp="1"/>
          </p:cNvSpPr>
          <p:nvPr>
            <p:ph type="sldNum" sz="quarter" idx="12"/>
          </p:nvPr>
        </p:nvSpPr>
        <p:spPr/>
        <p:txBody>
          <a:bodyPr/>
          <a:lstStyle/>
          <a:p>
            <a:fld id="{94681301-5DFE-4D5C-BCB9-364D2F8A62D3}" type="slidenum">
              <a:rPr lang="en-US" smtClean="0"/>
              <a:t>13</a:t>
            </a:fld>
            <a:endParaRPr lang="en-US"/>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57400"/>
            <a:ext cx="9144000" cy="339649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18" y="4973796"/>
            <a:ext cx="1104996" cy="480102"/>
          </a:xfrm>
          <a:prstGeom prst="rect">
            <a:avLst/>
          </a:prstGeom>
        </p:spPr>
      </p:pic>
      <p:cxnSp>
        <p:nvCxnSpPr>
          <p:cNvPr id="10" name="Straight Arrow Connector 9"/>
          <p:cNvCxnSpPr/>
          <p:nvPr/>
        </p:nvCxnSpPr>
        <p:spPr>
          <a:xfrm>
            <a:off x="6248400" y="2895600"/>
            <a:ext cx="914400" cy="0"/>
          </a:xfrm>
          <a:prstGeom prst="straightConnector1">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248400" y="3124200"/>
            <a:ext cx="914400" cy="0"/>
          </a:xfrm>
          <a:prstGeom prst="straightConnector1">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248400" y="3352800"/>
            <a:ext cx="914400" cy="0"/>
          </a:xfrm>
          <a:prstGeom prst="straightConnector1">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248400" y="3886200"/>
            <a:ext cx="914400" cy="0"/>
          </a:xfrm>
          <a:prstGeom prst="straightConnector1">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160414" y="5213847"/>
            <a:ext cx="1143000" cy="0"/>
          </a:xfrm>
          <a:prstGeom prst="straightConnector1">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58982" y="5710021"/>
            <a:ext cx="6610350" cy="646331"/>
          </a:xfrm>
          <a:prstGeom prst="rect">
            <a:avLst/>
          </a:prstGeom>
          <a:noFill/>
        </p:spPr>
        <p:txBody>
          <a:bodyPr wrap="square" rtlCol="0">
            <a:spAutoFit/>
          </a:bodyPr>
          <a:lstStyle/>
          <a:p>
            <a:r>
              <a:rPr lang="en-US" dirty="0" smtClean="0"/>
              <a:t>Write down three census tracts where you think patients with poorly controlled diabetes will be located</a:t>
            </a:r>
            <a:endParaRPr lang="en-US" dirty="0"/>
          </a:p>
        </p:txBody>
      </p:sp>
    </p:spTree>
    <p:extLst>
      <p:ext uri="{BB962C8B-B14F-4D97-AF65-F5344CB8AC3E}">
        <p14:creationId xmlns:p14="http://schemas.microsoft.com/office/powerpoint/2010/main" val="3489934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accent6">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a:p>
        </p:txBody>
      </p:sp>
      <p:sp>
        <p:nvSpPr>
          <p:cNvPr id="13" name="TextBox 12"/>
          <p:cNvSpPr txBox="1"/>
          <p:nvPr/>
        </p:nvSpPr>
        <p:spPr>
          <a:xfrm>
            <a:off x="381000" y="762000"/>
            <a:ext cx="7239000" cy="1449422"/>
          </a:xfrm>
          <a:prstGeom prst="rect">
            <a:avLst/>
          </a:prstGeom>
          <a:noFill/>
        </p:spPr>
        <p:txBody>
          <a:bodyPr wrap="square" lIns="38405" tIns="19202" rIns="38405" bIns="19202" rtlCol="0">
            <a:spAutoFit/>
          </a:bodyPr>
          <a:lstStyle/>
          <a:p>
            <a:pPr>
              <a:lnSpc>
                <a:spcPts val="5460"/>
              </a:lnSpc>
            </a:pPr>
            <a:r>
              <a:rPr lang="en-US" sz="4800" b="1" dirty="0" smtClean="0">
                <a:solidFill>
                  <a:schemeClr val="accent2"/>
                </a:solidFill>
                <a:latin typeface="Lato" charset="0"/>
                <a:ea typeface="Lato" charset="0"/>
                <a:cs typeface="Lato" charset="0"/>
              </a:rPr>
              <a:t>Why</a:t>
            </a:r>
            <a:r>
              <a:rPr lang="en-US" sz="4800" b="1" dirty="0" smtClean="0">
                <a:solidFill>
                  <a:schemeClr val="bg1"/>
                </a:solidFill>
                <a:latin typeface="Lato" charset="0"/>
                <a:ea typeface="Lato" charset="0"/>
                <a:cs typeface="Lato" charset="0"/>
              </a:rPr>
              <a:t> did you select these census tracts?</a:t>
            </a:r>
            <a:endParaRPr lang="en-US" sz="4800" b="1" dirty="0">
              <a:solidFill>
                <a:schemeClr val="bg1"/>
              </a:solidFill>
              <a:latin typeface="Lato" charset="0"/>
              <a:ea typeface="Lato" charset="0"/>
              <a:cs typeface="Lato" charset="0"/>
            </a:endParaRPr>
          </a:p>
        </p:txBody>
      </p:sp>
      <p:sp>
        <p:nvSpPr>
          <p:cNvPr id="2" name="Slide Number Placeholder 1"/>
          <p:cNvSpPr>
            <a:spLocks noGrp="1"/>
          </p:cNvSpPr>
          <p:nvPr>
            <p:ph type="sldNum" sz="quarter" idx="12"/>
          </p:nvPr>
        </p:nvSpPr>
        <p:spPr/>
        <p:txBody>
          <a:bodyPr/>
          <a:lstStyle/>
          <a:p>
            <a:fld id="{94681301-5DFE-4D5C-BCB9-364D2F8A62D3}" type="slidenum">
              <a:rPr lang="en-US" smtClean="0"/>
              <a:t>14</a:t>
            </a:fld>
            <a:endParaRPr lang="en-US"/>
          </a:p>
        </p:txBody>
      </p:sp>
      <p:sp>
        <p:nvSpPr>
          <p:cNvPr id="6" name="TextBox 5"/>
          <p:cNvSpPr txBox="1"/>
          <p:nvPr/>
        </p:nvSpPr>
        <p:spPr>
          <a:xfrm>
            <a:off x="381000" y="3559176"/>
            <a:ext cx="7239000" cy="2154743"/>
          </a:xfrm>
          <a:prstGeom prst="rect">
            <a:avLst/>
          </a:prstGeom>
          <a:noFill/>
        </p:spPr>
        <p:txBody>
          <a:bodyPr wrap="square" lIns="38405" tIns="19202" rIns="38405" bIns="19202" rtlCol="0">
            <a:spAutoFit/>
          </a:bodyPr>
          <a:lstStyle/>
          <a:p>
            <a:pPr>
              <a:lnSpc>
                <a:spcPts val="5460"/>
              </a:lnSpc>
            </a:pPr>
            <a:r>
              <a:rPr lang="en-US" sz="4800" b="1" dirty="0" smtClean="0">
                <a:solidFill>
                  <a:schemeClr val="accent3"/>
                </a:solidFill>
                <a:latin typeface="Lato" charset="0"/>
                <a:ea typeface="Lato" charset="0"/>
                <a:cs typeface="Lato" charset="0"/>
              </a:rPr>
              <a:t>What</a:t>
            </a:r>
            <a:r>
              <a:rPr lang="en-US" sz="4800" b="1" dirty="0" smtClean="0">
                <a:solidFill>
                  <a:schemeClr val="accent2"/>
                </a:solidFill>
                <a:latin typeface="Lato" charset="0"/>
                <a:ea typeface="Lato" charset="0"/>
                <a:cs typeface="Lato" charset="0"/>
              </a:rPr>
              <a:t> </a:t>
            </a:r>
            <a:r>
              <a:rPr lang="en-US" sz="4800" b="1" dirty="0" smtClean="0">
                <a:solidFill>
                  <a:schemeClr val="bg2"/>
                </a:solidFill>
                <a:latin typeface="Lato" charset="0"/>
                <a:ea typeface="Lato" charset="0"/>
                <a:cs typeface="Lato" charset="0"/>
              </a:rPr>
              <a:t>do you know about these neighborhoods</a:t>
            </a:r>
            <a:r>
              <a:rPr lang="en-US" sz="4800" b="1" dirty="0" smtClean="0">
                <a:solidFill>
                  <a:schemeClr val="bg1"/>
                </a:solidFill>
                <a:latin typeface="Lato" charset="0"/>
                <a:ea typeface="Lato" charset="0"/>
                <a:cs typeface="Lato" charset="0"/>
              </a:rPr>
              <a:t>?</a:t>
            </a:r>
            <a:endParaRPr lang="en-US" sz="4800" b="1" dirty="0">
              <a:solidFill>
                <a:schemeClr val="bg1"/>
              </a:solidFill>
              <a:latin typeface="Lato" charset="0"/>
              <a:ea typeface="Lato" charset="0"/>
              <a:cs typeface="Lato" charset="0"/>
            </a:endParaRPr>
          </a:p>
        </p:txBody>
      </p:sp>
    </p:spTree>
    <p:extLst>
      <p:ext uri="{BB962C8B-B14F-4D97-AF65-F5344CB8AC3E}">
        <p14:creationId xmlns:p14="http://schemas.microsoft.com/office/powerpoint/2010/main" val="1382611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chemeClr val="accent1"/>
                </a:solidFill>
              </a:rPr>
              <a:t>Identifying Hot Spots</a:t>
            </a:r>
            <a:br>
              <a:rPr lang="en-US" sz="3600" dirty="0" smtClean="0">
                <a:solidFill>
                  <a:schemeClr val="accent1"/>
                </a:solidFill>
              </a:rPr>
            </a:br>
            <a:r>
              <a:rPr lang="en-US" sz="3600" dirty="0" smtClean="0">
                <a:solidFill>
                  <a:schemeClr val="accent3"/>
                </a:solidFill>
              </a:rPr>
              <a:t>Activity #1</a:t>
            </a:r>
            <a:endParaRPr lang="en-US" sz="3600" dirty="0">
              <a:solidFill>
                <a:schemeClr val="accent3"/>
              </a:solidFill>
            </a:endParaRPr>
          </a:p>
        </p:txBody>
      </p:sp>
      <p:sp>
        <p:nvSpPr>
          <p:cNvPr id="3" name="Slide Number Placeholder 2"/>
          <p:cNvSpPr>
            <a:spLocks noGrp="1"/>
          </p:cNvSpPr>
          <p:nvPr>
            <p:ph type="sldNum" sz="quarter" idx="12"/>
          </p:nvPr>
        </p:nvSpPr>
        <p:spPr/>
        <p:txBody>
          <a:bodyPr/>
          <a:lstStyle/>
          <a:p>
            <a:fld id="{94681301-5DFE-4D5C-BCB9-364D2F8A62D3}" type="slidenum">
              <a:rPr lang="en-US" smtClean="0"/>
              <a:t>15</a:t>
            </a:fld>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81200"/>
            <a:ext cx="9144000" cy="328947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62" y="4790577"/>
            <a:ext cx="1097375" cy="480102"/>
          </a:xfrm>
          <a:prstGeom prst="rect">
            <a:avLst/>
          </a:prstGeom>
        </p:spPr>
      </p:pic>
      <p:cxnSp>
        <p:nvCxnSpPr>
          <p:cNvPr id="15" name="Straight Arrow Connector 14"/>
          <p:cNvCxnSpPr/>
          <p:nvPr/>
        </p:nvCxnSpPr>
        <p:spPr>
          <a:xfrm flipH="1">
            <a:off x="1295400" y="5029200"/>
            <a:ext cx="1143000" cy="0"/>
          </a:xfrm>
          <a:prstGeom prst="straightConnector1">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172200" y="4267200"/>
            <a:ext cx="891886" cy="0"/>
          </a:xfrm>
          <a:prstGeom prst="straightConnector1">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6292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accent6">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a:p>
        </p:txBody>
      </p:sp>
      <p:sp>
        <p:nvSpPr>
          <p:cNvPr id="13" name="TextBox 12"/>
          <p:cNvSpPr txBox="1"/>
          <p:nvPr/>
        </p:nvSpPr>
        <p:spPr>
          <a:xfrm>
            <a:off x="261505" y="235890"/>
            <a:ext cx="7239000" cy="2860064"/>
          </a:xfrm>
          <a:prstGeom prst="rect">
            <a:avLst/>
          </a:prstGeom>
          <a:noFill/>
        </p:spPr>
        <p:txBody>
          <a:bodyPr wrap="square" lIns="38405" tIns="19202" rIns="38405" bIns="19202" rtlCol="0">
            <a:spAutoFit/>
          </a:bodyPr>
          <a:lstStyle/>
          <a:p>
            <a:pPr>
              <a:lnSpc>
                <a:spcPts val="5460"/>
              </a:lnSpc>
            </a:pPr>
            <a:r>
              <a:rPr lang="en-US" sz="2400" b="1" dirty="0" smtClean="0">
                <a:solidFill>
                  <a:schemeClr val="bg1"/>
                </a:solidFill>
                <a:latin typeface="Lato" charset="0"/>
                <a:ea typeface="Lato" charset="0"/>
                <a:cs typeface="Lato" charset="0"/>
              </a:rPr>
              <a:t>Consider the census tracts that you wrote down. Does having the additional neighborhood data </a:t>
            </a:r>
            <a:r>
              <a:rPr lang="en-US" sz="2400" b="1" dirty="0" smtClean="0">
                <a:solidFill>
                  <a:schemeClr val="accent2"/>
                </a:solidFill>
                <a:latin typeface="Lato" charset="0"/>
                <a:ea typeface="Lato" charset="0"/>
                <a:cs typeface="Lato" charset="0"/>
              </a:rPr>
              <a:t>change your prediction </a:t>
            </a:r>
            <a:r>
              <a:rPr lang="en-US" sz="2400" b="1" dirty="0" smtClean="0">
                <a:solidFill>
                  <a:schemeClr val="bg1"/>
                </a:solidFill>
                <a:latin typeface="Lato" charset="0"/>
                <a:ea typeface="Lato" charset="0"/>
                <a:cs typeface="Lato" charset="0"/>
              </a:rPr>
              <a:t>about where the hot spots will be located?</a:t>
            </a:r>
            <a:endParaRPr lang="en-US" sz="2400" b="1" dirty="0">
              <a:solidFill>
                <a:schemeClr val="bg1"/>
              </a:solidFill>
              <a:latin typeface="Lato" charset="0"/>
              <a:ea typeface="Lato" charset="0"/>
              <a:cs typeface="Lato" charset="0"/>
            </a:endParaRPr>
          </a:p>
        </p:txBody>
      </p:sp>
      <p:sp>
        <p:nvSpPr>
          <p:cNvPr id="2" name="Slide Number Placeholder 1"/>
          <p:cNvSpPr>
            <a:spLocks noGrp="1"/>
          </p:cNvSpPr>
          <p:nvPr>
            <p:ph type="sldNum" sz="quarter" idx="12"/>
          </p:nvPr>
        </p:nvSpPr>
        <p:spPr/>
        <p:txBody>
          <a:bodyPr/>
          <a:lstStyle/>
          <a:p>
            <a:fld id="{94681301-5DFE-4D5C-BCB9-364D2F8A62D3}" type="slidenum">
              <a:rPr lang="en-US" smtClean="0"/>
              <a:t>16</a:t>
            </a:fld>
            <a:endParaRPr lang="en-US"/>
          </a:p>
        </p:txBody>
      </p:sp>
      <p:sp>
        <p:nvSpPr>
          <p:cNvPr id="8" name="TextBox 7"/>
          <p:cNvSpPr txBox="1"/>
          <p:nvPr/>
        </p:nvSpPr>
        <p:spPr>
          <a:xfrm>
            <a:off x="261505" y="4114800"/>
            <a:ext cx="7239000" cy="2154743"/>
          </a:xfrm>
          <a:prstGeom prst="rect">
            <a:avLst/>
          </a:prstGeom>
          <a:noFill/>
        </p:spPr>
        <p:txBody>
          <a:bodyPr wrap="square" lIns="38405" tIns="19202" rIns="38405" bIns="19202" rtlCol="0">
            <a:spAutoFit/>
          </a:bodyPr>
          <a:lstStyle/>
          <a:p>
            <a:pPr>
              <a:lnSpc>
                <a:spcPts val="5460"/>
              </a:lnSpc>
            </a:pPr>
            <a:r>
              <a:rPr lang="en-US" sz="2400" b="1" dirty="0" smtClean="0">
                <a:solidFill>
                  <a:schemeClr val="bg1"/>
                </a:solidFill>
                <a:latin typeface="Lato" charset="0"/>
                <a:ea typeface="Lato" charset="0"/>
                <a:cs typeface="Lato" charset="0"/>
              </a:rPr>
              <a:t>If so, how did your prediction </a:t>
            </a:r>
            <a:r>
              <a:rPr lang="en-US" sz="2400" b="1" dirty="0" smtClean="0">
                <a:solidFill>
                  <a:schemeClr val="accent3"/>
                </a:solidFill>
                <a:latin typeface="Lato" charset="0"/>
                <a:ea typeface="Lato" charset="0"/>
                <a:cs typeface="Lato" charset="0"/>
              </a:rPr>
              <a:t>change</a:t>
            </a:r>
            <a:r>
              <a:rPr lang="en-US" sz="2400" b="1" dirty="0" smtClean="0">
                <a:solidFill>
                  <a:schemeClr val="bg1"/>
                </a:solidFill>
                <a:latin typeface="Lato" charset="0"/>
                <a:ea typeface="Lato" charset="0"/>
                <a:cs typeface="Lato" charset="0"/>
              </a:rPr>
              <a:t>? </a:t>
            </a:r>
          </a:p>
          <a:p>
            <a:pPr>
              <a:lnSpc>
                <a:spcPts val="5460"/>
              </a:lnSpc>
            </a:pPr>
            <a:endParaRPr lang="en-US" sz="2400" b="1" dirty="0">
              <a:solidFill>
                <a:schemeClr val="bg1"/>
              </a:solidFill>
              <a:latin typeface="Lato" charset="0"/>
              <a:ea typeface="Lato" charset="0"/>
              <a:cs typeface="Lato" charset="0"/>
            </a:endParaRPr>
          </a:p>
          <a:p>
            <a:pPr>
              <a:lnSpc>
                <a:spcPts val="5460"/>
              </a:lnSpc>
            </a:pPr>
            <a:r>
              <a:rPr lang="en-US" sz="2400" b="1" dirty="0" smtClean="0">
                <a:solidFill>
                  <a:schemeClr val="bg1"/>
                </a:solidFill>
                <a:latin typeface="Lato" charset="0"/>
                <a:ea typeface="Lato" charset="0"/>
                <a:cs typeface="Lato" charset="0"/>
              </a:rPr>
              <a:t>If not, why did it </a:t>
            </a:r>
            <a:r>
              <a:rPr lang="en-US" sz="2400" b="1" dirty="0" smtClean="0">
                <a:solidFill>
                  <a:schemeClr val="accent2"/>
                </a:solidFill>
                <a:latin typeface="Lato" charset="0"/>
                <a:ea typeface="Lato" charset="0"/>
                <a:cs typeface="Lato" charset="0"/>
              </a:rPr>
              <a:t>not change</a:t>
            </a:r>
            <a:r>
              <a:rPr lang="en-US" sz="2400" b="1" dirty="0" smtClean="0">
                <a:solidFill>
                  <a:schemeClr val="bg1"/>
                </a:solidFill>
                <a:latin typeface="Lato" charset="0"/>
                <a:ea typeface="Lato" charset="0"/>
                <a:cs typeface="Lato" charset="0"/>
              </a:rPr>
              <a:t>?</a:t>
            </a:r>
            <a:endParaRPr lang="en-US" sz="2400" b="1" dirty="0">
              <a:solidFill>
                <a:schemeClr val="bg1"/>
              </a:solidFill>
              <a:latin typeface="Lato" charset="0"/>
              <a:ea typeface="Lato" charset="0"/>
              <a:cs typeface="Lato" charset="0"/>
            </a:endParaRPr>
          </a:p>
        </p:txBody>
      </p:sp>
    </p:spTree>
    <p:extLst>
      <p:ext uri="{BB962C8B-B14F-4D97-AF65-F5344CB8AC3E}">
        <p14:creationId xmlns:p14="http://schemas.microsoft.com/office/powerpoint/2010/main" val="1587255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23841"/>
            <a:ext cx="9144000" cy="3299160"/>
          </a:xfrm>
          <a:prstGeom prst="rect">
            <a:avLst/>
          </a:prstGeom>
        </p:spPr>
      </p:pic>
      <p:sp>
        <p:nvSpPr>
          <p:cNvPr id="2" name="Title 1"/>
          <p:cNvSpPr>
            <a:spLocks noGrp="1"/>
          </p:cNvSpPr>
          <p:nvPr>
            <p:ph type="title"/>
          </p:nvPr>
        </p:nvSpPr>
        <p:spPr/>
        <p:txBody>
          <a:bodyPr>
            <a:noAutofit/>
          </a:bodyPr>
          <a:lstStyle/>
          <a:p>
            <a:r>
              <a:rPr lang="en-US" sz="3600" dirty="0" smtClean="0">
                <a:solidFill>
                  <a:schemeClr val="accent1"/>
                </a:solidFill>
              </a:rPr>
              <a:t>Identifying Hot Spots</a:t>
            </a:r>
            <a:br>
              <a:rPr lang="en-US" sz="3600" dirty="0" smtClean="0">
                <a:solidFill>
                  <a:schemeClr val="accent1"/>
                </a:solidFill>
              </a:rPr>
            </a:br>
            <a:r>
              <a:rPr lang="en-US" sz="3600" dirty="0" smtClean="0">
                <a:solidFill>
                  <a:schemeClr val="accent3"/>
                </a:solidFill>
              </a:rPr>
              <a:t>Activity #1</a:t>
            </a:r>
            <a:endParaRPr lang="en-US" sz="3600" dirty="0">
              <a:solidFill>
                <a:schemeClr val="accent3"/>
              </a:solidFill>
            </a:endParaRPr>
          </a:p>
        </p:txBody>
      </p:sp>
      <p:sp>
        <p:nvSpPr>
          <p:cNvPr id="3" name="Slide Number Placeholder 2"/>
          <p:cNvSpPr>
            <a:spLocks noGrp="1"/>
          </p:cNvSpPr>
          <p:nvPr>
            <p:ph type="sldNum" sz="quarter" idx="12"/>
          </p:nvPr>
        </p:nvSpPr>
        <p:spPr/>
        <p:txBody>
          <a:bodyPr/>
          <a:lstStyle/>
          <a:p>
            <a:fld id="{94681301-5DFE-4D5C-BCB9-364D2F8A62D3}" type="slidenum">
              <a:rPr lang="en-US" smtClean="0"/>
              <a:t>17</a:t>
            </a:fld>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62" y="4790577"/>
            <a:ext cx="1097375" cy="480102"/>
          </a:xfrm>
          <a:prstGeom prst="rect">
            <a:avLst/>
          </a:prstGeom>
        </p:spPr>
      </p:pic>
      <p:cxnSp>
        <p:nvCxnSpPr>
          <p:cNvPr id="16" name="Straight Arrow Connector 15"/>
          <p:cNvCxnSpPr/>
          <p:nvPr/>
        </p:nvCxnSpPr>
        <p:spPr>
          <a:xfrm>
            <a:off x="6457950" y="3886200"/>
            <a:ext cx="891886" cy="0"/>
          </a:xfrm>
          <a:prstGeom prst="straightConnector1">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662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accent6">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a:p>
        </p:txBody>
      </p:sp>
      <p:sp>
        <p:nvSpPr>
          <p:cNvPr id="13" name="TextBox 12"/>
          <p:cNvSpPr txBox="1"/>
          <p:nvPr/>
        </p:nvSpPr>
        <p:spPr>
          <a:xfrm>
            <a:off x="381000" y="609600"/>
            <a:ext cx="7239000" cy="4976028"/>
          </a:xfrm>
          <a:prstGeom prst="rect">
            <a:avLst/>
          </a:prstGeom>
          <a:noFill/>
        </p:spPr>
        <p:txBody>
          <a:bodyPr wrap="square" lIns="38405" tIns="19202" rIns="38405" bIns="19202" rtlCol="0">
            <a:spAutoFit/>
          </a:bodyPr>
          <a:lstStyle/>
          <a:p>
            <a:pPr>
              <a:lnSpc>
                <a:spcPts val="5460"/>
              </a:lnSpc>
            </a:pPr>
            <a:r>
              <a:rPr lang="en-US" sz="4400" b="1" dirty="0" smtClean="0">
                <a:solidFill>
                  <a:schemeClr val="accent3"/>
                </a:solidFill>
                <a:latin typeface="Lato" charset="0"/>
                <a:ea typeface="Lato" charset="0"/>
                <a:cs typeface="Lato" charset="0"/>
              </a:rPr>
              <a:t>Compare</a:t>
            </a:r>
            <a:r>
              <a:rPr lang="en-US" sz="4400" b="1" dirty="0" smtClean="0">
                <a:solidFill>
                  <a:schemeClr val="bg1"/>
                </a:solidFill>
                <a:latin typeface="Lato" charset="0"/>
                <a:ea typeface="Lato" charset="0"/>
                <a:cs typeface="Lato" charset="0"/>
              </a:rPr>
              <a:t> your predicted list of hot spot census tracts with the actual census tracts. </a:t>
            </a:r>
          </a:p>
          <a:p>
            <a:pPr>
              <a:lnSpc>
                <a:spcPts val="5460"/>
              </a:lnSpc>
            </a:pPr>
            <a:endParaRPr lang="en-US" sz="4400" b="1" dirty="0">
              <a:solidFill>
                <a:schemeClr val="bg1"/>
              </a:solidFill>
              <a:latin typeface="Lato" charset="0"/>
              <a:ea typeface="Lato" charset="0"/>
              <a:cs typeface="Lato" charset="0"/>
            </a:endParaRPr>
          </a:p>
          <a:p>
            <a:pPr>
              <a:lnSpc>
                <a:spcPts val="5460"/>
              </a:lnSpc>
            </a:pPr>
            <a:r>
              <a:rPr lang="en-US" sz="4400" b="1" dirty="0" smtClean="0">
                <a:solidFill>
                  <a:schemeClr val="bg1"/>
                </a:solidFill>
                <a:latin typeface="Lato" charset="0"/>
                <a:ea typeface="Lato" charset="0"/>
                <a:cs typeface="Lato" charset="0"/>
              </a:rPr>
              <a:t>To what extent are they </a:t>
            </a:r>
            <a:r>
              <a:rPr lang="en-US" sz="4400" b="1" dirty="0" smtClean="0">
                <a:solidFill>
                  <a:schemeClr val="accent2"/>
                </a:solidFill>
                <a:latin typeface="Lato" charset="0"/>
                <a:ea typeface="Lato" charset="0"/>
                <a:cs typeface="Lato" charset="0"/>
              </a:rPr>
              <a:t>similar and different</a:t>
            </a:r>
            <a:r>
              <a:rPr lang="en-US" sz="4400" b="1" dirty="0" smtClean="0">
                <a:solidFill>
                  <a:schemeClr val="bg1"/>
                </a:solidFill>
                <a:latin typeface="Lato" charset="0"/>
                <a:ea typeface="Lato" charset="0"/>
                <a:cs typeface="Lato" charset="0"/>
              </a:rPr>
              <a:t>?</a:t>
            </a:r>
            <a:endParaRPr lang="en-US" sz="4400" b="1" dirty="0">
              <a:solidFill>
                <a:schemeClr val="bg1"/>
              </a:solidFill>
              <a:latin typeface="Lato" charset="0"/>
              <a:ea typeface="Lato" charset="0"/>
              <a:cs typeface="Lato" charset="0"/>
            </a:endParaRPr>
          </a:p>
        </p:txBody>
      </p:sp>
      <p:sp>
        <p:nvSpPr>
          <p:cNvPr id="2" name="Slide Number Placeholder 1"/>
          <p:cNvSpPr>
            <a:spLocks noGrp="1"/>
          </p:cNvSpPr>
          <p:nvPr>
            <p:ph type="sldNum" sz="quarter" idx="12"/>
          </p:nvPr>
        </p:nvSpPr>
        <p:spPr/>
        <p:txBody>
          <a:bodyPr/>
          <a:lstStyle/>
          <a:p>
            <a:fld id="{94681301-5DFE-4D5C-BCB9-364D2F8A62D3}" type="slidenum">
              <a:rPr lang="en-US" smtClean="0"/>
              <a:t>18</a:t>
            </a:fld>
            <a:endParaRPr lang="en-US"/>
          </a:p>
        </p:txBody>
      </p:sp>
    </p:spTree>
    <p:extLst>
      <p:ext uri="{BB962C8B-B14F-4D97-AF65-F5344CB8AC3E}">
        <p14:creationId xmlns:p14="http://schemas.microsoft.com/office/powerpoint/2010/main" val="3813283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23841"/>
            <a:ext cx="9144000" cy="3299160"/>
          </a:xfrm>
          <a:prstGeom prst="rect">
            <a:avLst/>
          </a:prstGeom>
        </p:spPr>
      </p:pic>
      <p:sp>
        <p:nvSpPr>
          <p:cNvPr id="2" name="Title 1"/>
          <p:cNvSpPr>
            <a:spLocks noGrp="1"/>
          </p:cNvSpPr>
          <p:nvPr>
            <p:ph type="title"/>
          </p:nvPr>
        </p:nvSpPr>
        <p:spPr/>
        <p:txBody>
          <a:bodyPr>
            <a:noAutofit/>
          </a:bodyPr>
          <a:lstStyle/>
          <a:p>
            <a:r>
              <a:rPr lang="en-US" sz="3600" dirty="0" smtClean="0">
                <a:solidFill>
                  <a:schemeClr val="accent1"/>
                </a:solidFill>
              </a:rPr>
              <a:t>Identifying Hot Spots</a:t>
            </a:r>
            <a:br>
              <a:rPr lang="en-US" sz="3600" dirty="0" smtClean="0">
                <a:solidFill>
                  <a:schemeClr val="accent1"/>
                </a:solidFill>
              </a:rPr>
            </a:br>
            <a:r>
              <a:rPr lang="en-US" sz="3600" dirty="0" smtClean="0">
                <a:solidFill>
                  <a:schemeClr val="accent3"/>
                </a:solidFill>
              </a:rPr>
              <a:t>Activity #1</a:t>
            </a:r>
            <a:endParaRPr lang="en-US" sz="3600" dirty="0">
              <a:solidFill>
                <a:schemeClr val="accent3"/>
              </a:solidFill>
            </a:endParaRPr>
          </a:p>
        </p:txBody>
      </p:sp>
      <p:sp>
        <p:nvSpPr>
          <p:cNvPr id="3" name="Slide Number Placeholder 2"/>
          <p:cNvSpPr>
            <a:spLocks noGrp="1"/>
          </p:cNvSpPr>
          <p:nvPr>
            <p:ph type="sldNum" sz="quarter" idx="12"/>
          </p:nvPr>
        </p:nvSpPr>
        <p:spPr/>
        <p:txBody>
          <a:bodyPr/>
          <a:lstStyle/>
          <a:p>
            <a:fld id="{94681301-5DFE-4D5C-BCB9-364D2F8A62D3}" type="slidenum">
              <a:rPr lang="en-US" smtClean="0"/>
              <a:t>19</a:t>
            </a:fld>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62" y="4790577"/>
            <a:ext cx="1097375" cy="480102"/>
          </a:xfrm>
          <a:prstGeom prst="rect">
            <a:avLst/>
          </a:prstGeom>
        </p:spPr>
      </p:pic>
      <p:cxnSp>
        <p:nvCxnSpPr>
          <p:cNvPr id="16" name="Straight Arrow Connector 15"/>
          <p:cNvCxnSpPr/>
          <p:nvPr/>
        </p:nvCxnSpPr>
        <p:spPr>
          <a:xfrm>
            <a:off x="6324600" y="3352800"/>
            <a:ext cx="891886" cy="0"/>
          </a:xfrm>
          <a:prstGeom prst="straightConnector1">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3041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3683" y="0"/>
            <a:ext cx="9147683" cy="6858000"/>
          </a:xfrm>
          <a:prstGeom prst="rect">
            <a:avLst/>
          </a:prstGeom>
          <a:solidFill>
            <a:schemeClr val="accent6">
              <a:lumMod val="7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a:p>
        </p:txBody>
      </p:sp>
      <p:sp>
        <p:nvSpPr>
          <p:cNvPr id="34" name="TextBox 33"/>
          <p:cNvSpPr txBox="1"/>
          <p:nvPr/>
        </p:nvSpPr>
        <p:spPr>
          <a:xfrm>
            <a:off x="5372274" y="3352800"/>
            <a:ext cx="677083" cy="685110"/>
          </a:xfrm>
          <a:prstGeom prst="rect">
            <a:avLst/>
          </a:prstGeom>
          <a:noFill/>
        </p:spPr>
        <p:txBody>
          <a:bodyPr wrap="none" lIns="38405" tIns="19202" rIns="38405" bIns="19202" rtlCol="0">
            <a:spAutoFit/>
          </a:bodyPr>
          <a:lstStyle/>
          <a:p>
            <a:pPr algn="ctr"/>
            <a:r>
              <a:rPr lang="en-US" sz="4200" b="1" dirty="0" smtClean="0">
                <a:solidFill>
                  <a:schemeClr val="bg1"/>
                </a:solidFill>
                <a:latin typeface="Lato Bold" charset="0"/>
                <a:ea typeface="Lato Bold" charset="0"/>
                <a:cs typeface="Lato Bold" charset="0"/>
              </a:rPr>
              <a:t>04</a:t>
            </a:r>
            <a:endParaRPr lang="en-US" sz="4200" b="1" dirty="0">
              <a:solidFill>
                <a:schemeClr val="bg1"/>
              </a:solidFill>
              <a:latin typeface="Lato Bold" charset="0"/>
              <a:ea typeface="Lato Bold" charset="0"/>
              <a:cs typeface="Lato Bold" charset="0"/>
            </a:endParaRPr>
          </a:p>
        </p:txBody>
      </p:sp>
      <p:sp>
        <p:nvSpPr>
          <p:cNvPr id="36" name="TextBox 35"/>
          <p:cNvSpPr txBox="1"/>
          <p:nvPr/>
        </p:nvSpPr>
        <p:spPr>
          <a:xfrm>
            <a:off x="4714250" y="4079691"/>
            <a:ext cx="2121272" cy="685110"/>
          </a:xfrm>
          <a:prstGeom prst="rect">
            <a:avLst/>
          </a:prstGeom>
          <a:noFill/>
        </p:spPr>
        <p:txBody>
          <a:bodyPr wrap="square" lIns="38405" tIns="19202" rIns="38405" bIns="19202" rtlCol="0" anchor="t" anchorCtr="1">
            <a:spAutoFit/>
          </a:bodyPr>
          <a:lstStyle/>
          <a:p>
            <a:pPr algn="ctr">
              <a:lnSpc>
                <a:spcPct val="150000"/>
              </a:lnSpc>
            </a:pPr>
            <a:r>
              <a:rPr lang="en-US" sz="1400" b="1" dirty="0" smtClean="0">
                <a:solidFill>
                  <a:schemeClr val="bg1"/>
                </a:solidFill>
                <a:latin typeface="Lato Black" charset="0"/>
                <a:ea typeface="Lato Black" charset="0"/>
                <a:cs typeface="Lato Black" charset="0"/>
              </a:rPr>
              <a:t>How to use My Community </a:t>
            </a:r>
            <a:endParaRPr lang="en-US" sz="1400" b="1" dirty="0">
              <a:solidFill>
                <a:schemeClr val="bg1"/>
              </a:solidFill>
              <a:latin typeface="Lato Black" charset="0"/>
              <a:ea typeface="Lato Black" charset="0"/>
              <a:cs typeface="Lato Black" charset="0"/>
            </a:endParaRPr>
          </a:p>
        </p:txBody>
      </p:sp>
      <p:sp>
        <p:nvSpPr>
          <p:cNvPr id="39" name="TextBox 38"/>
          <p:cNvSpPr txBox="1"/>
          <p:nvPr/>
        </p:nvSpPr>
        <p:spPr>
          <a:xfrm>
            <a:off x="3035531" y="3352800"/>
            <a:ext cx="677083" cy="685110"/>
          </a:xfrm>
          <a:prstGeom prst="rect">
            <a:avLst/>
          </a:prstGeom>
          <a:noFill/>
        </p:spPr>
        <p:txBody>
          <a:bodyPr wrap="none" lIns="38405" tIns="19202" rIns="38405" bIns="19202" rtlCol="0">
            <a:spAutoFit/>
          </a:bodyPr>
          <a:lstStyle/>
          <a:p>
            <a:pPr algn="ctr"/>
            <a:r>
              <a:rPr lang="en-US" sz="4200" b="1" dirty="0" smtClean="0">
                <a:solidFill>
                  <a:schemeClr val="bg1"/>
                </a:solidFill>
                <a:latin typeface="Lato Bold" charset="0"/>
                <a:ea typeface="Lato Bold" charset="0"/>
                <a:cs typeface="Lato Bold" charset="0"/>
              </a:rPr>
              <a:t>03</a:t>
            </a:r>
            <a:endParaRPr lang="en-US" sz="4200" b="1" dirty="0">
              <a:solidFill>
                <a:schemeClr val="bg1"/>
              </a:solidFill>
              <a:latin typeface="Lato Bold" charset="0"/>
              <a:ea typeface="Lato Bold" charset="0"/>
              <a:cs typeface="Lato Bold" charset="0"/>
            </a:endParaRPr>
          </a:p>
        </p:txBody>
      </p:sp>
      <p:sp>
        <p:nvSpPr>
          <p:cNvPr id="40" name="TextBox 39"/>
          <p:cNvSpPr txBox="1"/>
          <p:nvPr/>
        </p:nvSpPr>
        <p:spPr>
          <a:xfrm>
            <a:off x="2189553" y="3960396"/>
            <a:ext cx="2337492" cy="968329"/>
          </a:xfrm>
          <a:prstGeom prst="rect">
            <a:avLst/>
          </a:prstGeom>
          <a:noFill/>
        </p:spPr>
        <p:txBody>
          <a:bodyPr wrap="square" lIns="38405" tIns="19202" rIns="38405" bIns="19202" rtlCol="0" anchor="t" anchorCtr="1">
            <a:spAutoFit/>
          </a:bodyPr>
          <a:lstStyle/>
          <a:p>
            <a:pPr algn="ctr">
              <a:lnSpc>
                <a:spcPct val="150000"/>
              </a:lnSpc>
            </a:pPr>
            <a:r>
              <a:rPr lang="en-US" sz="1400" b="1" dirty="0" smtClean="0">
                <a:solidFill>
                  <a:schemeClr val="bg1"/>
                </a:solidFill>
                <a:latin typeface="Lato Black" charset="0"/>
                <a:ea typeface="Lato Black" charset="0"/>
                <a:cs typeface="Lato Black" charset="0"/>
              </a:rPr>
              <a:t>Introduction to the Population Health Assessment Engine </a:t>
            </a:r>
            <a:endParaRPr lang="en-US" sz="1400" b="1" dirty="0">
              <a:solidFill>
                <a:schemeClr val="bg1"/>
              </a:solidFill>
              <a:latin typeface="Lato Black" charset="0"/>
              <a:ea typeface="Lato Black" charset="0"/>
              <a:cs typeface="Lato Black" charset="0"/>
            </a:endParaRPr>
          </a:p>
        </p:txBody>
      </p:sp>
      <p:sp>
        <p:nvSpPr>
          <p:cNvPr id="43" name="TextBox 42"/>
          <p:cNvSpPr txBox="1"/>
          <p:nvPr/>
        </p:nvSpPr>
        <p:spPr>
          <a:xfrm>
            <a:off x="7524616" y="3352800"/>
            <a:ext cx="677083" cy="685110"/>
          </a:xfrm>
          <a:prstGeom prst="rect">
            <a:avLst/>
          </a:prstGeom>
          <a:noFill/>
        </p:spPr>
        <p:txBody>
          <a:bodyPr wrap="none" lIns="38405" tIns="19202" rIns="38405" bIns="19202" rtlCol="0">
            <a:spAutoFit/>
          </a:bodyPr>
          <a:lstStyle/>
          <a:p>
            <a:pPr algn="ctr"/>
            <a:r>
              <a:rPr lang="en-US" sz="4200" b="1" dirty="0" smtClean="0">
                <a:solidFill>
                  <a:schemeClr val="bg1"/>
                </a:solidFill>
                <a:latin typeface="Lato Bold" charset="0"/>
                <a:ea typeface="Lato Bold" charset="0"/>
                <a:cs typeface="Lato Bold" charset="0"/>
              </a:rPr>
              <a:t>05</a:t>
            </a:r>
            <a:endParaRPr lang="en-US" sz="4200" b="1" dirty="0">
              <a:solidFill>
                <a:schemeClr val="bg1"/>
              </a:solidFill>
              <a:latin typeface="Lato Bold" charset="0"/>
              <a:ea typeface="Lato Bold" charset="0"/>
              <a:cs typeface="Lato Bold" charset="0"/>
            </a:endParaRPr>
          </a:p>
        </p:txBody>
      </p:sp>
      <p:sp>
        <p:nvSpPr>
          <p:cNvPr id="47" name="TextBox 46"/>
          <p:cNvSpPr txBox="1"/>
          <p:nvPr/>
        </p:nvSpPr>
        <p:spPr>
          <a:xfrm>
            <a:off x="6791476" y="1560765"/>
            <a:ext cx="677083" cy="685110"/>
          </a:xfrm>
          <a:prstGeom prst="rect">
            <a:avLst/>
          </a:prstGeom>
          <a:noFill/>
        </p:spPr>
        <p:txBody>
          <a:bodyPr wrap="none" lIns="38405" tIns="19202" rIns="38405" bIns="19202" rtlCol="0">
            <a:spAutoFit/>
          </a:bodyPr>
          <a:lstStyle/>
          <a:p>
            <a:pPr algn="ctr"/>
            <a:r>
              <a:rPr lang="en-US" sz="4200" b="1" dirty="0">
                <a:solidFill>
                  <a:schemeClr val="bg1"/>
                </a:solidFill>
                <a:latin typeface="Lato Bold" charset="0"/>
                <a:ea typeface="Lato Bold" charset="0"/>
                <a:cs typeface="Lato Bold" charset="0"/>
              </a:rPr>
              <a:t>02</a:t>
            </a:r>
          </a:p>
        </p:txBody>
      </p:sp>
      <p:sp>
        <p:nvSpPr>
          <p:cNvPr id="48" name="TextBox 47"/>
          <p:cNvSpPr txBox="1"/>
          <p:nvPr/>
        </p:nvSpPr>
        <p:spPr>
          <a:xfrm>
            <a:off x="5943600" y="2367348"/>
            <a:ext cx="2272449" cy="461972"/>
          </a:xfrm>
          <a:prstGeom prst="rect">
            <a:avLst/>
          </a:prstGeom>
          <a:noFill/>
        </p:spPr>
        <p:txBody>
          <a:bodyPr wrap="square" lIns="38405" tIns="19202" rIns="38405" bIns="19202" rtlCol="0" anchor="t" anchorCtr="1">
            <a:spAutoFit/>
          </a:bodyPr>
          <a:lstStyle/>
          <a:p>
            <a:pPr algn="ctr">
              <a:lnSpc>
                <a:spcPts val="1126"/>
              </a:lnSpc>
            </a:pPr>
            <a:r>
              <a:rPr lang="en-US" sz="1400" b="1" dirty="0">
                <a:solidFill>
                  <a:schemeClr val="bg1"/>
                </a:solidFill>
                <a:latin typeface="Lato Black" charset="0"/>
                <a:ea typeface="Lato Black" charset="0"/>
                <a:cs typeface="Lato Black" charset="0"/>
              </a:rPr>
              <a:t>Introduction to </a:t>
            </a:r>
          </a:p>
          <a:p>
            <a:pPr algn="ctr">
              <a:lnSpc>
                <a:spcPts val="1126"/>
              </a:lnSpc>
            </a:pPr>
            <a:endParaRPr lang="en-US" sz="1400" b="1" dirty="0">
              <a:solidFill>
                <a:schemeClr val="bg1"/>
              </a:solidFill>
              <a:latin typeface="Lato Black" charset="0"/>
              <a:ea typeface="Lato Black" charset="0"/>
              <a:cs typeface="Lato Black" charset="0"/>
            </a:endParaRPr>
          </a:p>
          <a:p>
            <a:pPr algn="ctr">
              <a:lnSpc>
                <a:spcPts val="1126"/>
              </a:lnSpc>
            </a:pPr>
            <a:r>
              <a:rPr lang="en-US" sz="1400" b="1" dirty="0">
                <a:solidFill>
                  <a:schemeClr val="bg1"/>
                </a:solidFill>
                <a:latin typeface="Lato Black" charset="0"/>
                <a:ea typeface="Lato Black" charset="0"/>
                <a:cs typeface="Lato Black" charset="0"/>
              </a:rPr>
              <a:t>Geospatial Concepts</a:t>
            </a:r>
          </a:p>
        </p:txBody>
      </p:sp>
      <p:sp>
        <p:nvSpPr>
          <p:cNvPr id="51" name="TextBox 50"/>
          <p:cNvSpPr txBox="1"/>
          <p:nvPr/>
        </p:nvSpPr>
        <p:spPr>
          <a:xfrm>
            <a:off x="3993121" y="1524000"/>
            <a:ext cx="677083" cy="685110"/>
          </a:xfrm>
          <a:prstGeom prst="rect">
            <a:avLst/>
          </a:prstGeom>
          <a:noFill/>
        </p:spPr>
        <p:txBody>
          <a:bodyPr wrap="none" lIns="38405" tIns="19202" rIns="38405" bIns="19202" rtlCol="0">
            <a:spAutoFit/>
          </a:bodyPr>
          <a:lstStyle/>
          <a:p>
            <a:pPr algn="ctr"/>
            <a:r>
              <a:rPr lang="en-US" sz="4200" b="1" dirty="0">
                <a:solidFill>
                  <a:schemeClr val="bg1"/>
                </a:solidFill>
                <a:latin typeface="Lato Bold" charset="0"/>
                <a:ea typeface="Lato Bold" charset="0"/>
                <a:cs typeface="Lato Bold" charset="0"/>
              </a:rPr>
              <a:t>01</a:t>
            </a:r>
          </a:p>
        </p:txBody>
      </p:sp>
      <p:sp>
        <p:nvSpPr>
          <p:cNvPr id="52" name="TextBox 51"/>
          <p:cNvSpPr txBox="1"/>
          <p:nvPr/>
        </p:nvSpPr>
        <p:spPr>
          <a:xfrm>
            <a:off x="3176889" y="2301779"/>
            <a:ext cx="2157111" cy="461972"/>
          </a:xfrm>
          <a:prstGeom prst="rect">
            <a:avLst/>
          </a:prstGeom>
          <a:noFill/>
        </p:spPr>
        <p:txBody>
          <a:bodyPr wrap="square" lIns="38405" tIns="19202" rIns="38405" bIns="19202" rtlCol="0" anchor="t" anchorCtr="1">
            <a:spAutoFit/>
          </a:bodyPr>
          <a:lstStyle/>
          <a:p>
            <a:pPr algn="ctr">
              <a:lnSpc>
                <a:spcPts val="1126"/>
              </a:lnSpc>
            </a:pPr>
            <a:r>
              <a:rPr lang="en-US" sz="1400" b="1" dirty="0">
                <a:solidFill>
                  <a:schemeClr val="bg1"/>
                </a:solidFill>
                <a:latin typeface="Lato Black" charset="0"/>
                <a:ea typeface="Lato Black" charset="0"/>
                <a:cs typeface="Lato Black" charset="0"/>
              </a:rPr>
              <a:t>Introduction to</a:t>
            </a:r>
          </a:p>
          <a:p>
            <a:pPr algn="ctr">
              <a:lnSpc>
                <a:spcPts val="1126"/>
              </a:lnSpc>
            </a:pPr>
            <a:endParaRPr lang="en-US" sz="1400" b="1" dirty="0">
              <a:solidFill>
                <a:schemeClr val="bg1"/>
              </a:solidFill>
              <a:latin typeface="Lato Black" charset="0"/>
              <a:ea typeface="Lato Black" charset="0"/>
              <a:cs typeface="Lato Black" charset="0"/>
            </a:endParaRPr>
          </a:p>
          <a:p>
            <a:pPr algn="ctr">
              <a:lnSpc>
                <a:spcPts val="1126"/>
              </a:lnSpc>
            </a:pPr>
            <a:r>
              <a:rPr lang="en-US" sz="1400" b="1" dirty="0">
                <a:solidFill>
                  <a:schemeClr val="bg1"/>
                </a:solidFill>
                <a:latin typeface="Lato Black" charset="0"/>
                <a:ea typeface="Lato Black" charset="0"/>
                <a:cs typeface="Lato Black" charset="0"/>
              </a:rPr>
              <a:t> Population Health</a:t>
            </a:r>
          </a:p>
        </p:txBody>
      </p:sp>
      <p:sp>
        <p:nvSpPr>
          <p:cNvPr id="53" name="TextBox 52"/>
          <p:cNvSpPr txBox="1"/>
          <p:nvPr/>
        </p:nvSpPr>
        <p:spPr>
          <a:xfrm>
            <a:off x="408030" y="412242"/>
            <a:ext cx="8300880" cy="454271"/>
          </a:xfrm>
          <a:prstGeom prst="rect">
            <a:avLst/>
          </a:prstGeom>
          <a:noFill/>
        </p:spPr>
        <p:txBody>
          <a:bodyPr wrap="square" lIns="38397" tIns="19199" rIns="38397" bIns="19199" rtlCol="0">
            <a:spAutoFit/>
          </a:bodyPr>
          <a:lstStyle/>
          <a:p>
            <a:pPr algn="ctr"/>
            <a:r>
              <a:rPr lang="en-US" sz="2700" b="1" dirty="0" smtClean="0">
                <a:solidFill>
                  <a:schemeClr val="accent1"/>
                </a:solidFill>
                <a:latin typeface="Lato" charset="0"/>
                <a:ea typeface="Lato" charset="0"/>
                <a:cs typeface="Lato" charset="0"/>
              </a:rPr>
              <a:t>Population Health Assessment Engine Curriculum</a:t>
            </a:r>
            <a:endParaRPr lang="id-ID" sz="2700" b="1" dirty="0">
              <a:solidFill>
                <a:schemeClr val="accent1"/>
              </a:solidFill>
              <a:latin typeface="Lato" charset="0"/>
              <a:ea typeface="Lato" charset="0"/>
              <a:cs typeface="Lato" charset="0"/>
            </a:endParaRPr>
          </a:p>
        </p:txBody>
      </p:sp>
      <p:sp>
        <p:nvSpPr>
          <p:cNvPr id="54" name="Rectangle 53"/>
          <p:cNvSpPr/>
          <p:nvPr/>
        </p:nvSpPr>
        <p:spPr>
          <a:xfrm>
            <a:off x="4288454" y="1235334"/>
            <a:ext cx="582541"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8362" tIns="19182" rIns="38362" bIns="19182" rtlCol="0" anchor="ctr"/>
          <a:lstStyle/>
          <a:p>
            <a:pPr algn="ctr"/>
            <a:endParaRPr lang="en-US" dirty="0">
              <a:solidFill>
                <a:schemeClr val="bg1"/>
              </a:solidFill>
              <a:latin typeface="Lato Light" charset="0"/>
            </a:endParaRPr>
          </a:p>
        </p:txBody>
      </p:sp>
      <p:sp>
        <p:nvSpPr>
          <p:cNvPr id="15" name="TextBox 14"/>
          <p:cNvSpPr txBox="1"/>
          <p:nvPr/>
        </p:nvSpPr>
        <p:spPr>
          <a:xfrm>
            <a:off x="347170" y="1699267"/>
            <a:ext cx="2337779" cy="408105"/>
          </a:xfrm>
          <a:prstGeom prst="rect">
            <a:avLst/>
          </a:prstGeom>
          <a:noFill/>
        </p:spPr>
        <p:txBody>
          <a:bodyPr wrap="none" lIns="38397" tIns="19199" rIns="38397" bIns="19199" rtlCol="0">
            <a:spAutoFit/>
          </a:bodyPr>
          <a:lstStyle/>
          <a:p>
            <a:pPr algn="ctr"/>
            <a:r>
              <a:rPr lang="en-US" sz="2400" b="1" dirty="0" smtClean="0">
                <a:solidFill>
                  <a:schemeClr val="accent3"/>
                </a:solidFill>
                <a:latin typeface="Lato" charset="0"/>
                <a:ea typeface="Lato" charset="0"/>
                <a:cs typeface="Lato" charset="0"/>
              </a:rPr>
              <a:t>BACKGROUND</a:t>
            </a:r>
            <a:endParaRPr lang="id-ID" sz="2400" b="1" dirty="0">
              <a:solidFill>
                <a:schemeClr val="accent3"/>
              </a:solidFill>
              <a:latin typeface="Lato" charset="0"/>
              <a:ea typeface="Lato" charset="0"/>
              <a:cs typeface="Lato" charset="0"/>
            </a:endParaRPr>
          </a:p>
        </p:txBody>
      </p:sp>
      <p:sp>
        <p:nvSpPr>
          <p:cNvPr id="16" name="TextBox 15"/>
          <p:cNvSpPr txBox="1"/>
          <p:nvPr/>
        </p:nvSpPr>
        <p:spPr>
          <a:xfrm>
            <a:off x="304799" y="3488071"/>
            <a:ext cx="2140714" cy="408105"/>
          </a:xfrm>
          <a:prstGeom prst="rect">
            <a:avLst/>
          </a:prstGeom>
          <a:noFill/>
        </p:spPr>
        <p:txBody>
          <a:bodyPr wrap="square" lIns="38397" tIns="19199" rIns="38397" bIns="19199" rtlCol="0">
            <a:spAutoFit/>
          </a:bodyPr>
          <a:lstStyle/>
          <a:p>
            <a:pPr algn="ctr"/>
            <a:r>
              <a:rPr lang="en-US" sz="2400" b="1" dirty="0" smtClean="0">
                <a:solidFill>
                  <a:schemeClr val="accent3"/>
                </a:solidFill>
                <a:latin typeface="Lato" charset="0"/>
                <a:ea typeface="Lato" charset="0"/>
                <a:cs typeface="Lato" charset="0"/>
              </a:rPr>
              <a:t>BEGINNER</a:t>
            </a:r>
            <a:endParaRPr lang="id-ID" sz="2400" b="1" dirty="0">
              <a:solidFill>
                <a:schemeClr val="accent3"/>
              </a:solidFill>
              <a:latin typeface="Lato" charset="0"/>
              <a:ea typeface="Lato" charset="0"/>
              <a:cs typeface="Lato" charset="0"/>
            </a:endParaRPr>
          </a:p>
        </p:txBody>
      </p:sp>
      <p:sp>
        <p:nvSpPr>
          <p:cNvPr id="17" name="Rectangle 16"/>
          <p:cNvSpPr/>
          <p:nvPr/>
        </p:nvSpPr>
        <p:spPr>
          <a:xfrm>
            <a:off x="4255444" y="3002281"/>
            <a:ext cx="582541"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8362" tIns="19182" rIns="38362" bIns="19182" rtlCol="0" anchor="ctr"/>
          <a:lstStyle/>
          <a:p>
            <a:pPr algn="ctr"/>
            <a:endParaRPr lang="en-US" dirty="0">
              <a:solidFill>
                <a:schemeClr val="bg1"/>
              </a:solidFill>
              <a:latin typeface="Lato Light" charset="0"/>
            </a:endParaRPr>
          </a:p>
        </p:txBody>
      </p:sp>
      <p:sp>
        <p:nvSpPr>
          <p:cNvPr id="18" name="TextBox 17"/>
          <p:cNvSpPr txBox="1"/>
          <p:nvPr/>
        </p:nvSpPr>
        <p:spPr>
          <a:xfrm>
            <a:off x="304799" y="5504066"/>
            <a:ext cx="2097973" cy="408105"/>
          </a:xfrm>
          <a:prstGeom prst="rect">
            <a:avLst/>
          </a:prstGeom>
          <a:noFill/>
        </p:spPr>
        <p:txBody>
          <a:bodyPr wrap="square" lIns="38397" tIns="19199" rIns="38397" bIns="19199" rtlCol="0">
            <a:spAutoFit/>
          </a:bodyPr>
          <a:lstStyle/>
          <a:p>
            <a:pPr algn="ctr"/>
            <a:r>
              <a:rPr lang="en-US" sz="2400" b="1" dirty="0" smtClean="0">
                <a:solidFill>
                  <a:schemeClr val="accent3"/>
                </a:solidFill>
                <a:latin typeface="Lato" charset="0"/>
                <a:ea typeface="Lato" charset="0"/>
                <a:cs typeface="Lato" charset="0"/>
              </a:rPr>
              <a:t>ADVANCED</a:t>
            </a:r>
            <a:endParaRPr lang="id-ID" sz="2400" b="1" dirty="0">
              <a:solidFill>
                <a:schemeClr val="accent3"/>
              </a:solidFill>
              <a:latin typeface="Lato" charset="0"/>
              <a:ea typeface="Lato" charset="0"/>
              <a:cs typeface="Lato" charset="0"/>
            </a:endParaRPr>
          </a:p>
        </p:txBody>
      </p:sp>
      <p:sp>
        <p:nvSpPr>
          <p:cNvPr id="19" name="TextBox 18"/>
          <p:cNvSpPr txBox="1"/>
          <p:nvPr/>
        </p:nvSpPr>
        <p:spPr>
          <a:xfrm>
            <a:off x="3993932" y="5161511"/>
            <a:ext cx="677083" cy="685110"/>
          </a:xfrm>
          <a:prstGeom prst="rect">
            <a:avLst/>
          </a:prstGeom>
          <a:noFill/>
        </p:spPr>
        <p:txBody>
          <a:bodyPr wrap="none" lIns="38405" tIns="19202" rIns="38405" bIns="19202" rtlCol="0">
            <a:spAutoFit/>
          </a:bodyPr>
          <a:lstStyle/>
          <a:p>
            <a:pPr algn="ctr"/>
            <a:r>
              <a:rPr lang="en-US" sz="4200" b="1" dirty="0" smtClean="0">
                <a:solidFill>
                  <a:schemeClr val="bg1"/>
                </a:solidFill>
                <a:latin typeface="Lato Bold" charset="0"/>
                <a:ea typeface="Lato Bold" charset="0"/>
                <a:cs typeface="Lato Bold" charset="0"/>
              </a:rPr>
              <a:t>06</a:t>
            </a:r>
            <a:endParaRPr lang="en-US" sz="4200" b="1" dirty="0">
              <a:solidFill>
                <a:schemeClr val="bg1"/>
              </a:solidFill>
              <a:latin typeface="Lato Bold" charset="0"/>
              <a:ea typeface="Lato Bold" charset="0"/>
              <a:cs typeface="Lato Bold" charset="0"/>
            </a:endParaRPr>
          </a:p>
        </p:txBody>
      </p:sp>
      <p:sp>
        <p:nvSpPr>
          <p:cNvPr id="20" name="TextBox 19"/>
          <p:cNvSpPr txBox="1"/>
          <p:nvPr/>
        </p:nvSpPr>
        <p:spPr>
          <a:xfrm>
            <a:off x="3276600" y="5856286"/>
            <a:ext cx="2157111" cy="645163"/>
          </a:xfrm>
          <a:prstGeom prst="rect">
            <a:avLst/>
          </a:prstGeom>
          <a:noFill/>
        </p:spPr>
        <p:txBody>
          <a:bodyPr wrap="square" lIns="38405" tIns="19202" rIns="38405" bIns="19202" rtlCol="0" anchor="t" anchorCtr="1">
            <a:spAutoFit/>
          </a:bodyPr>
          <a:lstStyle/>
          <a:p>
            <a:pPr algn="ctr">
              <a:lnSpc>
                <a:spcPct val="150000"/>
              </a:lnSpc>
            </a:pPr>
            <a:r>
              <a:rPr lang="en-US" sz="1400" b="1" dirty="0" smtClean="0">
                <a:solidFill>
                  <a:schemeClr val="bg1"/>
                </a:solidFill>
                <a:latin typeface="Lato Black" charset="0"/>
                <a:ea typeface="Lato Black" charset="0"/>
                <a:cs typeface="Lato Black" charset="0"/>
              </a:rPr>
              <a:t>Getting the Most out of My Community</a:t>
            </a:r>
            <a:endParaRPr lang="en-US" sz="1400" b="1" dirty="0">
              <a:solidFill>
                <a:schemeClr val="bg1"/>
              </a:solidFill>
              <a:latin typeface="Lato Black" charset="0"/>
              <a:ea typeface="Lato Black" charset="0"/>
              <a:cs typeface="Lato Black" charset="0"/>
            </a:endParaRPr>
          </a:p>
        </p:txBody>
      </p:sp>
      <p:sp>
        <p:nvSpPr>
          <p:cNvPr id="21" name="Rectangle 20"/>
          <p:cNvSpPr/>
          <p:nvPr/>
        </p:nvSpPr>
        <p:spPr>
          <a:xfrm>
            <a:off x="4267200" y="4983481"/>
            <a:ext cx="582541"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8362" tIns="19182" rIns="38362" bIns="19182" rtlCol="0" anchor="ctr"/>
          <a:lstStyle/>
          <a:p>
            <a:pPr algn="ctr"/>
            <a:endParaRPr lang="en-US" dirty="0">
              <a:solidFill>
                <a:schemeClr val="bg1"/>
              </a:solidFill>
              <a:latin typeface="Lato Light" charset="0"/>
            </a:endParaRPr>
          </a:p>
        </p:txBody>
      </p:sp>
      <p:sp>
        <p:nvSpPr>
          <p:cNvPr id="22" name="TextBox 21"/>
          <p:cNvSpPr txBox="1"/>
          <p:nvPr/>
        </p:nvSpPr>
        <p:spPr>
          <a:xfrm>
            <a:off x="6781800" y="4039290"/>
            <a:ext cx="2121272" cy="685110"/>
          </a:xfrm>
          <a:prstGeom prst="rect">
            <a:avLst/>
          </a:prstGeom>
          <a:noFill/>
        </p:spPr>
        <p:txBody>
          <a:bodyPr wrap="square" lIns="38405" tIns="19202" rIns="38405" bIns="19202" rtlCol="0" anchor="t" anchorCtr="1">
            <a:spAutoFit/>
          </a:bodyPr>
          <a:lstStyle/>
          <a:p>
            <a:pPr algn="ctr">
              <a:lnSpc>
                <a:spcPct val="150000"/>
              </a:lnSpc>
            </a:pPr>
            <a:r>
              <a:rPr lang="en-US" sz="1400" b="1" dirty="0" smtClean="0">
                <a:solidFill>
                  <a:schemeClr val="bg1"/>
                </a:solidFill>
                <a:latin typeface="Lato Black" charset="0"/>
                <a:ea typeface="Lato Black" charset="0"/>
                <a:cs typeface="Lato Black" charset="0"/>
              </a:rPr>
              <a:t>How to use Community </a:t>
            </a:r>
            <a:r>
              <a:rPr lang="en-US" sz="1400" b="1" dirty="0" err="1" smtClean="0">
                <a:solidFill>
                  <a:schemeClr val="bg1"/>
                </a:solidFill>
                <a:latin typeface="Lato Black" charset="0"/>
                <a:ea typeface="Lato Black" charset="0"/>
                <a:cs typeface="Lato Black" charset="0"/>
              </a:rPr>
              <a:t>HotSpots</a:t>
            </a:r>
            <a:endParaRPr lang="en-US" sz="1400" b="1" dirty="0">
              <a:solidFill>
                <a:schemeClr val="bg1"/>
              </a:solidFill>
              <a:latin typeface="Lato Black" charset="0"/>
              <a:ea typeface="Lato Black" charset="0"/>
              <a:cs typeface="Lato Black" charset="0"/>
            </a:endParaRPr>
          </a:p>
        </p:txBody>
      </p:sp>
      <p:sp>
        <p:nvSpPr>
          <p:cNvPr id="23" name="TextBox 22"/>
          <p:cNvSpPr txBox="1"/>
          <p:nvPr/>
        </p:nvSpPr>
        <p:spPr>
          <a:xfrm>
            <a:off x="6866021" y="5137062"/>
            <a:ext cx="677083" cy="685110"/>
          </a:xfrm>
          <a:prstGeom prst="rect">
            <a:avLst/>
          </a:prstGeom>
          <a:noFill/>
        </p:spPr>
        <p:txBody>
          <a:bodyPr wrap="none" lIns="38405" tIns="19202" rIns="38405" bIns="19202" rtlCol="0">
            <a:spAutoFit/>
          </a:bodyPr>
          <a:lstStyle/>
          <a:p>
            <a:pPr algn="ctr"/>
            <a:r>
              <a:rPr lang="en-US" sz="4200" b="1" dirty="0" smtClean="0">
                <a:solidFill>
                  <a:schemeClr val="bg1"/>
                </a:solidFill>
                <a:latin typeface="Lato Bold" charset="0"/>
                <a:ea typeface="Lato Bold" charset="0"/>
                <a:cs typeface="Lato Bold" charset="0"/>
              </a:rPr>
              <a:t>07</a:t>
            </a:r>
            <a:endParaRPr lang="en-US" sz="4200" b="1" dirty="0">
              <a:solidFill>
                <a:schemeClr val="bg1"/>
              </a:solidFill>
              <a:latin typeface="Lato Bold" charset="0"/>
              <a:ea typeface="Lato Bold" charset="0"/>
              <a:cs typeface="Lato Bold" charset="0"/>
            </a:endParaRPr>
          </a:p>
        </p:txBody>
      </p:sp>
      <p:sp>
        <p:nvSpPr>
          <p:cNvPr id="24" name="TextBox 23"/>
          <p:cNvSpPr txBox="1"/>
          <p:nvPr/>
        </p:nvSpPr>
        <p:spPr>
          <a:xfrm>
            <a:off x="6148689" y="5831837"/>
            <a:ext cx="2157111" cy="645163"/>
          </a:xfrm>
          <a:prstGeom prst="rect">
            <a:avLst/>
          </a:prstGeom>
          <a:noFill/>
        </p:spPr>
        <p:txBody>
          <a:bodyPr wrap="square" lIns="38405" tIns="19202" rIns="38405" bIns="19202" rtlCol="0" anchor="t" anchorCtr="1">
            <a:spAutoFit/>
          </a:bodyPr>
          <a:lstStyle/>
          <a:p>
            <a:pPr algn="ctr">
              <a:lnSpc>
                <a:spcPct val="150000"/>
              </a:lnSpc>
            </a:pPr>
            <a:r>
              <a:rPr lang="en-US" sz="1400" b="1" dirty="0" smtClean="0">
                <a:solidFill>
                  <a:schemeClr val="bg1"/>
                </a:solidFill>
                <a:latin typeface="Lato Black" charset="0"/>
                <a:ea typeface="Lato Black" charset="0"/>
                <a:cs typeface="Lato Black" charset="0"/>
              </a:rPr>
              <a:t>Getting the Most out of Community Hotspots</a:t>
            </a:r>
            <a:endParaRPr lang="en-US" sz="1400" b="1" dirty="0">
              <a:solidFill>
                <a:schemeClr val="bg1"/>
              </a:solidFill>
              <a:latin typeface="Lato Black" charset="0"/>
              <a:ea typeface="Lato Black" charset="0"/>
              <a:cs typeface="Lato Black" charset="0"/>
            </a:endParaRPr>
          </a:p>
        </p:txBody>
      </p:sp>
    </p:spTree>
    <p:extLst>
      <p:ext uri="{BB962C8B-B14F-4D97-AF65-F5344CB8AC3E}">
        <p14:creationId xmlns:p14="http://schemas.microsoft.com/office/powerpoint/2010/main" val="3954615119"/>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23841"/>
            <a:ext cx="9144000" cy="3299160"/>
          </a:xfrm>
          <a:prstGeom prst="rect">
            <a:avLst/>
          </a:prstGeom>
        </p:spPr>
      </p:pic>
      <p:sp>
        <p:nvSpPr>
          <p:cNvPr id="2" name="Title 1"/>
          <p:cNvSpPr>
            <a:spLocks noGrp="1"/>
          </p:cNvSpPr>
          <p:nvPr>
            <p:ph type="title"/>
          </p:nvPr>
        </p:nvSpPr>
        <p:spPr/>
        <p:txBody>
          <a:bodyPr>
            <a:noAutofit/>
          </a:bodyPr>
          <a:lstStyle/>
          <a:p>
            <a:r>
              <a:rPr lang="en-US" sz="3600" dirty="0" smtClean="0">
                <a:solidFill>
                  <a:schemeClr val="accent1"/>
                </a:solidFill>
              </a:rPr>
              <a:t>Identifying Hot Spots</a:t>
            </a:r>
            <a:br>
              <a:rPr lang="en-US" sz="3600" dirty="0" smtClean="0">
                <a:solidFill>
                  <a:schemeClr val="accent1"/>
                </a:solidFill>
              </a:rPr>
            </a:br>
            <a:r>
              <a:rPr lang="en-US" sz="3600" dirty="0" smtClean="0">
                <a:solidFill>
                  <a:schemeClr val="accent3"/>
                </a:solidFill>
              </a:rPr>
              <a:t>Activity #1</a:t>
            </a:r>
            <a:endParaRPr lang="en-US" sz="3600" dirty="0">
              <a:solidFill>
                <a:schemeClr val="accent3"/>
              </a:solidFill>
            </a:endParaRPr>
          </a:p>
        </p:txBody>
      </p:sp>
      <p:sp>
        <p:nvSpPr>
          <p:cNvPr id="3" name="Slide Number Placeholder 2"/>
          <p:cNvSpPr>
            <a:spLocks noGrp="1"/>
          </p:cNvSpPr>
          <p:nvPr>
            <p:ph type="sldNum" sz="quarter" idx="12"/>
          </p:nvPr>
        </p:nvSpPr>
        <p:spPr/>
        <p:txBody>
          <a:bodyPr/>
          <a:lstStyle/>
          <a:p>
            <a:fld id="{94681301-5DFE-4D5C-BCB9-364D2F8A62D3}" type="slidenum">
              <a:rPr lang="en-US" smtClean="0"/>
              <a:t>20</a:t>
            </a:fld>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62" y="4790577"/>
            <a:ext cx="1097375" cy="480102"/>
          </a:xfrm>
          <a:prstGeom prst="rect">
            <a:avLst/>
          </a:prstGeom>
        </p:spPr>
      </p:pic>
      <p:cxnSp>
        <p:nvCxnSpPr>
          <p:cNvPr id="16" name="Straight Arrow Connector 15"/>
          <p:cNvCxnSpPr/>
          <p:nvPr/>
        </p:nvCxnSpPr>
        <p:spPr>
          <a:xfrm>
            <a:off x="6324600" y="3352800"/>
            <a:ext cx="891886" cy="0"/>
          </a:xfrm>
          <a:prstGeom prst="straightConnector1">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04532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927" y="0"/>
            <a:ext cx="9144000" cy="6858000"/>
          </a:xfrm>
          <a:prstGeom prst="rect">
            <a:avLst/>
          </a:prstGeom>
          <a:solidFill>
            <a:schemeClr val="accent6">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a:p>
        </p:txBody>
      </p:sp>
      <p:sp>
        <p:nvSpPr>
          <p:cNvPr id="13" name="TextBox 12"/>
          <p:cNvSpPr txBox="1"/>
          <p:nvPr/>
        </p:nvSpPr>
        <p:spPr>
          <a:xfrm>
            <a:off x="457200" y="685800"/>
            <a:ext cx="7239000" cy="1449422"/>
          </a:xfrm>
          <a:prstGeom prst="rect">
            <a:avLst/>
          </a:prstGeom>
          <a:noFill/>
        </p:spPr>
        <p:txBody>
          <a:bodyPr wrap="square" lIns="38405" tIns="19202" rIns="38405" bIns="19202" rtlCol="0">
            <a:spAutoFit/>
          </a:bodyPr>
          <a:lstStyle/>
          <a:p>
            <a:pPr>
              <a:lnSpc>
                <a:spcPts val="5460"/>
              </a:lnSpc>
            </a:pPr>
            <a:r>
              <a:rPr lang="en-US" sz="4800" b="1" dirty="0" smtClean="0">
                <a:solidFill>
                  <a:schemeClr val="bg1"/>
                </a:solidFill>
                <a:latin typeface="Lato" charset="0"/>
                <a:ea typeface="Lato" charset="0"/>
                <a:cs typeface="Lato" charset="0"/>
              </a:rPr>
              <a:t>How did the map </a:t>
            </a:r>
            <a:r>
              <a:rPr lang="en-US" sz="4800" b="1" dirty="0" smtClean="0">
                <a:solidFill>
                  <a:schemeClr val="accent2"/>
                </a:solidFill>
                <a:latin typeface="Lato" charset="0"/>
                <a:ea typeface="Lato" charset="0"/>
                <a:cs typeface="Lato" charset="0"/>
              </a:rPr>
              <a:t>change</a:t>
            </a:r>
            <a:r>
              <a:rPr lang="en-US" sz="4800" b="1" dirty="0" smtClean="0">
                <a:solidFill>
                  <a:schemeClr val="bg1"/>
                </a:solidFill>
                <a:latin typeface="Lato" charset="0"/>
                <a:ea typeface="Lato" charset="0"/>
                <a:cs typeface="Lato" charset="0"/>
              </a:rPr>
              <a:t>?</a:t>
            </a:r>
            <a:endParaRPr lang="en-US" sz="4800" b="1" dirty="0">
              <a:solidFill>
                <a:schemeClr val="bg1"/>
              </a:solidFill>
              <a:latin typeface="Lato" charset="0"/>
              <a:ea typeface="Lato" charset="0"/>
              <a:cs typeface="Lato" charset="0"/>
            </a:endParaRPr>
          </a:p>
        </p:txBody>
      </p:sp>
      <p:sp>
        <p:nvSpPr>
          <p:cNvPr id="2" name="Slide Number Placeholder 1"/>
          <p:cNvSpPr>
            <a:spLocks noGrp="1"/>
          </p:cNvSpPr>
          <p:nvPr>
            <p:ph type="sldNum" sz="quarter" idx="12"/>
          </p:nvPr>
        </p:nvSpPr>
        <p:spPr/>
        <p:txBody>
          <a:bodyPr/>
          <a:lstStyle/>
          <a:p>
            <a:fld id="{94681301-5DFE-4D5C-BCB9-364D2F8A62D3}" type="slidenum">
              <a:rPr lang="en-US" smtClean="0"/>
              <a:t>21</a:t>
            </a:fld>
            <a:endParaRPr lang="en-US"/>
          </a:p>
        </p:txBody>
      </p:sp>
      <p:sp>
        <p:nvSpPr>
          <p:cNvPr id="5" name="TextBox 4"/>
          <p:cNvSpPr txBox="1"/>
          <p:nvPr/>
        </p:nvSpPr>
        <p:spPr>
          <a:xfrm>
            <a:off x="609600" y="3047189"/>
            <a:ext cx="7239000" cy="1449422"/>
          </a:xfrm>
          <a:prstGeom prst="rect">
            <a:avLst/>
          </a:prstGeom>
          <a:noFill/>
        </p:spPr>
        <p:txBody>
          <a:bodyPr wrap="square" lIns="38405" tIns="19202" rIns="38405" bIns="19202" rtlCol="0">
            <a:spAutoFit/>
          </a:bodyPr>
          <a:lstStyle/>
          <a:p>
            <a:pPr>
              <a:lnSpc>
                <a:spcPts val="5460"/>
              </a:lnSpc>
            </a:pPr>
            <a:r>
              <a:rPr lang="en-US" sz="4800" b="1" dirty="0" smtClean="0">
                <a:solidFill>
                  <a:schemeClr val="accent3"/>
                </a:solidFill>
                <a:latin typeface="Lato" charset="0"/>
                <a:ea typeface="Lato" charset="0"/>
                <a:cs typeface="Lato" charset="0"/>
              </a:rPr>
              <a:t>What </a:t>
            </a:r>
            <a:r>
              <a:rPr lang="en-US" sz="4800" b="1" dirty="0" smtClean="0">
                <a:solidFill>
                  <a:schemeClr val="bg2"/>
                </a:solidFill>
                <a:latin typeface="Lato" charset="0"/>
                <a:ea typeface="Lato" charset="0"/>
                <a:cs typeface="Lato" charset="0"/>
              </a:rPr>
              <a:t>accounts for any differences</a:t>
            </a:r>
            <a:r>
              <a:rPr lang="en-US" sz="4800" b="1" dirty="0" smtClean="0">
                <a:solidFill>
                  <a:schemeClr val="bg1"/>
                </a:solidFill>
                <a:latin typeface="Lato" charset="0"/>
                <a:ea typeface="Lato" charset="0"/>
                <a:cs typeface="Lato" charset="0"/>
              </a:rPr>
              <a:t>?</a:t>
            </a:r>
            <a:endParaRPr lang="en-US" sz="4800" b="1" dirty="0">
              <a:solidFill>
                <a:schemeClr val="bg1"/>
              </a:solidFill>
              <a:latin typeface="Lato" charset="0"/>
              <a:ea typeface="Lato" charset="0"/>
              <a:cs typeface="Lato" charset="0"/>
            </a:endParaRPr>
          </a:p>
        </p:txBody>
      </p:sp>
    </p:spTree>
    <p:extLst>
      <p:ext uri="{BB962C8B-B14F-4D97-AF65-F5344CB8AC3E}">
        <p14:creationId xmlns:p14="http://schemas.microsoft.com/office/powerpoint/2010/main" val="717343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6618"/>
            <a:ext cx="9144000" cy="4053804"/>
          </a:xfrm>
          <a:prstGeom prst="rect">
            <a:avLst/>
          </a:prstGeom>
        </p:spPr>
      </p:pic>
      <p:sp>
        <p:nvSpPr>
          <p:cNvPr id="2" name="Title 1"/>
          <p:cNvSpPr>
            <a:spLocks noGrp="1"/>
          </p:cNvSpPr>
          <p:nvPr>
            <p:ph type="title"/>
          </p:nvPr>
        </p:nvSpPr>
        <p:spPr/>
        <p:txBody>
          <a:bodyPr>
            <a:noAutofit/>
          </a:bodyPr>
          <a:lstStyle/>
          <a:p>
            <a:r>
              <a:rPr lang="en-US" sz="3600" dirty="0" smtClean="0">
                <a:solidFill>
                  <a:schemeClr val="accent1"/>
                </a:solidFill>
              </a:rPr>
              <a:t>Integrating My Community and Community </a:t>
            </a:r>
            <a:r>
              <a:rPr lang="en-US" sz="3600" dirty="0" err="1" smtClean="0">
                <a:solidFill>
                  <a:schemeClr val="accent1"/>
                </a:solidFill>
              </a:rPr>
              <a:t>HotSpots</a:t>
            </a:r>
            <a:r>
              <a:rPr lang="en-US" sz="3600" dirty="0" smtClean="0">
                <a:solidFill>
                  <a:schemeClr val="accent1"/>
                </a:solidFill>
              </a:rPr>
              <a:t/>
            </a:r>
            <a:br>
              <a:rPr lang="en-US" sz="3600" dirty="0" smtClean="0">
                <a:solidFill>
                  <a:schemeClr val="accent1"/>
                </a:solidFill>
              </a:rPr>
            </a:br>
            <a:r>
              <a:rPr lang="en-US" sz="3600" dirty="0" smtClean="0">
                <a:solidFill>
                  <a:schemeClr val="accent3"/>
                </a:solidFill>
              </a:rPr>
              <a:t>Activity #2</a:t>
            </a:r>
            <a:endParaRPr lang="en-US" sz="3600" dirty="0">
              <a:solidFill>
                <a:schemeClr val="accent3"/>
              </a:solidFill>
            </a:endParaRPr>
          </a:p>
        </p:txBody>
      </p:sp>
      <p:sp>
        <p:nvSpPr>
          <p:cNvPr id="3" name="Slide Number Placeholder 2"/>
          <p:cNvSpPr>
            <a:spLocks noGrp="1"/>
          </p:cNvSpPr>
          <p:nvPr>
            <p:ph type="sldNum" sz="quarter" idx="12"/>
          </p:nvPr>
        </p:nvSpPr>
        <p:spPr/>
        <p:txBody>
          <a:bodyPr/>
          <a:lstStyle/>
          <a:p>
            <a:fld id="{94681301-5DFE-4D5C-BCB9-364D2F8A62D3}" type="slidenum">
              <a:rPr lang="en-US" smtClean="0"/>
              <a:t>22</a:t>
            </a:fld>
            <a:endParaRPr lang="en-US"/>
          </a:p>
        </p:txBody>
      </p:sp>
      <p:cxnSp>
        <p:nvCxnSpPr>
          <p:cNvPr id="10" name="Straight Arrow Connector 9"/>
          <p:cNvCxnSpPr/>
          <p:nvPr/>
        </p:nvCxnSpPr>
        <p:spPr>
          <a:xfrm>
            <a:off x="6457950" y="3048000"/>
            <a:ext cx="914400" cy="0"/>
          </a:xfrm>
          <a:prstGeom prst="straightConnector1">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5416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83407"/>
            <a:ext cx="9144000" cy="4245236"/>
          </a:xfrm>
          <a:prstGeom prst="rect">
            <a:avLst/>
          </a:prstGeom>
        </p:spPr>
      </p:pic>
      <p:sp>
        <p:nvSpPr>
          <p:cNvPr id="2" name="Title 1"/>
          <p:cNvSpPr>
            <a:spLocks noGrp="1"/>
          </p:cNvSpPr>
          <p:nvPr>
            <p:ph type="title"/>
          </p:nvPr>
        </p:nvSpPr>
        <p:spPr/>
        <p:txBody>
          <a:bodyPr>
            <a:noAutofit/>
          </a:bodyPr>
          <a:lstStyle/>
          <a:p>
            <a:r>
              <a:rPr lang="en-US" sz="3600" dirty="0" smtClean="0">
                <a:solidFill>
                  <a:schemeClr val="accent1"/>
                </a:solidFill>
              </a:rPr>
              <a:t>Integrating My Community and Community </a:t>
            </a:r>
            <a:r>
              <a:rPr lang="en-US" sz="3600" dirty="0" err="1" smtClean="0">
                <a:solidFill>
                  <a:schemeClr val="accent1"/>
                </a:solidFill>
              </a:rPr>
              <a:t>HotSpots</a:t>
            </a:r>
            <a:r>
              <a:rPr lang="en-US" sz="3600" dirty="0" smtClean="0">
                <a:solidFill>
                  <a:schemeClr val="accent1"/>
                </a:solidFill>
              </a:rPr>
              <a:t/>
            </a:r>
            <a:br>
              <a:rPr lang="en-US" sz="3600" dirty="0" smtClean="0">
                <a:solidFill>
                  <a:schemeClr val="accent1"/>
                </a:solidFill>
              </a:rPr>
            </a:br>
            <a:r>
              <a:rPr lang="en-US" sz="3600" dirty="0" smtClean="0">
                <a:solidFill>
                  <a:schemeClr val="accent3"/>
                </a:solidFill>
              </a:rPr>
              <a:t>Activity #2</a:t>
            </a:r>
            <a:endParaRPr lang="en-US" sz="3600" dirty="0">
              <a:solidFill>
                <a:schemeClr val="accent3"/>
              </a:solidFill>
            </a:endParaRPr>
          </a:p>
        </p:txBody>
      </p:sp>
      <p:sp>
        <p:nvSpPr>
          <p:cNvPr id="3" name="Slide Number Placeholder 2"/>
          <p:cNvSpPr>
            <a:spLocks noGrp="1"/>
          </p:cNvSpPr>
          <p:nvPr>
            <p:ph type="sldNum" sz="quarter" idx="12"/>
          </p:nvPr>
        </p:nvSpPr>
        <p:spPr/>
        <p:txBody>
          <a:bodyPr/>
          <a:lstStyle/>
          <a:p>
            <a:fld id="{94681301-5DFE-4D5C-BCB9-364D2F8A62D3}" type="slidenum">
              <a:rPr lang="en-US" smtClean="0"/>
              <a:t>23</a:t>
            </a:fld>
            <a:endParaRPr lang="en-US"/>
          </a:p>
        </p:txBody>
      </p:sp>
      <p:cxnSp>
        <p:nvCxnSpPr>
          <p:cNvPr id="10" name="Straight Arrow Connector 9"/>
          <p:cNvCxnSpPr/>
          <p:nvPr/>
        </p:nvCxnSpPr>
        <p:spPr>
          <a:xfrm flipV="1">
            <a:off x="457200" y="2286000"/>
            <a:ext cx="0" cy="838200"/>
          </a:xfrm>
          <a:prstGeom prst="straightConnector1">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8686800" y="2514600"/>
            <a:ext cx="0" cy="838200"/>
          </a:xfrm>
          <a:prstGeom prst="straightConnector1">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425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1254"/>
            <a:ext cx="9144000" cy="4637660"/>
          </a:xfrm>
          <a:prstGeom prst="rect">
            <a:avLst/>
          </a:prstGeom>
        </p:spPr>
      </p:pic>
      <p:sp>
        <p:nvSpPr>
          <p:cNvPr id="2" name="Title 1"/>
          <p:cNvSpPr>
            <a:spLocks noGrp="1"/>
          </p:cNvSpPr>
          <p:nvPr>
            <p:ph type="title"/>
          </p:nvPr>
        </p:nvSpPr>
        <p:spPr/>
        <p:txBody>
          <a:bodyPr>
            <a:noAutofit/>
          </a:bodyPr>
          <a:lstStyle/>
          <a:p>
            <a:r>
              <a:rPr lang="en-US" sz="3600" dirty="0" smtClean="0">
                <a:solidFill>
                  <a:schemeClr val="accent1"/>
                </a:solidFill>
              </a:rPr>
              <a:t>Integrating My Community and Community </a:t>
            </a:r>
            <a:r>
              <a:rPr lang="en-US" sz="3600" dirty="0" err="1" smtClean="0">
                <a:solidFill>
                  <a:schemeClr val="accent1"/>
                </a:solidFill>
              </a:rPr>
              <a:t>HotSpots</a:t>
            </a:r>
            <a:r>
              <a:rPr lang="en-US" sz="3600" dirty="0" smtClean="0">
                <a:solidFill>
                  <a:schemeClr val="accent1"/>
                </a:solidFill>
              </a:rPr>
              <a:t/>
            </a:r>
            <a:br>
              <a:rPr lang="en-US" sz="3600" dirty="0" smtClean="0">
                <a:solidFill>
                  <a:schemeClr val="accent1"/>
                </a:solidFill>
              </a:rPr>
            </a:br>
            <a:r>
              <a:rPr lang="en-US" sz="3600" dirty="0" smtClean="0">
                <a:solidFill>
                  <a:schemeClr val="accent3"/>
                </a:solidFill>
              </a:rPr>
              <a:t>Activity #2</a:t>
            </a:r>
            <a:endParaRPr lang="en-US" sz="3600" dirty="0">
              <a:solidFill>
                <a:schemeClr val="accent3"/>
              </a:solidFill>
            </a:endParaRPr>
          </a:p>
        </p:txBody>
      </p:sp>
      <p:sp>
        <p:nvSpPr>
          <p:cNvPr id="3" name="Slide Number Placeholder 2"/>
          <p:cNvSpPr>
            <a:spLocks noGrp="1"/>
          </p:cNvSpPr>
          <p:nvPr>
            <p:ph type="sldNum" sz="quarter" idx="12"/>
          </p:nvPr>
        </p:nvSpPr>
        <p:spPr/>
        <p:txBody>
          <a:bodyPr/>
          <a:lstStyle/>
          <a:p>
            <a:fld id="{94681301-5DFE-4D5C-BCB9-364D2F8A62D3}" type="slidenum">
              <a:rPr lang="en-US" smtClean="0"/>
              <a:t>24</a:t>
            </a:fld>
            <a:endParaRPr lang="en-US"/>
          </a:p>
        </p:txBody>
      </p:sp>
    </p:spTree>
    <p:extLst>
      <p:ext uri="{BB962C8B-B14F-4D97-AF65-F5344CB8AC3E}">
        <p14:creationId xmlns:p14="http://schemas.microsoft.com/office/powerpoint/2010/main" val="37732006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23841"/>
            <a:ext cx="9144000" cy="3299160"/>
          </a:xfrm>
          <a:prstGeom prst="rect">
            <a:avLst/>
          </a:prstGeom>
        </p:spPr>
      </p:pic>
      <p:sp>
        <p:nvSpPr>
          <p:cNvPr id="3" name="Slide Number Placeholder 2"/>
          <p:cNvSpPr>
            <a:spLocks noGrp="1"/>
          </p:cNvSpPr>
          <p:nvPr>
            <p:ph type="sldNum" sz="quarter" idx="12"/>
          </p:nvPr>
        </p:nvSpPr>
        <p:spPr/>
        <p:txBody>
          <a:bodyPr/>
          <a:lstStyle/>
          <a:p>
            <a:fld id="{94681301-5DFE-4D5C-BCB9-364D2F8A62D3}" type="slidenum">
              <a:rPr lang="en-US" smtClean="0"/>
              <a:t>25</a:t>
            </a:fld>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62" y="4790577"/>
            <a:ext cx="1097375" cy="480102"/>
          </a:xfrm>
          <a:prstGeom prst="rect">
            <a:avLst/>
          </a:prstGeom>
        </p:spPr>
      </p:pic>
      <p:cxnSp>
        <p:nvCxnSpPr>
          <p:cNvPr id="16" name="Straight Arrow Connector 15"/>
          <p:cNvCxnSpPr/>
          <p:nvPr/>
        </p:nvCxnSpPr>
        <p:spPr>
          <a:xfrm>
            <a:off x="6324600" y="3352800"/>
            <a:ext cx="891886" cy="0"/>
          </a:xfrm>
          <a:prstGeom prst="straightConnector1">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628650" y="365126"/>
            <a:ext cx="7886700" cy="1325563"/>
          </a:xfrm>
        </p:spPr>
        <p:txBody>
          <a:bodyPr>
            <a:noAutofit/>
          </a:bodyPr>
          <a:lstStyle/>
          <a:p>
            <a:r>
              <a:rPr lang="en-US" sz="3600" dirty="0" smtClean="0">
                <a:solidFill>
                  <a:schemeClr val="accent1"/>
                </a:solidFill>
              </a:rPr>
              <a:t>Integrating My Community and Community </a:t>
            </a:r>
            <a:r>
              <a:rPr lang="en-US" sz="3600" dirty="0" err="1" smtClean="0">
                <a:solidFill>
                  <a:schemeClr val="accent1"/>
                </a:solidFill>
              </a:rPr>
              <a:t>HotSpots</a:t>
            </a:r>
            <a:r>
              <a:rPr lang="en-US" sz="3600" dirty="0" smtClean="0">
                <a:solidFill>
                  <a:schemeClr val="accent1"/>
                </a:solidFill>
              </a:rPr>
              <a:t/>
            </a:r>
            <a:br>
              <a:rPr lang="en-US" sz="3600" dirty="0" smtClean="0">
                <a:solidFill>
                  <a:schemeClr val="accent1"/>
                </a:solidFill>
              </a:rPr>
            </a:br>
            <a:r>
              <a:rPr lang="en-US" sz="3600" dirty="0" smtClean="0">
                <a:solidFill>
                  <a:schemeClr val="accent3"/>
                </a:solidFill>
              </a:rPr>
              <a:t>Activity #2</a:t>
            </a:r>
            <a:endParaRPr lang="en-US" sz="3600" dirty="0">
              <a:solidFill>
                <a:schemeClr val="accent3"/>
              </a:solidFill>
            </a:endParaRPr>
          </a:p>
        </p:txBody>
      </p:sp>
    </p:spTree>
    <p:extLst>
      <p:ext uri="{BB962C8B-B14F-4D97-AF65-F5344CB8AC3E}">
        <p14:creationId xmlns:p14="http://schemas.microsoft.com/office/powerpoint/2010/main" val="9480075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23841"/>
            <a:ext cx="9144000" cy="3299160"/>
          </a:xfrm>
          <a:prstGeom prst="rect">
            <a:avLst/>
          </a:prstGeom>
        </p:spPr>
      </p:pic>
      <p:sp>
        <p:nvSpPr>
          <p:cNvPr id="3" name="Slide Number Placeholder 2"/>
          <p:cNvSpPr>
            <a:spLocks noGrp="1"/>
          </p:cNvSpPr>
          <p:nvPr>
            <p:ph type="sldNum" sz="quarter" idx="12"/>
          </p:nvPr>
        </p:nvSpPr>
        <p:spPr/>
        <p:txBody>
          <a:bodyPr/>
          <a:lstStyle/>
          <a:p>
            <a:fld id="{94681301-5DFE-4D5C-BCB9-364D2F8A62D3}" type="slidenum">
              <a:rPr lang="en-US" smtClean="0"/>
              <a:t>26</a:t>
            </a:fld>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62" y="4790577"/>
            <a:ext cx="1097375" cy="480102"/>
          </a:xfrm>
          <a:prstGeom prst="rect">
            <a:avLst/>
          </a:prstGeom>
        </p:spPr>
      </p:pic>
      <p:cxnSp>
        <p:nvCxnSpPr>
          <p:cNvPr id="16" name="Straight Arrow Connector 15"/>
          <p:cNvCxnSpPr/>
          <p:nvPr/>
        </p:nvCxnSpPr>
        <p:spPr>
          <a:xfrm>
            <a:off x="6324600" y="3352800"/>
            <a:ext cx="891886" cy="0"/>
          </a:xfrm>
          <a:prstGeom prst="straightConnector1">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628650" y="365126"/>
            <a:ext cx="7886700" cy="1325563"/>
          </a:xfrm>
        </p:spPr>
        <p:txBody>
          <a:bodyPr>
            <a:noAutofit/>
          </a:bodyPr>
          <a:lstStyle/>
          <a:p>
            <a:r>
              <a:rPr lang="en-US" sz="3600" dirty="0" smtClean="0">
                <a:solidFill>
                  <a:schemeClr val="accent1"/>
                </a:solidFill>
              </a:rPr>
              <a:t>Integrating My Community and Community </a:t>
            </a:r>
            <a:r>
              <a:rPr lang="en-US" sz="3600" dirty="0" err="1" smtClean="0">
                <a:solidFill>
                  <a:schemeClr val="accent1"/>
                </a:solidFill>
              </a:rPr>
              <a:t>HotSpots</a:t>
            </a:r>
            <a:r>
              <a:rPr lang="en-US" sz="3600" dirty="0" smtClean="0">
                <a:solidFill>
                  <a:schemeClr val="accent1"/>
                </a:solidFill>
              </a:rPr>
              <a:t/>
            </a:r>
            <a:br>
              <a:rPr lang="en-US" sz="3600" dirty="0" smtClean="0">
                <a:solidFill>
                  <a:schemeClr val="accent1"/>
                </a:solidFill>
              </a:rPr>
            </a:br>
            <a:r>
              <a:rPr lang="en-US" sz="3600" dirty="0" smtClean="0">
                <a:solidFill>
                  <a:schemeClr val="accent3"/>
                </a:solidFill>
              </a:rPr>
              <a:t>Activity #2</a:t>
            </a:r>
            <a:endParaRPr lang="en-US" sz="3600" dirty="0">
              <a:solidFill>
                <a:schemeClr val="accent3"/>
              </a:solidFill>
            </a:endParaRPr>
          </a:p>
        </p:txBody>
      </p:sp>
    </p:spTree>
    <p:extLst>
      <p:ext uri="{BB962C8B-B14F-4D97-AF65-F5344CB8AC3E}">
        <p14:creationId xmlns:p14="http://schemas.microsoft.com/office/powerpoint/2010/main" val="31561211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9800"/>
            <a:ext cx="9144000" cy="3279855"/>
          </a:xfrm>
          <a:prstGeom prst="rect">
            <a:avLst/>
          </a:prstGeom>
        </p:spPr>
      </p:pic>
      <p:sp>
        <p:nvSpPr>
          <p:cNvPr id="3" name="Slide Number Placeholder 2"/>
          <p:cNvSpPr>
            <a:spLocks noGrp="1"/>
          </p:cNvSpPr>
          <p:nvPr>
            <p:ph type="sldNum" sz="quarter" idx="12"/>
          </p:nvPr>
        </p:nvSpPr>
        <p:spPr/>
        <p:txBody>
          <a:bodyPr/>
          <a:lstStyle/>
          <a:p>
            <a:fld id="{94681301-5DFE-4D5C-BCB9-364D2F8A62D3}" type="slidenum">
              <a:rPr lang="en-US" smtClean="0"/>
              <a:t>27</a:t>
            </a:fld>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62" y="4969417"/>
            <a:ext cx="1097375" cy="480102"/>
          </a:xfrm>
          <a:prstGeom prst="rect">
            <a:avLst/>
          </a:prstGeom>
        </p:spPr>
      </p:pic>
      <p:sp>
        <p:nvSpPr>
          <p:cNvPr id="9" name="Title 1"/>
          <p:cNvSpPr txBox="1">
            <a:spLocks/>
          </p:cNvSpPr>
          <p:nvPr/>
        </p:nvSpPr>
        <p:spPr>
          <a:xfrm>
            <a:off x="781050" y="517526"/>
            <a:ext cx="7886700" cy="1325563"/>
          </a:xfrm>
          <a:prstGeom prst="rect">
            <a:avLst/>
          </a:prstGeom>
        </p:spPr>
        <p:txBody>
          <a:bodyPr vert="horz" lIns="45720" tIns="22860" rIns="45720" bIns="228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smtClean="0">
                <a:solidFill>
                  <a:schemeClr val="accent1"/>
                </a:solidFill>
              </a:rPr>
              <a:t>Integrating My Community and Community HotSpots</a:t>
            </a:r>
            <a:br>
              <a:rPr lang="en-US" sz="3600" smtClean="0">
                <a:solidFill>
                  <a:schemeClr val="accent1"/>
                </a:solidFill>
              </a:rPr>
            </a:br>
            <a:r>
              <a:rPr lang="en-US" sz="3600" smtClean="0">
                <a:solidFill>
                  <a:schemeClr val="accent3"/>
                </a:solidFill>
              </a:rPr>
              <a:t>Activity #2</a:t>
            </a:r>
            <a:endParaRPr lang="en-US" sz="3600" dirty="0">
              <a:solidFill>
                <a:schemeClr val="accent3"/>
              </a:solidFill>
            </a:endParaRPr>
          </a:p>
        </p:txBody>
      </p:sp>
    </p:spTree>
    <p:extLst>
      <p:ext uri="{BB962C8B-B14F-4D97-AF65-F5344CB8AC3E}">
        <p14:creationId xmlns:p14="http://schemas.microsoft.com/office/powerpoint/2010/main" val="7644619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927" y="0"/>
            <a:ext cx="9144000" cy="6858000"/>
          </a:xfrm>
          <a:prstGeom prst="rect">
            <a:avLst/>
          </a:prstGeom>
          <a:solidFill>
            <a:schemeClr val="accent6">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a:p>
        </p:txBody>
      </p:sp>
      <p:sp>
        <p:nvSpPr>
          <p:cNvPr id="2" name="Slide Number Placeholder 1"/>
          <p:cNvSpPr>
            <a:spLocks noGrp="1"/>
          </p:cNvSpPr>
          <p:nvPr>
            <p:ph type="sldNum" sz="quarter" idx="12"/>
          </p:nvPr>
        </p:nvSpPr>
        <p:spPr/>
        <p:txBody>
          <a:bodyPr/>
          <a:lstStyle/>
          <a:p>
            <a:fld id="{94681301-5DFE-4D5C-BCB9-364D2F8A62D3}" type="slidenum">
              <a:rPr lang="en-US" smtClean="0"/>
              <a:t>28</a:t>
            </a:fld>
            <a:endParaRPr lang="en-US"/>
          </a:p>
        </p:txBody>
      </p:sp>
      <p:sp>
        <p:nvSpPr>
          <p:cNvPr id="5" name="TextBox 4"/>
          <p:cNvSpPr txBox="1"/>
          <p:nvPr/>
        </p:nvSpPr>
        <p:spPr>
          <a:xfrm>
            <a:off x="533400" y="1905000"/>
            <a:ext cx="7239000" cy="2154743"/>
          </a:xfrm>
          <a:prstGeom prst="rect">
            <a:avLst/>
          </a:prstGeom>
          <a:noFill/>
        </p:spPr>
        <p:txBody>
          <a:bodyPr wrap="square" lIns="38405" tIns="19202" rIns="38405" bIns="19202" rtlCol="0">
            <a:spAutoFit/>
          </a:bodyPr>
          <a:lstStyle/>
          <a:p>
            <a:pPr>
              <a:lnSpc>
                <a:spcPts val="5460"/>
              </a:lnSpc>
            </a:pPr>
            <a:r>
              <a:rPr lang="en-US" sz="4800" b="1" dirty="0" smtClean="0">
                <a:solidFill>
                  <a:schemeClr val="accent3"/>
                </a:solidFill>
                <a:latin typeface="Lato" charset="0"/>
                <a:ea typeface="Lato" charset="0"/>
                <a:cs typeface="Lato" charset="0"/>
              </a:rPr>
              <a:t>What </a:t>
            </a:r>
            <a:r>
              <a:rPr lang="en-US" sz="4800" b="1" dirty="0" smtClean="0">
                <a:solidFill>
                  <a:schemeClr val="bg2"/>
                </a:solidFill>
                <a:latin typeface="Lato" charset="0"/>
                <a:ea typeface="Lato" charset="0"/>
                <a:cs typeface="Lato" charset="0"/>
              </a:rPr>
              <a:t>do you know about these neighborhoods</a:t>
            </a:r>
            <a:r>
              <a:rPr lang="en-US" sz="4800" b="1" dirty="0" smtClean="0">
                <a:solidFill>
                  <a:schemeClr val="bg1"/>
                </a:solidFill>
                <a:latin typeface="Lato" charset="0"/>
                <a:ea typeface="Lato" charset="0"/>
                <a:cs typeface="Lato" charset="0"/>
              </a:rPr>
              <a:t>?</a:t>
            </a:r>
            <a:endParaRPr lang="en-US" sz="4800" b="1" dirty="0">
              <a:solidFill>
                <a:schemeClr val="bg1"/>
              </a:solidFill>
              <a:latin typeface="Lato" charset="0"/>
              <a:ea typeface="Lato" charset="0"/>
              <a:cs typeface="Lato" charset="0"/>
            </a:endParaRPr>
          </a:p>
        </p:txBody>
      </p:sp>
    </p:spTree>
    <p:extLst>
      <p:ext uri="{BB962C8B-B14F-4D97-AF65-F5344CB8AC3E}">
        <p14:creationId xmlns:p14="http://schemas.microsoft.com/office/powerpoint/2010/main" val="636213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accent6">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a:p>
        </p:txBody>
      </p:sp>
      <p:sp>
        <p:nvSpPr>
          <p:cNvPr id="13" name="TextBox 12"/>
          <p:cNvSpPr txBox="1"/>
          <p:nvPr/>
        </p:nvSpPr>
        <p:spPr>
          <a:xfrm>
            <a:off x="275359" y="401019"/>
            <a:ext cx="7239000" cy="2860064"/>
          </a:xfrm>
          <a:prstGeom prst="rect">
            <a:avLst/>
          </a:prstGeom>
          <a:noFill/>
        </p:spPr>
        <p:txBody>
          <a:bodyPr wrap="square" lIns="38405" tIns="19202" rIns="38405" bIns="19202" rtlCol="0">
            <a:spAutoFit/>
          </a:bodyPr>
          <a:lstStyle/>
          <a:p>
            <a:pPr>
              <a:lnSpc>
                <a:spcPts val="5460"/>
              </a:lnSpc>
            </a:pPr>
            <a:r>
              <a:rPr lang="en-US" sz="3200" b="1" dirty="0" smtClean="0">
                <a:solidFill>
                  <a:schemeClr val="accent2"/>
                </a:solidFill>
                <a:latin typeface="Lato" charset="0"/>
                <a:ea typeface="Lato" charset="0"/>
                <a:cs typeface="Lato" charset="0"/>
              </a:rPr>
              <a:t>Compare </a:t>
            </a:r>
            <a:r>
              <a:rPr lang="en-US" sz="3200" b="1" dirty="0" smtClean="0">
                <a:solidFill>
                  <a:schemeClr val="bg1"/>
                </a:solidFill>
                <a:latin typeface="Lato" charset="0"/>
                <a:ea typeface="Lato" charset="0"/>
                <a:cs typeface="Lato" charset="0"/>
              </a:rPr>
              <a:t>the community characteristics of the hot spot census tracts with the other census tracts in the 70% service area. </a:t>
            </a:r>
            <a:endParaRPr lang="en-US" sz="3200" b="1" dirty="0">
              <a:solidFill>
                <a:schemeClr val="bg1"/>
              </a:solidFill>
              <a:latin typeface="Lato" charset="0"/>
              <a:ea typeface="Lato" charset="0"/>
              <a:cs typeface="Lato" charset="0"/>
            </a:endParaRPr>
          </a:p>
        </p:txBody>
      </p:sp>
      <p:sp>
        <p:nvSpPr>
          <p:cNvPr id="2" name="Slide Number Placeholder 1"/>
          <p:cNvSpPr>
            <a:spLocks noGrp="1"/>
          </p:cNvSpPr>
          <p:nvPr>
            <p:ph type="sldNum" sz="quarter" idx="12"/>
          </p:nvPr>
        </p:nvSpPr>
        <p:spPr/>
        <p:txBody>
          <a:bodyPr/>
          <a:lstStyle/>
          <a:p>
            <a:fld id="{94681301-5DFE-4D5C-BCB9-364D2F8A62D3}" type="slidenum">
              <a:rPr lang="en-US" smtClean="0"/>
              <a:t>29</a:t>
            </a:fld>
            <a:endParaRPr lang="en-US"/>
          </a:p>
        </p:txBody>
      </p:sp>
      <p:sp>
        <p:nvSpPr>
          <p:cNvPr id="5" name="TextBox 4"/>
          <p:cNvSpPr txBox="1"/>
          <p:nvPr/>
        </p:nvSpPr>
        <p:spPr>
          <a:xfrm>
            <a:off x="275359" y="4014844"/>
            <a:ext cx="7239000" cy="1449422"/>
          </a:xfrm>
          <a:prstGeom prst="rect">
            <a:avLst/>
          </a:prstGeom>
          <a:noFill/>
        </p:spPr>
        <p:txBody>
          <a:bodyPr wrap="square" lIns="38405" tIns="19202" rIns="38405" bIns="19202" rtlCol="0">
            <a:spAutoFit/>
          </a:bodyPr>
          <a:lstStyle/>
          <a:p>
            <a:pPr>
              <a:lnSpc>
                <a:spcPts val="5460"/>
              </a:lnSpc>
            </a:pPr>
            <a:r>
              <a:rPr lang="en-US" sz="3200" b="1" dirty="0" smtClean="0">
                <a:solidFill>
                  <a:schemeClr val="bg1"/>
                </a:solidFill>
                <a:latin typeface="Lato" charset="0"/>
                <a:ea typeface="Lato" charset="0"/>
                <a:cs typeface="Lato" charset="0"/>
              </a:rPr>
              <a:t>How are they </a:t>
            </a:r>
            <a:r>
              <a:rPr lang="en-US" sz="3200" b="1" dirty="0" smtClean="0">
                <a:solidFill>
                  <a:schemeClr val="accent3"/>
                </a:solidFill>
                <a:latin typeface="Lato" charset="0"/>
                <a:ea typeface="Lato" charset="0"/>
                <a:cs typeface="Lato" charset="0"/>
              </a:rPr>
              <a:t>similar</a:t>
            </a:r>
            <a:r>
              <a:rPr lang="en-US" sz="3200" b="1" dirty="0" smtClean="0">
                <a:solidFill>
                  <a:schemeClr val="bg1"/>
                </a:solidFill>
                <a:latin typeface="Lato" charset="0"/>
                <a:ea typeface="Lato" charset="0"/>
                <a:cs typeface="Lato" charset="0"/>
              </a:rPr>
              <a:t>? How are they </a:t>
            </a:r>
            <a:r>
              <a:rPr lang="en-US" sz="3200" b="1" dirty="0" smtClean="0">
                <a:solidFill>
                  <a:schemeClr val="accent3"/>
                </a:solidFill>
                <a:latin typeface="Lato" charset="0"/>
                <a:ea typeface="Lato" charset="0"/>
                <a:cs typeface="Lato" charset="0"/>
              </a:rPr>
              <a:t>different</a:t>
            </a:r>
            <a:r>
              <a:rPr lang="en-US" sz="3200" b="1" dirty="0" smtClean="0">
                <a:solidFill>
                  <a:schemeClr val="bg1"/>
                </a:solidFill>
                <a:latin typeface="Lato" charset="0"/>
                <a:ea typeface="Lato" charset="0"/>
                <a:cs typeface="Lato" charset="0"/>
              </a:rPr>
              <a:t>?</a:t>
            </a:r>
            <a:endParaRPr lang="en-US" sz="3200" b="1" dirty="0">
              <a:solidFill>
                <a:schemeClr val="bg1"/>
              </a:solidFill>
              <a:latin typeface="Lato" charset="0"/>
              <a:ea typeface="Lato" charset="0"/>
              <a:cs typeface="Lato" charset="0"/>
            </a:endParaRPr>
          </a:p>
        </p:txBody>
      </p:sp>
    </p:spTree>
    <p:extLst>
      <p:ext uri="{BB962C8B-B14F-4D97-AF65-F5344CB8AC3E}">
        <p14:creationId xmlns:p14="http://schemas.microsoft.com/office/powerpoint/2010/main" val="4062623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accent6">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a:p>
        </p:txBody>
      </p:sp>
      <p:sp>
        <p:nvSpPr>
          <p:cNvPr id="13" name="TextBox 12"/>
          <p:cNvSpPr txBox="1"/>
          <p:nvPr/>
        </p:nvSpPr>
        <p:spPr>
          <a:xfrm>
            <a:off x="952500" y="2438400"/>
            <a:ext cx="7239000" cy="2753753"/>
          </a:xfrm>
          <a:prstGeom prst="rect">
            <a:avLst/>
          </a:prstGeom>
          <a:noFill/>
        </p:spPr>
        <p:txBody>
          <a:bodyPr wrap="square" lIns="38405" tIns="19202" rIns="38405" bIns="19202" rtlCol="0">
            <a:spAutoFit/>
          </a:bodyPr>
          <a:lstStyle/>
          <a:p>
            <a:pPr algn="ctr">
              <a:lnSpc>
                <a:spcPts val="5460"/>
              </a:lnSpc>
            </a:pPr>
            <a:r>
              <a:rPr lang="en-US" sz="2400" b="1" dirty="0" smtClean="0">
                <a:solidFill>
                  <a:schemeClr val="bg1"/>
                </a:solidFill>
                <a:latin typeface="Lato" charset="0"/>
                <a:ea typeface="Lato" charset="0"/>
                <a:cs typeface="Lato" charset="0"/>
              </a:rPr>
              <a:t>To integrate community data, clinical data, and community resources in order to address social determinants of health and improve the health of patients and populations.</a:t>
            </a:r>
            <a:endParaRPr lang="en-US" sz="2400" b="1" dirty="0">
              <a:solidFill>
                <a:schemeClr val="bg1"/>
              </a:solidFill>
              <a:latin typeface="Lato" charset="0"/>
              <a:ea typeface="Lato" charset="0"/>
              <a:cs typeface="Lato" charset="0"/>
            </a:endParaRPr>
          </a:p>
        </p:txBody>
      </p:sp>
      <p:sp>
        <p:nvSpPr>
          <p:cNvPr id="4" name="TextBox 3"/>
          <p:cNvSpPr txBox="1"/>
          <p:nvPr/>
        </p:nvSpPr>
        <p:spPr>
          <a:xfrm>
            <a:off x="533400" y="685800"/>
            <a:ext cx="8077199" cy="1449422"/>
          </a:xfrm>
          <a:prstGeom prst="rect">
            <a:avLst/>
          </a:prstGeom>
          <a:noFill/>
        </p:spPr>
        <p:txBody>
          <a:bodyPr wrap="square" lIns="38405" tIns="19202" rIns="38405" bIns="19202" rtlCol="0">
            <a:spAutoFit/>
          </a:bodyPr>
          <a:lstStyle/>
          <a:p>
            <a:pPr algn="ctr">
              <a:lnSpc>
                <a:spcPts val="5460"/>
              </a:lnSpc>
            </a:pPr>
            <a:r>
              <a:rPr lang="en-US" sz="3600" b="1" dirty="0" smtClean="0">
                <a:solidFill>
                  <a:schemeClr val="accent2"/>
                </a:solidFill>
                <a:latin typeface="Lato" charset="0"/>
                <a:ea typeface="Lato" charset="0"/>
                <a:cs typeface="Lato" charset="0"/>
              </a:rPr>
              <a:t>Overall goal for the PHATE Curriculum</a:t>
            </a:r>
            <a:endParaRPr lang="en-US" sz="3600" b="1" dirty="0">
              <a:solidFill>
                <a:schemeClr val="accent2"/>
              </a:solidFill>
              <a:latin typeface="Lato" charset="0"/>
              <a:ea typeface="Lato" charset="0"/>
              <a:cs typeface="Lato" charset="0"/>
            </a:endParaRPr>
          </a:p>
        </p:txBody>
      </p:sp>
      <p:sp>
        <p:nvSpPr>
          <p:cNvPr id="2" name="Slide Number Placeholder 1"/>
          <p:cNvSpPr>
            <a:spLocks noGrp="1"/>
          </p:cNvSpPr>
          <p:nvPr>
            <p:ph type="sldNum" sz="quarter" idx="12"/>
          </p:nvPr>
        </p:nvSpPr>
        <p:spPr/>
        <p:txBody>
          <a:bodyPr/>
          <a:lstStyle/>
          <a:p>
            <a:fld id="{94681301-5DFE-4D5C-BCB9-364D2F8A62D3}" type="slidenum">
              <a:rPr lang="en-US" smtClean="0"/>
              <a:t>3</a:t>
            </a:fld>
            <a:endParaRPr lang="en-US"/>
          </a:p>
        </p:txBody>
      </p:sp>
    </p:spTree>
    <p:extLst>
      <p:ext uri="{BB962C8B-B14F-4D97-AF65-F5344CB8AC3E}">
        <p14:creationId xmlns:p14="http://schemas.microsoft.com/office/powerpoint/2010/main" val="441271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accent6">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a:p>
        </p:txBody>
      </p:sp>
      <p:sp>
        <p:nvSpPr>
          <p:cNvPr id="13" name="TextBox 12"/>
          <p:cNvSpPr txBox="1"/>
          <p:nvPr/>
        </p:nvSpPr>
        <p:spPr>
          <a:xfrm>
            <a:off x="275359" y="401019"/>
            <a:ext cx="7239000" cy="2860064"/>
          </a:xfrm>
          <a:prstGeom prst="rect">
            <a:avLst/>
          </a:prstGeom>
          <a:noFill/>
        </p:spPr>
        <p:txBody>
          <a:bodyPr wrap="square" lIns="38405" tIns="19202" rIns="38405" bIns="19202" rtlCol="0">
            <a:spAutoFit/>
          </a:bodyPr>
          <a:lstStyle/>
          <a:p>
            <a:pPr>
              <a:lnSpc>
                <a:spcPts val="5460"/>
              </a:lnSpc>
            </a:pPr>
            <a:r>
              <a:rPr lang="en-US" sz="3200" b="1" dirty="0" smtClean="0">
                <a:solidFill>
                  <a:schemeClr val="accent2"/>
                </a:solidFill>
                <a:latin typeface="Lato" charset="0"/>
                <a:ea typeface="Lato" charset="0"/>
                <a:cs typeface="Lato" charset="0"/>
              </a:rPr>
              <a:t>Compare </a:t>
            </a:r>
            <a:r>
              <a:rPr lang="en-US" sz="3200" b="1" dirty="0" smtClean="0">
                <a:solidFill>
                  <a:schemeClr val="bg1"/>
                </a:solidFill>
                <a:latin typeface="Lato" charset="0"/>
                <a:ea typeface="Lato" charset="0"/>
                <a:cs typeface="Lato" charset="0"/>
              </a:rPr>
              <a:t>the community characteristics of the hot spot census tracts with state and national averages. </a:t>
            </a:r>
            <a:endParaRPr lang="en-US" sz="3200" b="1" dirty="0">
              <a:solidFill>
                <a:schemeClr val="bg1"/>
              </a:solidFill>
              <a:latin typeface="Lato" charset="0"/>
              <a:ea typeface="Lato" charset="0"/>
              <a:cs typeface="Lato" charset="0"/>
            </a:endParaRPr>
          </a:p>
        </p:txBody>
      </p:sp>
      <p:sp>
        <p:nvSpPr>
          <p:cNvPr id="2" name="Slide Number Placeholder 1"/>
          <p:cNvSpPr>
            <a:spLocks noGrp="1"/>
          </p:cNvSpPr>
          <p:nvPr>
            <p:ph type="sldNum" sz="quarter" idx="12"/>
          </p:nvPr>
        </p:nvSpPr>
        <p:spPr/>
        <p:txBody>
          <a:bodyPr/>
          <a:lstStyle/>
          <a:p>
            <a:fld id="{94681301-5DFE-4D5C-BCB9-364D2F8A62D3}" type="slidenum">
              <a:rPr lang="en-US" smtClean="0"/>
              <a:t>30</a:t>
            </a:fld>
            <a:endParaRPr lang="en-US"/>
          </a:p>
        </p:txBody>
      </p:sp>
      <p:sp>
        <p:nvSpPr>
          <p:cNvPr id="5" name="TextBox 4"/>
          <p:cNvSpPr txBox="1"/>
          <p:nvPr/>
        </p:nvSpPr>
        <p:spPr>
          <a:xfrm>
            <a:off x="275359" y="4014844"/>
            <a:ext cx="7239000" cy="1449422"/>
          </a:xfrm>
          <a:prstGeom prst="rect">
            <a:avLst/>
          </a:prstGeom>
          <a:noFill/>
        </p:spPr>
        <p:txBody>
          <a:bodyPr wrap="square" lIns="38405" tIns="19202" rIns="38405" bIns="19202" rtlCol="0">
            <a:spAutoFit/>
          </a:bodyPr>
          <a:lstStyle/>
          <a:p>
            <a:pPr>
              <a:lnSpc>
                <a:spcPts val="5460"/>
              </a:lnSpc>
            </a:pPr>
            <a:r>
              <a:rPr lang="en-US" sz="3200" b="1" dirty="0" smtClean="0">
                <a:solidFill>
                  <a:schemeClr val="bg1"/>
                </a:solidFill>
                <a:latin typeface="Lato" charset="0"/>
                <a:ea typeface="Lato" charset="0"/>
                <a:cs typeface="Lato" charset="0"/>
              </a:rPr>
              <a:t>How are they </a:t>
            </a:r>
            <a:r>
              <a:rPr lang="en-US" sz="3200" b="1" dirty="0" smtClean="0">
                <a:solidFill>
                  <a:schemeClr val="accent3"/>
                </a:solidFill>
                <a:latin typeface="Lato" charset="0"/>
                <a:ea typeface="Lato" charset="0"/>
                <a:cs typeface="Lato" charset="0"/>
              </a:rPr>
              <a:t>similar</a:t>
            </a:r>
            <a:r>
              <a:rPr lang="en-US" sz="3200" b="1" dirty="0" smtClean="0">
                <a:solidFill>
                  <a:schemeClr val="bg1"/>
                </a:solidFill>
                <a:latin typeface="Lato" charset="0"/>
                <a:ea typeface="Lato" charset="0"/>
                <a:cs typeface="Lato" charset="0"/>
              </a:rPr>
              <a:t>? How are they </a:t>
            </a:r>
            <a:r>
              <a:rPr lang="en-US" sz="3200" b="1" dirty="0" smtClean="0">
                <a:solidFill>
                  <a:schemeClr val="accent3"/>
                </a:solidFill>
                <a:latin typeface="Lato" charset="0"/>
                <a:ea typeface="Lato" charset="0"/>
                <a:cs typeface="Lato" charset="0"/>
              </a:rPr>
              <a:t>different</a:t>
            </a:r>
            <a:r>
              <a:rPr lang="en-US" sz="3200" b="1" dirty="0" smtClean="0">
                <a:solidFill>
                  <a:schemeClr val="bg1"/>
                </a:solidFill>
                <a:latin typeface="Lato" charset="0"/>
                <a:ea typeface="Lato" charset="0"/>
                <a:cs typeface="Lato" charset="0"/>
              </a:rPr>
              <a:t>?</a:t>
            </a:r>
            <a:endParaRPr lang="en-US" sz="3200" b="1" dirty="0">
              <a:solidFill>
                <a:schemeClr val="bg1"/>
              </a:solidFill>
              <a:latin typeface="Lato" charset="0"/>
              <a:ea typeface="Lato" charset="0"/>
              <a:cs typeface="Lato" charset="0"/>
            </a:endParaRPr>
          </a:p>
        </p:txBody>
      </p:sp>
    </p:spTree>
    <p:extLst>
      <p:ext uri="{BB962C8B-B14F-4D97-AF65-F5344CB8AC3E}">
        <p14:creationId xmlns:p14="http://schemas.microsoft.com/office/powerpoint/2010/main" val="958828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chemeClr val="accent1"/>
                </a:solidFill>
              </a:rPr>
              <a:t>What can be done about hot spots?</a:t>
            </a:r>
            <a:br>
              <a:rPr lang="en-US" sz="3600" dirty="0" smtClean="0">
                <a:solidFill>
                  <a:schemeClr val="accent1"/>
                </a:solidFill>
              </a:rPr>
            </a:br>
            <a:r>
              <a:rPr lang="en-US" sz="3600" dirty="0" smtClean="0">
                <a:solidFill>
                  <a:schemeClr val="accent3"/>
                </a:solidFill>
              </a:rPr>
              <a:t>Activity #3</a:t>
            </a:r>
            <a:endParaRPr lang="en-US" sz="3600" dirty="0">
              <a:solidFill>
                <a:schemeClr val="accent3"/>
              </a:solidFill>
            </a:endParaRPr>
          </a:p>
        </p:txBody>
      </p:sp>
      <p:sp>
        <p:nvSpPr>
          <p:cNvPr id="3" name="Slide Number Placeholder 2"/>
          <p:cNvSpPr>
            <a:spLocks noGrp="1"/>
          </p:cNvSpPr>
          <p:nvPr>
            <p:ph type="sldNum" sz="quarter" idx="12"/>
          </p:nvPr>
        </p:nvSpPr>
        <p:spPr/>
        <p:txBody>
          <a:bodyPr/>
          <a:lstStyle/>
          <a:p>
            <a:fld id="{94681301-5DFE-4D5C-BCB9-364D2F8A62D3}" type="slidenum">
              <a:rPr lang="en-US" smtClean="0"/>
              <a:t>31</a:t>
            </a:fld>
            <a:endParaRPr lang="en-US"/>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521095"/>
            <a:ext cx="6858000" cy="5032562"/>
          </a:xfrm>
          <a:prstGeom prst="rect">
            <a:avLst/>
          </a:prstGeom>
        </p:spPr>
      </p:pic>
    </p:spTree>
    <p:extLst>
      <p:ext uri="{BB962C8B-B14F-4D97-AF65-F5344CB8AC3E}">
        <p14:creationId xmlns:p14="http://schemas.microsoft.com/office/powerpoint/2010/main" val="3487351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accent6">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b="1" dirty="0"/>
          </a:p>
        </p:txBody>
      </p:sp>
      <p:sp>
        <p:nvSpPr>
          <p:cNvPr id="2" name="Slide Number Placeholder 1"/>
          <p:cNvSpPr>
            <a:spLocks noGrp="1"/>
          </p:cNvSpPr>
          <p:nvPr>
            <p:ph type="sldNum" sz="quarter" idx="12"/>
          </p:nvPr>
        </p:nvSpPr>
        <p:spPr/>
        <p:txBody>
          <a:bodyPr/>
          <a:lstStyle/>
          <a:p>
            <a:fld id="{94681301-5DFE-4D5C-BCB9-364D2F8A62D3}" type="slidenum">
              <a:rPr lang="en-US" smtClean="0"/>
              <a:t>32</a:t>
            </a:fld>
            <a:endParaRPr lang="en-US"/>
          </a:p>
        </p:txBody>
      </p:sp>
      <p:sp>
        <p:nvSpPr>
          <p:cNvPr id="5" name="TextBox 4"/>
          <p:cNvSpPr txBox="1"/>
          <p:nvPr/>
        </p:nvSpPr>
        <p:spPr>
          <a:xfrm>
            <a:off x="628650" y="2212254"/>
            <a:ext cx="7239000" cy="1366515"/>
          </a:xfrm>
          <a:prstGeom prst="rect">
            <a:avLst/>
          </a:prstGeom>
          <a:noFill/>
        </p:spPr>
        <p:txBody>
          <a:bodyPr wrap="square" lIns="38405" tIns="19202" rIns="38405" bIns="19202" rtlCol="0">
            <a:spAutoFit/>
          </a:bodyPr>
          <a:lstStyle/>
          <a:p>
            <a:pPr>
              <a:lnSpc>
                <a:spcPts val="5460"/>
              </a:lnSpc>
            </a:pPr>
            <a:r>
              <a:rPr lang="en-US" sz="3200" b="1" dirty="0" smtClean="0">
                <a:solidFill>
                  <a:schemeClr val="bg1"/>
                </a:solidFill>
                <a:latin typeface="Lato" charset="0"/>
                <a:ea typeface="Lato" charset="0"/>
                <a:cs typeface="Lato" charset="0"/>
              </a:rPr>
              <a:t>What are </a:t>
            </a:r>
            <a:r>
              <a:rPr lang="en-US" sz="3200" b="1" dirty="0" smtClean="0">
                <a:solidFill>
                  <a:schemeClr val="accent3"/>
                </a:solidFill>
                <a:latin typeface="Lato" charset="0"/>
                <a:ea typeface="Lato" charset="0"/>
                <a:cs typeface="Lato" charset="0"/>
              </a:rPr>
              <a:t>three ways </a:t>
            </a:r>
            <a:r>
              <a:rPr lang="en-US" sz="3200" b="1" dirty="0" smtClean="0">
                <a:solidFill>
                  <a:schemeClr val="bg1"/>
                </a:solidFill>
                <a:latin typeface="Lato" charset="0"/>
                <a:ea typeface="Lato" charset="0"/>
                <a:cs typeface="Lato" charset="0"/>
              </a:rPr>
              <a:t>you can change delivery to address hot spots?</a:t>
            </a:r>
            <a:endParaRPr lang="en-US" sz="3200" b="1" dirty="0">
              <a:solidFill>
                <a:schemeClr val="bg1"/>
              </a:solidFill>
              <a:latin typeface="Lato" charset="0"/>
              <a:ea typeface="Lato" charset="0"/>
              <a:cs typeface="Lato" charset="0"/>
            </a:endParaRPr>
          </a:p>
        </p:txBody>
      </p:sp>
      <p:sp>
        <p:nvSpPr>
          <p:cNvPr id="6" name="Title 1"/>
          <p:cNvSpPr txBox="1">
            <a:spLocks/>
          </p:cNvSpPr>
          <p:nvPr/>
        </p:nvSpPr>
        <p:spPr>
          <a:xfrm>
            <a:off x="628650" y="457200"/>
            <a:ext cx="7886700"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chemeClr val="accent1"/>
                </a:solidFill>
                <a:latin typeface="Lato"/>
              </a:rPr>
              <a:t>What can be done about hot spots?</a:t>
            </a:r>
            <a:br>
              <a:rPr lang="en-US" sz="3600" dirty="0" smtClean="0">
                <a:solidFill>
                  <a:schemeClr val="accent1"/>
                </a:solidFill>
                <a:latin typeface="Lato"/>
              </a:rPr>
            </a:br>
            <a:r>
              <a:rPr lang="en-US" sz="3600" dirty="0" smtClean="0">
                <a:solidFill>
                  <a:schemeClr val="accent3"/>
                </a:solidFill>
                <a:latin typeface="Lato"/>
              </a:rPr>
              <a:t>Activity #3</a:t>
            </a:r>
            <a:endParaRPr lang="en-US" sz="3600" dirty="0">
              <a:solidFill>
                <a:schemeClr val="accent3"/>
              </a:solidFill>
              <a:latin typeface="Lato"/>
            </a:endParaRPr>
          </a:p>
        </p:txBody>
      </p:sp>
    </p:spTree>
    <p:extLst>
      <p:ext uri="{BB962C8B-B14F-4D97-AF65-F5344CB8AC3E}">
        <p14:creationId xmlns:p14="http://schemas.microsoft.com/office/powerpoint/2010/main" val="2252112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chemeClr val="accent1"/>
                </a:solidFill>
              </a:rPr>
              <a:t>What can be done about hot spots?</a:t>
            </a:r>
            <a:br>
              <a:rPr lang="en-US" sz="3600" dirty="0" smtClean="0">
                <a:solidFill>
                  <a:schemeClr val="accent1"/>
                </a:solidFill>
              </a:rPr>
            </a:br>
            <a:r>
              <a:rPr lang="en-US" sz="3600" dirty="0" smtClean="0">
                <a:solidFill>
                  <a:schemeClr val="accent3"/>
                </a:solidFill>
              </a:rPr>
              <a:t>Activity #3</a:t>
            </a:r>
            <a:endParaRPr lang="en-US" sz="3600" dirty="0">
              <a:solidFill>
                <a:schemeClr val="accent3"/>
              </a:solidFill>
            </a:endParaRPr>
          </a:p>
        </p:txBody>
      </p:sp>
      <p:sp>
        <p:nvSpPr>
          <p:cNvPr id="3" name="Slide Number Placeholder 2"/>
          <p:cNvSpPr>
            <a:spLocks noGrp="1"/>
          </p:cNvSpPr>
          <p:nvPr>
            <p:ph type="sldNum" sz="quarter" idx="12"/>
          </p:nvPr>
        </p:nvSpPr>
        <p:spPr/>
        <p:txBody>
          <a:bodyPr/>
          <a:lstStyle/>
          <a:p>
            <a:fld id="{94681301-5DFE-4D5C-BCB9-364D2F8A62D3}" type="slidenum">
              <a:rPr lang="en-US" smtClean="0"/>
              <a:t>33</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97616"/>
            <a:ext cx="9144000" cy="4291972"/>
          </a:xfrm>
          <a:prstGeom prst="rect">
            <a:avLst/>
          </a:prstGeom>
        </p:spPr>
      </p:pic>
      <p:cxnSp>
        <p:nvCxnSpPr>
          <p:cNvPr id="10" name="Straight Arrow Connector 9"/>
          <p:cNvCxnSpPr/>
          <p:nvPr/>
        </p:nvCxnSpPr>
        <p:spPr>
          <a:xfrm flipH="1" flipV="1">
            <a:off x="524741" y="2057400"/>
            <a:ext cx="8659" cy="838200"/>
          </a:xfrm>
          <a:prstGeom prst="straightConnector1">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25679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accent6">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a:p>
        </p:txBody>
      </p:sp>
      <p:sp>
        <p:nvSpPr>
          <p:cNvPr id="13" name="TextBox 12"/>
          <p:cNvSpPr txBox="1"/>
          <p:nvPr/>
        </p:nvSpPr>
        <p:spPr>
          <a:xfrm>
            <a:off x="457200" y="701441"/>
            <a:ext cx="7239000" cy="1401524"/>
          </a:xfrm>
          <a:prstGeom prst="rect">
            <a:avLst/>
          </a:prstGeom>
          <a:noFill/>
        </p:spPr>
        <p:txBody>
          <a:bodyPr wrap="square" lIns="38405" tIns="19202" rIns="38405" bIns="19202" rtlCol="0">
            <a:spAutoFit/>
          </a:bodyPr>
          <a:lstStyle/>
          <a:p>
            <a:pPr>
              <a:lnSpc>
                <a:spcPts val="5460"/>
              </a:lnSpc>
            </a:pPr>
            <a:r>
              <a:rPr lang="en-US" sz="4400" b="1" dirty="0" smtClean="0">
                <a:solidFill>
                  <a:schemeClr val="accent3"/>
                </a:solidFill>
                <a:latin typeface="Lato" charset="0"/>
                <a:ea typeface="Lato" charset="0"/>
                <a:cs typeface="Lato" charset="0"/>
              </a:rPr>
              <a:t>Which </a:t>
            </a:r>
            <a:r>
              <a:rPr lang="en-US" sz="4400" b="1" dirty="0" smtClean="0">
                <a:solidFill>
                  <a:schemeClr val="bg1"/>
                </a:solidFill>
                <a:latin typeface="Lato" charset="0"/>
                <a:ea typeface="Lato" charset="0"/>
                <a:cs typeface="Lato" charset="0"/>
              </a:rPr>
              <a:t>community resource did you select?</a:t>
            </a:r>
            <a:endParaRPr lang="en-US" sz="4400" b="1" dirty="0">
              <a:solidFill>
                <a:schemeClr val="bg1"/>
              </a:solidFill>
              <a:latin typeface="Lato" charset="0"/>
              <a:ea typeface="Lato" charset="0"/>
              <a:cs typeface="Lato" charset="0"/>
            </a:endParaRPr>
          </a:p>
        </p:txBody>
      </p:sp>
      <p:sp>
        <p:nvSpPr>
          <p:cNvPr id="2" name="Slide Number Placeholder 1"/>
          <p:cNvSpPr>
            <a:spLocks noGrp="1"/>
          </p:cNvSpPr>
          <p:nvPr>
            <p:ph type="sldNum" sz="quarter" idx="12"/>
          </p:nvPr>
        </p:nvSpPr>
        <p:spPr/>
        <p:txBody>
          <a:bodyPr/>
          <a:lstStyle/>
          <a:p>
            <a:fld id="{94681301-5DFE-4D5C-BCB9-364D2F8A62D3}" type="slidenum">
              <a:rPr lang="en-US" smtClean="0"/>
              <a:t>34</a:t>
            </a:fld>
            <a:endParaRPr lang="en-US"/>
          </a:p>
        </p:txBody>
      </p:sp>
      <p:sp>
        <p:nvSpPr>
          <p:cNvPr id="6" name="TextBox 5"/>
          <p:cNvSpPr txBox="1"/>
          <p:nvPr/>
        </p:nvSpPr>
        <p:spPr>
          <a:xfrm>
            <a:off x="457200" y="3359765"/>
            <a:ext cx="7239000" cy="2154743"/>
          </a:xfrm>
          <a:prstGeom prst="rect">
            <a:avLst/>
          </a:prstGeom>
          <a:noFill/>
        </p:spPr>
        <p:txBody>
          <a:bodyPr wrap="square" lIns="38405" tIns="19202" rIns="38405" bIns="19202" rtlCol="0">
            <a:spAutoFit/>
          </a:bodyPr>
          <a:lstStyle/>
          <a:p>
            <a:pPr>
              <a:lnSpc>
                <a:spcPts val="5460"/>
              </a:lnSpc>
            </a:pPr>
            <a:r>
              <a:rPr lang="en-US" sz="4400" b="1" dirty="0" smtClean="0">
                <a:solidFill>
                  <a:schemeClr val="bg1"/>
                </a:solidFill>
                <a:latin typeface="Lato" charset="0"/>
                <a:ea typeface="Lato" charset="0"/>
                <a:cs typeface="Lato" charset="0"/>
              </a:rPr>
              <a:t>How would you </a:t>
            </a:r>
            <a:r>
              <a:rPr lang="en-US" sz="4400" b="1" dirty="0" smtClean="0">
                <a:solidFill>
                  <a:schemeClr val="accent2"/>
                </a:solidFill>
                <a:latin typeface="Lato" charset="0"/>
                <a:ea typeface="Lato" charset="0"/>
                <a:cs typeface="Lato" charset="0"/>
              </a:rPr>
              <a:t>partner</a:t>
            </a:r>
            <a:r>
              <a:rPr lang="en-US" sz="4400" b="1" dirty="0" smtClean="0">
                <a:solidFill>
                  <a:schemeClr val="bg1"/>
                </a:solidFill>
                <a:latin typeface="Lato" charset="0"/>
                <a:ea typeface="Lato" charset="0"/>
                <a:cs typeface="Lato" charset="0"/>
              </a:rPr>
              <a:t> with this organization to change delivery?</a:t>
            </a:r>
            <a:endParaRPr lang="en-US" sz="4400" b="1" dirty="0">
              <a:solidFill>
                <a:schemeClr val="bg1"/>
              </a:solidFill>
              <a:latin typeface="Lato" charset="0"/>
              <a:ea typeface="Lato" charset="0"/>
              <a:cs typeface="Lato" charset="0"/>
            </a:endParaRPr>
          </a:p>
        </p:txBody>
      </p:sp>
    </p:spTree>
    <p:extLst>
      <p:ext uri="{BB962C8B-B14F-4D97-AF65-F5344CB8AC3E}">
        <p14:creationId xmlns:p14="http://schemas.microsoft.com/office/powerpoint/2010/main" val="2181418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chemeClr val="accent1"/>
                </a:solidFill>
              </a:rPr>
              <a:t>What can be done about hot spots?</a:t>
            </a:r>
            <a:br>
              <a:rPr lang="en-US" sz="3600" dirty="0" smtClean="0">
                <a:solidFill>
                  <a:schemeClr val="accent1"/>
                </a:solidFill>
              </a:rPr>
            </a:br>
            <a:r>
              <a:rPr lang="en-US" sz="3600" dirty="0" smtClean="0">
                <a:solidFill>
                  <a:schemeClr val="accent3"/>
                </a:solidFill>
              </a:rPr>
              <a:t>Activity #3</a:t>
            </a:r>
            <a:endParaRPr lang="en-US" sz="3600" dirty="0">
              <a:solidFill>
                <a:schemeClr val="accent3"/>
              </a:solidFill>
            </a:endParaRPr>
          </a:p>
        </p:txBody>
      </p:sp>
      <p:sp>
        <p:nvSpPr>
          <p:cNvPr id="4" name="Content Placeholder 3"/>
          <p:cNvSpPr>
            <a:spLocks noGrp="1"/>
          </p:cNvSpPr>
          <p:nvPr>
            <p:ph idx="1"/>
          </p:nvPr>
        </p:nvSpPr>
        <p:spPr/>
        <p:txBody>
          <a:bodyPr/>
          <a:lstStyle/>
          <a:p>
            <a:r>
              <a:rPr lang="en-US" dirty="0" smtClean="0"/>
              <a:t>EXAMPLE 1</a:t>
            </a:r>
          </a:p>
          <a:p>
            <a:r>
              <a:rPr lang="en-US" dirty="0" smtClean="0"/>
              <a:t>Use patient-reported data to better understand the unmet social needs of those living in hot spots</a:t>
            </a:r>
            <a:endParaRPr lang="en-US" dirty="0"/>
          </a:p>
        </p:txBody>
      </p:sp>
      <p:sp>
        <p:nvSpPr>
          <p:cNvPr id="3" name="Slide Number Placeholder 2"/>
          <p:cNvSpPr>
            <a:spLocks noGrp="1"/>
          </p:cNvSpPr>
          <p:nvPr>
            <p:ph type="sldNum" sz="quarter" idx="12"/>
          </p:nvPr>
        </p:nvSpPr>
        <p:spPr/>
        <p:txBody>
          <a:bodyPr/>
          <a:lstStyle/>
          <a:p>
            <a:fld id="{94681301-5DFE-4D5C-BCB9-364D2F8A62D3}" type="slidenum">
              <a:rPr lang="en-US" smtClean="0"/>
              <a:t>35</a:t>
            </a:fld>
            <a:endParaRPr lang="en-US"/>
          </a:p>
        </p:txBody>
      </p:sp>
      <p:pic>
        <p:nvPicPr>
          <p:cNvPr id="8" name="Picture 7"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3216275"/>
            <a:ext cx="4838808" cy="3140077"/>
          </a:xfrm>
          <a:prstGeom prst="rect">
            <a:avLst/>
          </a:prstGeom>
        </p:spPr>
      </p:pic>
    </p:spTree>
    <p:extLst>
      <p:ext uri="{BB962C8B-B14F-4D97-AF65-F5344CB8AC3E}">
        <p14:creationId xmlns:p14="http://schemas.microsoft.com/office/powerpoint/2010/main" val="5425092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chemeClr val="accent1"/>
                </a:solidFill>
              </a:rPr>
              <a:t>What can be done about hot spots?</a:t>
            </a:r>
            <a:br>
              <a:rPr lang="en-US" sz="3600" dirty="0" smtClean="0">
                <a:solidFill>
                  <a:schemeClr val="accent1"/>
                </a:solidFill>
              </a:rPr>
            </a:br>
            <a:r>
              <a:rPr lang="en-US" sz="3600" dirty="0" smtClean="0">
                <a:solidFill>
                  <a:schemeClr val="accent3"/>
                </a:solidFill>
              </a:rPr>
              <a:t>Activity #3</a:t>
            </a:r>
            <a:endParaRPr lang="en-US" sz="3600" dirty="0">
              <a:solidFill>
                <a:schemeClr val="accent3"/>
              </a:solidFill>
            </a:endParaRPr>
          </a:p>
        </p:txBody>
      </p:sp>
      <p:sp>
        <p:nvSpPr>
          <p:cNvPr id="4" name="Content Placeholder 3"/>
          <p:cNvSpPr>
            <a:spLocks noGrp="1"/>
          </p:cNvSpPr>
          <p:nvPr>
            <p:ph idx="1"/>
          </p:nvPr>
        </p:nvSpPr>
        <p:spPr/>
        <p:txBody>
          <a:bodyPr/>
          <a:lstStyle/>
          <a:p>
            <a:r>
              <a:rPr lang="en-US" dirty="0" smtClean="0"/>
              <a:t>EXAMPLE 2</a:t>
            </a:r>
          </a:p>
          <a:p>
            <a:r>
              <a:rPr lang="en-US" dirty="0" smtClean="0"/>
              <a:t>Allocate a case manager, care coordinator, social worker, or community health worker for those patients living in hot spots</a:t>
            </a:r>
            <a:endParaRPr lang="en-US" dirty="0"/>
          </a:p>
        </p:txBody>
      </p:sp>
      <p:sp>
        <p:nvSpPr>
          <p:cNvPr id="3" name="Slide Number Placeholder 2"/>
          <p:cNvSpPr>
            <a:spLocks noGrp="1"/>
          </p:cNvSpPr>
          <p:nvPr>
            <p:ph type="sldNum" sz="quarter" idx="12"/>
          </p:nvPr>
        </p:nvSpPr>
        <p:spPr/>
        <p:txBody>
          <a:bodyPr/>
          <a:lstStyle/>
          <a:p>
            <a:fld id="{94681301-5DFE-4D5C-BCB9-364D2F8A62D3}" type="slidenum">
              <a:rPr lang="en-US" smtClean="0"/>
              <a:t>36</a:t>
            </a:fld>
            <a:endParaRPr lang="en-US"/>
          </a:p>
        </p:txBody>
      </p:sp>
    </p:spTree>
    <p:extLst>
      <p:ext uri="{BB962C8B-B14F-4D97-AF65-F5344CB8AC3E}">
        <p14:creationId xmlns:p14="http://schemas.microsoft.com/office/powerpoint/2010/main" val="3853367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chemeClr val="accent1"/>
                </a:solidFill>
              </a:rPr>
              <a:t>What can be done about hot spots?</a:t>
            </a:r>
            <a:br>
              <a:rPr lang="en-US" sz="3600" dirty="0" smtClean="0">
                <a:solidFill>
                  <a:schemeClr val="accent1"/>
                </a:solidFill>
              </a:rPr>
            </a:br>
            <a:r>
              <a:rPr lang="en-US" sz="3600" dirty="0" smtClean="0">
                <a:solidFill>
                  <a:schemeClr val="accent3"/>
                </a:solidFill>
              </a:rPr>
              <a:t>Activity #3</a:t>
            </a:r>
            <a:endParaRPr lang="en-US" sz="3600" dirty="0">
              <a:solidFill>
                <a:schemeClr val="accent3"/>
              </a:solidFill>
            </a:endParaRPr>
          </a:p>
        </p:txBody>
      </p:sp>
      <p:sp>
        <p:nvSpPr>
          <p:cNvPr id="4" name="Content Placeholder 3"/>
          <p:cNvSpPr>
            <a:spLocks noGrp="1"/>
          </p:cNvSpPr>
          <p:nvPr>
            <p:ph idx="1"/>
          </p:nvPr>
        </p:nvSpPr>
        <p:spPr/>
        <p:txBody>
          <a:bodyPr/>
          <a:lstStyle/>
          <a:p>
            <a:r>
              <a:rPr lang="en-US" dirty="0" smtClean="0"/>
              <a:t>EXAMPLE 3</a:t>
            </a:r>
          </a:p>
          <a:p>
            <a:r>
              <a:rPr lang="en-US" dirty="0" smtClean="0"/>
              <a:t>Build a team around a neighborhood</a:t>
            </a:r>
          </a:p>
          <a:p>
            <a:pPr lvl="1"/>
            <a:r>
              <a:rPr lang="en-US" dirty="0" smtClean="0"/>
              <a:t>Cincinnati Children’s Hospital Medical Center</a:t>
            </a:r>
          </a:p>
          <a:p>
            <a:pPr lvl="1"/>
            <a:r>
              <a:rPr lang="en-US" dirty="0" smtClean="0"/>
              <a:t>A multi-disciplinary team of physicians, nurses, social workers, and community engagement consultants receive an alert when children from two high risk neighborhoods are hospitalized. The team reviews the charts, meets with the family at the bedside, and deliver home and community-based care. </a:t>
            </a:r>
            <a:endParaRPr lang="en-US" dirty="0"/>
          </a:p>
        </p:txBody>
      </p:sp>
      <p:sp>
        <p:nvSpPr>
          <p:cNvPr id="3" name="Slide Number Placeholder 2"/>
          <p:cNvSpPr>
            <a:spLocks noGrp="1"/>
          </p:cNvSpPr>
          <p:nvPr>
            <p:ph type="sldNum" sz="quarter" idx="12"/>
          </p:nvPr>
        </p:nvSpPr>
        <p:spPr/>
        <p:txBody>
          <a:bodyPr/>
          <a:lstStyle/>
          <a:p>
            <a:fld id="{94681301-5DFE-4D5C-BCB9-364D2F8A62D3}" type="slidenum">
              <a:rPr lang="en-US" smtClean="0"/>
              <a:t>37</a:t>
            </a:fld>
            <a:endParaRPr lang="en-US"/>
          </a:p>
        </p:txBody>
      </p:sp>
    </p:spTree>
    <p:extLst>
      <p:ext uri="{BB962C8B-B14F-4D97-AF65-F5344CB8AC3E}">
        <p14:creationId xmlns:p14="http://schemas.microsoft.com/office/powerpoint/2010/main" val="10434633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chemeClr val="accent1"/>
                </a:solidFill>
              </a:rPr>
              <a:t>What can be done about hot spots?</a:t>
            </a:r>
            <a:br>
              <a:rPr lang="en-US" sz="3600" dirty="0" smtClean="0">
                <a:solidFill>
                  <a:schemeClr val="accent1"/>
                </a:solidFill>
              </a:rPr>
            </a:br>
            <a:r>
              <a:rPr lang="en-US" sz="3600" dirty="0" smtClean="0">
                <a:solidFill>
                  <a:schemeClr val="accent3"/>
                </a:solidFill>
              </a:rPr>
              <a:t>Activity #3</a:t>
            </a:r>
            <a:endParaRPr lang="en-US" sz="3600" dirty="0">
              <a:solidFill>
                <a:schemeClr val="accent3"/>
              </a:solidFill>
            </a:endParaRPr>
          </a:p>
        </p:txBody>
      </p:sp>
      <p:sp>
        <p:nvSpPr>
          <p:cNvPr id="4" name="Content Placeholder 3"/>
          <p:cNvSpPr>
            <a:spLocks noGrp="1"/>
          </p:cNvSpPr>
          <p:nvPr>
            <p:ph idx="1"/>
          </p:nvPr>
        </p:nvSpPr>
        <p:spPr/>
        <p:txBody>
          <a:bodyPr/>
          <a:lstStyle/>
          <a:p>
            <a:r>
              <a:rPr lang="en-US" dirty="0" smtClean="0"/>
              <a:t>Hot Spotting Resources</a:t>
            </a:r>
          </a:p>
          <a:p>
            <a:pPr lvl="1"/>
            <a:r>
              <a:rPr lang="en-US" dirty="0" smtClean="0">
                <a:hlinkClick r:id="rId3"/>
              </a:rPr>
              <a:t>Association of American Medical Colleges </a:t>
            </a:r>
            <a:r>
              <a:rPr lang="en-US" dirty="0" err="1" smtClean="0">
                <a:hlinkClick r:id="rId3"/>
              </a:rPr>
              <a:t>Hotspotting</a:t>
            </a:r>
            <a:r>
              <a:rPr lang="en-US" dirty="0" smtClean="0">
                <a:hlinkClick r:id="rId3"/>
              </a:rPr>
              <a:t> Collaborative</a:t>
            </a:r>
            <a:endParaRPr lang="en-US" dirty="0" smtClean="0"/>
          </a:p>
          <a:p>
            <a:pPr lvl="1"/>
            <a:r>
              <a:rPr lang="en-US" dirty="0" smtClean="0">
                <a:hlinkClick r:id="rId4"/>
              </a:rPr>
              <a:t>Camden Coalition </a:t>
            </a:r>
            <a:r>
              <a:rPr lang="en-US" dirty="0" err="1" smtClean="0">
                <a:hlinkClick r:id="rId4"/>
              </a:rPr>
              <a:t>Hotspotting</a:t>
            </a:r>
            <a:r>
              <a:rPr lang="en-US" dirty="0" smtClean="0">
                <a:hlinkClick r:id="rId4"/>
              </a:rPr>
              <a:t> Data Toolkit</a:t>
            </a:r>
            <a:endParaRPr lang="en-US" dirty="0" smtClean="0"/>
          </a:p>
          <a:p>
            <a:pPr lvl="1"/>
            <a:r>
              <a:rPr lang="en-US" dirty="0" smtClean="0">
                <a:hlinkClick r:id="rId5"/>
              </a:rPr>
              <a:t>National Center for Complex Health and Social Needs</a:t>
            </a:r>
            <a:endParaRPr lang="en-US" dirty="0"/>
          </a:p>
        </p:txBody>
      </p:sp>
      <p:sp>
        <p:nvSpPr>
          <p:cNvPr id="3" name="Slide Number Placeholder 2"/>
          <p:cNvSpPr>
            <a:spLocks noGrp="1"/>
          </p:cNvSpPr>
          <p:nvPr>
            <p:ph type="sldNum" sz="quarter" idx="12"/>
          </p:nvPr>
        </p:nvSpPr>
        <p:spPr/>
        <p:txBody>
          <a:bodyPr/>
          <a:lstStyle/>
          <a:p>
            <a:fld id="{94681301-5DFE-4D5C-BCB9-364D2F8A62D3}" type="slidenum">
              <a:rPr lang="en-US" smtClean="0"/>
              <a:t>38</a:t>
            </a:fld>
            <a:endParaRPr lang="en-US"/>
          </a:p>
        </p:txBody>
      </p:sp>
    </p:spTree>
    <p:extLst>
      <p:ext uri="{BB962C8B-B14F-4D97-AF65-F5344CB8AC3E}">
        <p14:creationId xmlns:p14="http://schemas.microsoft.com/office/powerpoint/2010/main" val="33507826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accent6">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a:p>
        </p:txBody>
      </p:sp>
      <p:sp>
        <p:nvSpPr>
          <p:cNvPr id="2" name="Slide Number Placeholder 1"/>
          <p:cNvSpPr>
            <a:spLocks noGrp="1"/>
          </p:cNvSpPr>
          <p:nvPr>
            <p:ph type="sldNum" sz="quarter" idx="12"/>
          </p:nvPr>
        </p:nvSpPr>
        <p:spPr/>
        <p:txBody>
          <a:bodyPr/>
          <a:lstStyle/>
          <a:p>
            <a:fld id="{94681301-5DFE-4D5C-BCB9-364D2F8A62D3}" type="slidenum">
              <a:rPr lang="en-US" smtClean="0"/>
              <a:t>39</a:t>
            </a:fld>
            <a:endParaRPr lang="en-US"/>
          </a:p>
        </p:txBody>
      </p:sp>
      <p:sp>
        <p:nvSpPr>
          <p:cNvPr id="5" name="TextBox 4"/>
          <p:cNvSpPr txBox="1"/>
          <p:nvPr/>
        </p:nvSpPr>
        <p:spPr>
          <a:xfrm>
            <a:off x="533400" y="280385"/>
            <a:ext cx="7239000" cy="1449422"/>
          </a:xfrm>
          <a:prstGeom prst="rect">
            <a:avLst/>
          </a:prstGeom>
          <a:noFill/>
        </p:spPr>
        <p:txBody>
          <a:bodyPr wrap="square" lIns="38405" tIns="19202" rIns="38405" bIns="19202" rtlCol="0">
            <a:spAutoFit/>
          </a:bodyPr>
          <a:lstStyle/>
          <a:p>
            <a:pPr>
              <a:lnSpc>
                <a:spcPts val="5460"/>
              </a:lnSpc>
            </a:pPr>
            <a:r>
              <a:rPr lang="en-US" sz="4400" b="1" dirty="0" smtClean="0">
                <a:solidFill>
                  <a:schemeClr val="bg1"/>
                </a:solidFill>
                <a:latin typeface="Lato" charset="0"/>
                <a:ea typeface="Lato" charset="0"/>
                <a:cs typeface="Lato" charset="0"/>
              </a:rPr>
              <a:t>Tell us about how you are using </a:t>
            </a:r>
            <a:r>
              <a:rPr lang="en-US" sz="4400" b="1" dirty="0" smtClean="0">
                <a:solidFill>
                  <a:schemeClr val="accent2"/>
                </a:solidFill>
                <a:latin typeface="Lato" charset="0"/>
                <a:ea typeface="Lato" charset="0"/>
                <a:cs typeface="Lato" charset="0"/>
              </a:rPr>
              <a:t>PHATE</a:t>
            </a:r>
            <a:endParaRPr lang="en-US" sz="4400" b="1" dirty="0">
              <a:solidFill>
                <a:schemeClr val="accent2"/>
              </a:solidFill>
              <a:latin typeface="Lato" charset="0"/>
              <a:ea typeface="Lato" charset="0"/>
              <a:cs typeface="Lato" charset="0"/>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5069" y="2277177"/>
            <a:ext cx="4835261" cy="3531805"/>
          </a:xfrm>
          <a:prstGeom prst="rect">
            <a:avLst/>
          </a:prstGeom>
        </p:spPr>
      </p:pic>
      <p:sp>
        <p:nvSpPr>
          <p:cNvPr id="6" name="TextBox 5"/>
          <p:cNvSpPr txBox="1"/>
          <p:nvPr/>
        </p:nvSpPr>
        <p:spPr>
          <a:xfrm>
            <a:off x="533400" y="2318740"/>
            <a:ext cx="3048000" cy="2154743"/>
          </a:xfrm>
          <a:prstGeom prst="rect">
            <a:avLst/>
          </a:prstGeom>
          <a:noFill/>
        </p:spPr>
        <p:txBody>
          <a:bodyPr wrap="square" lIns="38405" tIns="19202" rIns="38405" bIns="19202" rtlCol="0">
            <a:spAutoFit/>
          </a:bodyPr>
          <a:lstStyle/>
          <a:p>
            <a:pPr>
              <a:lnSpc>
                <a:spcPts val="5460"/>
              </a:lnSpc>
            </a:pPr>
            <a:r>
              <a:rPr lang="en-US" sz="4000" b="1" dirty="0" smtClean="0">
                <a:solidFill>
                  <a:schemeClr val="bg1"/>
                </a:solidFill>
                <a:latin typeface="Lato" charset="0"/>
                <a:ea typeface="Lato" charset="0"/>
                <a:cs typeface="Lato" charset="0"/>
              </a:rPr>
              <a:t>Share your story on our </a:t>
            </a:r>
            <a:r>
              <a:rPr lang="en-US" sz="4000" b="1" dirty="0" smtClean="0">
                <a:solidFill>
                  <a:schemeClr val="bg1"/>
                </a:solidFill>
                <a:latin typeface="Lato" charset="0"/>
                <a:ea typeface="Lato" charset="0"/>
                <a:cs typeface="Lato" charset="0"/>
                <a:hlinkClick r:id="rId4"/>
              </a:rPr>
              <a:t>website</a:t>
            </a:r>
            <a:endParaRPr lang="en-US" sz="4000" b="1" dirty="0">
              <a:solidFill>
                <a:schemeClr val="accent2"/>
              </a:solidFill>
              <a:latin typeface="Lato" charset="0"/>
              <a:ea typeface="Lato" charset="0"/>
              <a:cs typeface="Lato" charset="0"/>
            </a:endParaRPr>
          </a:p>
        </p:txBody>
      </p:sp>
    </p:spTree>
    <p:extLst>
      <p:ext uri="{BB962C8B-B14F-4D97-AF65-F5344CB8AC3E}">
        <p14:creationId xmlns:p14="http://schemas.microsoft.com/office/powerpoint/2010/main" val="3898768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1470025"/>
          </a:xfrm>
        </p:spPr>
        <p:txBody>
          <a:bodyPr/>
          <a:lstStyle/>
          <a:p>
            <a:r>
              <a:rPr lang="en-US" dirty="0" smtClean="0">
                <a:solidFill>
                  <a:schemeClr val="accent1"/>
                </a:solidFill>
              </a:rPr>
              <a:t>Target audience</a:t>
            </a:r>
            <a:endParaRPr lang="en-US" dirty="0">
              <a:solidFill>
                <a:schemeClr val="accent1"/>
              </a:solidFill>
            </a:endParaRPr>
          </a:p>
        </p:txBody>
      </p:sp>
      <p:sp>
        <p:nvSpPr>
          <p:cNvPr id="4" name="Content Placeholder 7"/>
          <p:cNvSpPr txBox="1">
            <a:spLocks/>
          </p:cNvSpPr>
          <p:nvPr/>
        </p:nvSpPr>
        <p:spPr>
          <a:xfrm>
            <a:off x="457200" y="18288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3600" dirty="0" smtClean="0">
                <a:solidFill>
                  <a:schemeClr val="tx1">
                    <a:lumMod val="50000"/>
                  </a:schemeClr>
                </a:solidFill>
              </a:rPr>
              <a:t>Anyone interested in learning about improving the health of populations</a:t>
            </a:r>
          </a:p>
          <a:p>
            <a:pPr marL="914400" lvl="1" indent="-457200" algn="l">
              <a:buFont typeface="Arial" panose="020B0604020202020204" pitchFamily="34" charset="0"/>
              <a:buChar char="•"/>
            </a:pPr>
            <a:r>
              <a:rPr lang="en-US" sz="3200" dirty="0" smtClean="0">
                <a:solidFill>
                  <a:schemeClr val="tx1">
                    <a:lumMod val="50000"/>
                  </a:schemeClr>
                </a:solidFill>
              </a:rPr>
              <a:t>Providers</a:t>
            </a:r>
          </a:p>
          <a:p>
            <a:pPr marL="914400" lvl="1" indent="-457200" algn="l">
              <a:buFont typeface="Arial" panose="020B0604020202020204" pitchFamily="34" charset="0"/>
              <a:buChar char="•"/>
            </a:pPr>
            <a:r>
              <a:rPr lang="en-US" sz="3200" dirty="0" smtClean="0">
                <a:solidFill>
                  <a:schemeClr val="tx1">
                    <a:lumMod val="50000"/>
                  </a:schemeClr>
                </a:solidFill>
              </a:rPr>
              <a:t>Staff</a:t>
            </a:r>
          </a:p>
          <a:p>
            <a:pPr marL="914400" lvl="1" indent="-457200" algn="l">
              <a:buFont typeface="Arial" panose="020B0604020202020204" pitchFamily="34" charset="0"/>
              <a:buChar char="•"/>
            </a:pPr>
            <a:r>
              <a:rPr lang="en-US" sz="3200" dirty="0" smtClean="0">
                <a:solidFill>
                  <a:schemeClr val="tx1">
                    <a:lumMod val="50000"/>
                  </a:schemeClr>
                </a:solidFill>
              </a:rPr>
              <a:t>Learners</a:t>
            </a:r>
          </a:p>
          <a:p>
            <a:pPr marL="1371600" lvl="2" indent="-457200" algn="l">
              <a:buFont typeface="Arial" panose="020B0604020202020204" pitchFamily="34" charset="0"/>
              <a:buChar char="•"/>
            </a:pPr>
            <a:r>
              <a:rPr lang="en-US" sz="2800" dirty="0" smtClean="0">
                <a:solidFill>
                  <a:schemeClr val="tx1">
                    <a:lumMod val="50000"/>
                  </a:schemeClr>
                </a:solidFill>
              </a:rPr>
              <a:t>Residents</a:t>
            </a:r>
          </a:p>
          <a:p>
            <a:pPr marL="1371600" lvl="2" indent="-457200" algn="l">
              <a:buFont typeface="Arial" panose="020B0604020202020204" pitchFamily="34" charset="0"/>
              <a:buChar char="•"/>
            </a:pPr>
            <a:r>
              <a:rPr lang="en-US" sz="2800" dirty="0" smtClean="0">
                <a:solidFill>
                  <a:schemeClr val="tx1">
                    <a:lumMod val="50000"/>
                  </a:schemeClr>
                </a:solidFill>
              </a:rPr>
              <a:t>Medical students</a:t>
            </a:r>
            <a:endParaRPr lang="en-US" sz="2800" dirty="0">
              <a:solidFill>
                <a:schemeClr val="tx1">
                  <a:lumMod val="50000"/>
                </a:schemeClr>
              </a:solidFill>
            </a:endParaRPr>
          </a:p>
          <a:p>
            <a:pPr marL="457200" indent="-457200" algn="l">
              <a:buFont typeface="Arial" panose="020B0604020202020204" pitchFamily="34" charset="0"/>
              <a:buChar char="•"/>
            </a:pPr>
            <a:endParaRPr lang="en-US" dirty="0">
              <a:solidFill>
                <a:schemeClr val="tx1">
                  <a:lumMod val="50000"/>
                </a:schemeClr>
              </a:solidFill>
            </a:endParaRPr>
          </a:p>
        </p:txBody>
      </p:sp>
      <p:sp>
        <p:nvSpPr>
          <p:cNvPr id="3" name="Slide Number Placeholder 2"/>
          <p:cNvSpPr>
            <a:spLocks noGrp="1"/>
          </p:cNvSpPr>
          <p:nvPr>
            <p:ph type="sldNum" sz="quarter" idx="12"/>
          </p:nvPr>
        </p:nvSpPr>
        <p:spPr/>
        <p:txBody>
          <a:bodyPr/>
          <a:lstStyle/>
          <a:p>
            <a:fld id="{94681301-5DFE-4D5C-BCB9-364D2F8A62D3}" type="slidenum">
              <a:rPr lang="en-US" smtClean="0"/>
              <a:t>4</a:t>
            </a:fld>
            <a:endParaRPr lang="en-US"/>
          </a:p>
        </p:txBody>
      </p:sp>
    </p:spTree>
    <p:extLst>
      <p:ext uri="{BB962C8B-B14F-4D97-AF65-F5344CB8AC3E}">
        <p14:creationId xmlns:p14="http://schemas.microsoft.com/office/powerpoint/2010/main" val="32890593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Take </a:t>
            </a:r>
            <a:r>
              <a:rPr lang="en-US" dirty="0" smtClean="0">
                <a:solidFill>
                  <a:schemeClr val="accent1"/>
                </a:solidFill>
              </a:rPr>
              <a:t>Home </a:t>
            </a:r>
            <a:r>
              <a:rPr lang="en-US" dirty="0">
                <a:solidFill>
                  <a:schemeClr val="accent1"/>
                </a:solidFill>
              </a:rPr>
              <a:t>P</a:t>
            </a:r>
            <a:r>
              <a:rPr lang="en-US" dirty="0" smtClean="0">
                <a:solidFill>
                  <a:schemeClr val="accent1"/>
                </a:solidFill>
              </a:rPr>
              <a:t>oints</a:t>
            </a:r>
            <a:endParaRPr lang="en-US" dirty="0">
              <a:solidFill>
                <a:schemeClr val="accent1"/>
              </a:solidFill>
            </a:endParaRPr>
          </a:p>
        </p:txBody>
      </p:sp>
      <p:sp>
        <p:nvSpPr>
          <p:cNvPr id="3" name="Content Placeholder 2"/>
          <p:cNvSpPr>
            <a:spLocks noGrp="1"/>
          </p:cNvSpPr>
          <p:nvPr>
            <p:ph idx="1"/>
          </p:nvPr>
        </p:nvSpPr>
        <p:spPr/>
        <p:txBody>
          <a:bodyPr>
            <a:normAutofit/>
          </a:bodyPr>
          <a:lstStyle/>
          <a:p>
            <a:r>
              <a:rPr lang="en-US" dirty="0" smtClean="0"/>
              <a:t>PHATE can be used to:</a:t>
            </a:r>
          </a:p>
          <a:p>
            <a:pPr lvl="1"/>
            <a:r>
              <a:rPr lang="en-US" dirty="0" smtClean="0"/>
              <a:t>Identify hot spots</a:t>
            </a:r>
          </a:p>
          <a:p>
            <a:pPr lvl="1"/>
            <a:r>
              <a:rPr lang="en-US" dirty="0" smtClean="0"/>
              <a:t>Integrate clinical and community data </a:t>
            </a:r>
          </a:p>
          <a:p>
            <a:pPr lvl="1"/>
            <a:r>
              <a:rPr lang="en-US" dirty="0" smtClean="0"/>
              <a:t>Connect your practice with community resources</a:t>
            </a:r>
            <a:endParaRPr lang="en-US" dirty="0"/>
          </a:p>
        </p:txBody>
      </p:sp>
      <p:sp>
        <p:nvSpPr>
          <p:cNvPr id="6" name="Slide Number Placeholder 5"/>
          <p:cNvSpPr>
            <a:spLocks noGrp="1"/>
          </p:cNvSpPr>
          <p:nvPr>
            <p:ph type="sldNum" sz="quarter" idx="12"/>
          </p:nvPr>
        </p:nvSpPr>
        <p:spPr/>
        <p:txBody>
          <a:bodyPr/>
          <a:lstStyle/>
          <a:p>
            <a:fld id="{1F181EE6-BCB5-48D6-9A0C-7ACB016592BE}" type="slidenum">
              <a:rPr lang="en-US" smtClean="0"/>
              <a:pPr/>
              <a:t>40</a:t>
            </a:fld>
            <a:endParaRPr lang="en-US"/>
          </a:p>
        </p:txBody>
      </p:sp>
    </p:spTree>
    <p:extLst>
      <p:ext uri="{BB962C8B-B14F-4D97-AF65-F5344CB8AC3E}">
        <p14:creationId xmlns:p14="http://schemas.microsoft.com/office/powerpoint/2010/main" val="20398009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chemeClr val="accent1"/>
                </a:solidFill>
              </a:rPr>
              <a:t>Next Level Stuff 07: Getting the Most out of Community </a:t>
            </a:r>
            <a:r>
              <a:rPr lang="en-US" sz="2800" dirty="0" err="1" smtClean="0">
                <a:solidFill>
                  <a:schemeClr val="accent1"/>
                </a:solidFill>
              </a:rPr>
              <a:t>HotSpots</a:t>
            </a:r>
            <a:r>
              <a:rPr lang="en-US" sz="2800" dirty="0" smtClean="0">
                <a:solidFill>
                  <a:schemeClr val="accent1"/>
                </a:solidFill>
              </a:rPr>
              <a:t/>
            </a:r>
            <a:br>
              <a:rPr lang="en-US" sz="2800" dirty="0" smtClean="0">
                <a:solidFill>
                  <a:schemeClr val="accent1"/>
                </a:solidFill>
              </a:rPr>
            </a:br>
            <a:r>
              <a:rPr lang="en-US" sz="2800" dirty="0" smtClean="0">
                <a:solidFill>
                  <a:schemeClr val="accent3"/>
                </a:solidFill>
              </a:rPr>
              <a:t>Learning Objectives</a:t>
            </a:r>
            <a:endParaRPr lang="en-US" sz="2800" dirty="0">
              <a:solidFill>
                <a:schemeClr val="accent3"/>
              </a:solidFill>
            </a:endParaRPr>
          </a:p>
        </p:txBody>
      </p:sp>
      <p:sp>
        <p:nvSpPr>
          <p:cNvPr id="4" name="Content Placeholder 7"/>
          <p:cNvSpPr txBox="1">
            <a:spLocks/>
          </p:cNvSpPr>
          <p:nvPr/>
        </p:nvSpPr>
        <p:spPr>
          <a:xfrm>
            <a:off x="457200" y="18288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US" dirty="0">
              <a:solidFill>
                <a:schemeClr val="tx1">
                  <a:lumMod val="50000"/>
                </a:schemeClr>
              </a:solidFill>
            </a:endParaRPr>
          </a:p>
        </p:txBody>
      </p:sp>
      <p:sp>
        <p:nvSpPr>
          <p:cNvPr id="5" name="Content Placeholder 7"/>
          <p:cNvSpPr txBox="1">
            <a:spLocks/>
          </p:cNvSpPr>
          <p:nvPr/>
        </p:nvSpPr>
        <p:spPr>
          <a:xfrm>
            <a:off x="609600" y="19812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dirty="0" smtClean="0">
                <a:solidFill>
                  <a:schemeClr val="tx1">
                    <a:lumMod val="50000"/>
                  </a:schemeClr>
                </a:solidFill>
              </a:rPr>
              <a:t>List three hot spot census tracts</a:t>
            </a:r>
          </a:p>
          <a:p>
            <a:pPr marL="457200" indent="-457200" algn="l">
              <a:buFont typeface="Arial" panose="020B0604020202020204" pitchFamily="34" charset="0"/>
              <a:buChar char="•"/>
            </a:pPr>
            <a:r>
              <a:rPr lang="en-US" dirty="0" smtClean="0">
                <a:solidFill>
                  <a:schemeClr val="tx1">
                    <a:lumMod val="50000"/>
                  </a:schemeClr>
                </a:solidFill>
              </a:rPr>
              <a:t>Describe how hot spots relate to community characteristics</a:t>
            </a:r>
          </a:p>
          <a:p>
            <a:pPr marL="457200" indent="-457200" algn="l">
              <a:buFont typeface="Arial" panose="020B0604020202020204" pitchFamily="34" charset="0"/>
              <a:buChar char="•"/>
            </a:pPr>
            <a:r>
              <a:rPr lang="en-US" dirty="0" smtClean="0">
                <a:solidFill>
                  <a:schemeClr val="tx1">
                    <a:lumMod val="50000"/>
                  </a:schemeClr>
                </a:solidFill>
              </a:rPr>
              <a:t>List three ways to address hot spots</a:t>
            </a:r>
            <a:endParaRPr lang="en-US" dirty="0">
              <a:solidFill>
                <a:schemeClr val="tx1">
                  <a:lumMod val="50000"/>
                </a:schemeClr>
              </a:solidFill>
            </a:endParaRPr>
          </a:p>
          <a:p>
            <a:pPr marL="457200" indent="-457200" algn="l">
              <a:buFont typeface="Arial" panose="020B0604020202020204" pitchFamily="34" charset="0"/>
              <a:buChar char="•"/>
            </a:pPr>
            <a:endParaRPr lang="en-US" dirty="0">
              <a:solidFill>
                <a:schemeClr val="tx1">
                  <a:lumMod val="50000"/>
                </a:schemeClr>
              </a:solidFill>
            </a:endParaRPr>
          </a:p>
        </p:txBody>
      </p:sp>
      <p:sp>
        <p:nvSpPr>
          <p:cNvPr id="3" name="Slide Number Placeholder 2"/>
          <p:cNvSpPr>
            <a:spLocks noGrp="1"/>
          </p:cNvSpPr>
          <p:nvPr>
            <p:ph type="sldNum" sz="quarter" idx="12"/>
          </p:nvPr>
        </p:nvSpPr>
        <p:spPr/>
        <p:txBody>
          <a:bodyPr/>
          <a:lstStyle/>
          <a:p>
            <a:fld id="{94681301-5DFE-4D5C-BCB9-364D2F8A62D3}" type="slidenum">
              <a:rPr lang="en-US" smtClean="0"/>
              <a:t>41</a:t>
            </a:fld>
            <a:endParaRPr lang="en-US"/>
          </a:p>
        </p:txBody>
      </p:sp>
    </p:spTree>
    <p:extLst>
      <p:ext uri="{BB962C8B-B14F-4D97-AF65-F5344CB8AC3E}">
        <p14:creationId xmlns:p14="http://schemas.microsoft.com/office/powerpoint/2010/main" val="23162127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solidFill>
                  <a:schemeClr val="accent1"/>
                </a:solidFill>
              </a:rPr>
              <a:t>Relevant family medicine milestones</a:t>
            </a:r>
          </a:p>
        </p:txBody>
      </p:sp>
      <p:sp>
        <p:nvSpPr>
          <p:cNvPr id="2" name="Slide Number Placeholder 1"/>
          <p:cNvSpPr>
            <a:spLocks noGrp="1"/>
          </p:cNvSpPr>
          <p:nvPr>
            <p:ph type="sldNum" sz="quarter" idx="12"/>
          </p:nvPr>
        </p:nvSpPr>
        <p:spPr/>
        <p:txBody>
          <a:bodyPr/>
          <a:lstStyle/>
          <a:p>
            <a:fld id="{94681301-5DFE-4D5C-BCB9-364D2F8A62D3}" type="slidenum">
              <a:rPr lang="en-US" smtClean="0"/>
              <a:t>42</a:t>
            </a:fld>
            <a:endParaRPr lang="en-US"/>
          </a:p>
        </p:txBody>
      </p:sp>
      <p:pic>
        <p:nvPicPr>
          <p:cNvPr id="3" name="Picture 2"/>
          <p:cNvPicPr>
            <a:picLocks noChangeAspect="1"/>
          </p:cNvPicPr>
          <p:nvPr/>
        </p:nvPicPr>
        <p:blipFill>
          <a:blip r:embed="rId3"/>
          <a:stretch>
            <a:fillRect/>
          </a:stretch>
        </p:blipFill>
        <p:spPr>
          <a:xfrm>
            <a:off x="762000" y="1690689"/>
            <a:ext cx="6324600" cy="4973600"/>
          </a:xfrm>
          <a:prstGeom prst="rect">
            <a:avLst/>
          </a:prstGeom>
        </p:spPr>
      </p:pic>
    </p:spTree>
    <p:extLst>
      <p:ext uri="{BB962C8B-B14F-4D97-AF65-F5344CB8AC3E}">
        <p14:creationId xmlns:p14="http://schemas.microsoft.com/office/powerpoint/2010/main" val="6532304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solidFill>
                  <a:schemeClr val="accent1"/>
                </a:solidFill>
              </a:rPr>
              <a:t>Relevant nurse practitioner competencies</a:t>
            </a:r>
          </a:p>
        </p:txBody>
      </p:sp>
      <p:sp>
        <p:nvSpPr>
          <p:cNvPr id="2" name="Slide Number Placeholder 1"/>
          <p:cNvSpPr>
            <a:spLocks noGrp="1"/>
          </p:cNvSpPr>
          <p:nvPr>
            <p:ph type="sldNum" sz="quarter" idx="12"/>
          </p:nvPr>
        </p:nvSpPr>
        <p:spPr/>
        <p:txBody>
          <a:bodyPr/>
          <a:lstStyle/>
          <a:p>
            <a:fld id="{94681301-5DFE-4D5C-BCB9-364D2F8A62D3}" type="slidenum">
              <a:rPr lang="en-US" smtClean="0"/>
              <a:t>43</a:t>
            </a:fld>
            <a:endParaRPr lang="en-US"/>
          </a:p>
        </p:txBody>
      </p:sp>
      <p:pic>
        <p:nvPicPr>
          <p:cNvPr id="3" name="Picture 2"/>
          <p:cNvPicPr>
            <a:picLocks noChangeAspect="1"/>
          </p:cNvPicPr>
          <p:nvPr/>
        </p:nvPicPr>
        <p:blipFill>
          <a:blip r:embed="rId3"/>
          <a:stretch>
            <a:fillRect/>
          </a:stretch>
        </p:blipFill>
        <p:spPr>
          <a:xfrm>
            <a:off x="228600" y="1905000"/>
            <a:ext cx="8561079" cy="3124200"/>
          </a:xfrm>
          <a:prstGeom prst="rect">
            <a:avLst/>
          </a:prstGeom>
        </p:spPr>
      </p:pic>
    </p:spTree>
    <p:extLst>
      <p:ext uri="{BB962C8B-B14F-4D97-AF65-F5344CB8AC3E}">
        <p14:creationId xmlns:p14="http://schemas.microsoft.com/office/powerpoint/2010/main" val="3509971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1470025"/>
          </a:xfrm>
        </p:spPr>
        <p:txBody>
          <a:bodyPr/>
          <a:lstStyle/>
          <a:p>
            <a:r>
              <a:rPr lang="en-US" dirty="0" smtClean="0">
                <a:solidFill>
                  <a:schemeClr val="accent1"/>
                </a:solidFill>
              </a:rPr>
              <a:t>Abbreviations</a:t>
            </a:r>
            <a:endParaRPr lang="en-US" dirty="0">
              <a:solidFill>
                <a:schemeClr val="accent1"/>
              </a:solidFill>
            </a:endParaRPr>
          </a:p>
        </p:txBody>
      </p:sp>
      <p:sp>
        <p:nvSpPr>
          <p:cNvPr id="4" name="Content Placeholder 7"/>
          <p:cNvSpPr txBox="1">
            <a:spLocks/>
          </p:cNvSpPr>
          <p:nvPr/>
        </p:nvSpPr>
        <p:spPr>
          <a:xfrm>
            <a:off x="457200" y="18288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3600" dirty="0" smtClean="0">
                <a:solidFill>
                  <a:schemeClr val="tx1">
                    <a:lumMod val="50000"/>
                  </a:schemeClr>
                </a:solidFill>
              </a:rPr>
              <a:t>PHATE: Population Health Assessment Engine</a:t>
            </a:r>
          </a:p>
          <a:p>
            <a:pPr marL="457200" indent="-457200" algn="l">
              <a:buFont typeface="Arial" panose="020B0604020202020204" pitchFamily="34" charset="0"/>
              <a:buChar char="•"/>
            </a:pPr>
            <a:endParaRPr lang="en-US" dirty="0">
              <a:solidFill>
                <a:schemeClr val="tx1">
                  <a:lumMod val="50000"/>
                </a:schemeClr>
              </a:solidFill>
            </a:endParaRPr>
          </a:p>
        </p:txBody>
      </p:sp>
      <p:sp>
        <p:nvSpPr>
          <p:cNvPr id="3" name="Slide Number Placeholder 2"/>
          <p:cNvSpPr>
            <a:spLocks noGrp="1"/>
          </p:cNvSpPr>
          <p:nvPr>
            <p:ph type="sldNum" sz="quarter" idx="12"/>
          </p:nvPr>
        </p:nvSpPr>
        <p:spPr/>
        <p:txBody>
          <a:bodyPr/>
          <a:lstStyle/>
          <a:p>
            <a:fld id="{94681301-5DFE-4D5C-BCB9-364D2F8A62D3}" type="slidenum">
              <a:rPr lang="en-US" smtClean="0"/>
              <a:t>5</a:t>
            </a:fld>
            <a:endParaRPr lang="en-US"/>
          </a:p>
        </p:txBody>
      </p:sp>
    </p:spTree>
    <p:extLst>
      <p:ext uri="{BB962C8B-B14F-4D97-AF65-F5344CB8AC3E}">
        <p14:creationId xmlns:p14="http://schemas.microsoft.com/office/powerpoint/2010/main" val="1663495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accent6">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a:p>
        </p:txBody>
      </p:sp>
      <p:sp>
        <p:nvSpPr>
          <p:cNvPr id="13" name="TextBox 12"/>
          <p:cNvSpPr txBox="1"/>
          <p:nvPr/>
        </p:nvSpPr>
        <p:spPr>
          <a:xfrm>
            <a:off x="457200" y="914400"/>
            <a:ext cx="7239000" cy="2860064"/>
          </a:xfrm>
          <a:prstGeom prst="rect">
            <a:avLst/>
          </a:prstGeom>
          <a:noFill/>
        </p:spPr>
        <p:txBody>
          <a:bodyPr wrap="square" lIns="38405" tIns="19202" rIns="38405" bIns="19202" rtlCol="0">
            <a:spAutoFit/>
          </a:bodyPr>
          <a:lstStyle/>
          <a:p>
            <a:pPr>
              <a:lnSpc>
                <a:spcPts val="5460"/>
              </a:lnSpc>
            </a:pPr>
            <a:r>
              <a:rPr lang="en-US" sz="5700" b="1" dirty="0" smtClean="0">
                <a:solidFill>
                  <a:schemeClr val="accent3"/>
                </a:solidFill>
                <a:latin typeface="Lato" charset="0"/>
                <a:ea typeface="Lato" charset="0"/>
                <a:cs typeface="Lato" charset="0"/>
              </a:rPr>
              <a:t>GETTING THE MOST OUT OF </a:t>
            </a:r>
            <a:r>
              <a:rPr lang="en-US" sz="5700" b="1" dirty="0" smtClean="0">
                <a:solidFill>
                  <a:schemeClr val="bg2"/>
                </a:solidFill>
                <a:latin typeface="Lato" charset="0"/>
                <a:ea typeface="Lato" charset="0"/>
                <a:cs typeface="Lato" charset="0"/>
              </a:rPr>
              <a:t>COMMUNITY HOTSPOTS</a:t>
            </a:r>
            <a:endParaRPr lang="en-US" sz="5700" b="1" dirty="0">
              <a:solidFill>
                <a:schemeClr val="bg2"/>
              </a:solidFill>
              <a:latin typeface="Lato" charset="0"/>
              <a:ea typeface="Lato" charset="0"/>
              <a:cs typeface="Lato" charset="0"/>
            </a:endParaRPr>
          </a:p>
        </p:txBody>
      </p:sp>
      <p:sp>
        <p:nvSpPr>
          <p:cNvPr id="4" name="TextBox 3"/>
          <p:cNvSpPr txBox="1"/>
          <p:nvPr/>
        </p:nvSpPr>
        <p:spPr>
          <a:xfrm>
            <a:off x="609600" y="5613776"/>
            <a:ext cx="7239000" cy="1449422"/>
          </a:xfrm>
          <a:prstGeom prst="rect">
            <a:avLst/>
          </a:prstGeom>
          <a:noFill/>
        </p:spPr>
        <p:txBody>
          <a:bodyPr wrap="square" lIns="38405" tIns="19202" rIns="38405" bIns="19202" rtlCol="0">
            <a:spAutoFit/>
          </a:bodyPr>
          <a:lstStyle/>
          <a:p>
            <a:pPr>
              <a:lnSpc>
                <a:spcPts val="5460"/>
              </a:lnSpc>
            </a:pPr>
            <a:r>
              <a:rPr lang="en-US" sz="4000" b="1" dirty="0" smtClean="0">
                <a:solidFill>
                  <a:schemeClr val="accent2"/>
                </a:solidFill>
                <a:latin typeface="Lato" charset="0"/>
                <a:ea typeface="Lato" charset="0"/>
                <a:cs typeface="Lato" charset="0"/>
              </a:rPr>
              <a:t>ADVANCED 07</a:t>
            </a:r>
            <a:endParaRPr lang="en-US" sz="4000" b="1" dirty="0" smtClean="0">
              <a:solidFill>
                <a:schemeClr val="accent2"/>
              </a:solidFill>
              <a:latin typeface="Lato" charset="0"/>
              <a:ea typeface="Lato" charset="0"/>
              <a:cs typeface="Lato" charset="0"/>
            </a:endParaRPr>
          </a:p>
          <a:p>
            <a:pPr>
              <a:lnSpc>
                <a:spcPts val="5460"/>
              </a:lnSpc>
            </a:pPr>
            <a:endParaRPr lang="en-US" sz="4000" b="1" dirty="0">
              <a:solidFill>
                <a:schemeClr val="accent2"/>
              </a:solidFill>
              <a:latin typeface="Lato" charset="0"/>
              <a:ea typeface="Lato" charset="0"/>
              <a:cs typeface="Lato" charset="0"/>
            </a:endParaRPr>
          </a:p>
        </p:txBody>
      </p:sp>
      <p:sp>
        <p:nvSpPr>
          <p:cNvPr id="2" name="Slide Number Placeholder 1"/>
          <p:cNvSpPr>
            <a:spLocks noGrp="1"/>
          </p:cNvSpPr>
          <p:nvPr>
            <p:ph type="sldNum" sz="quarter" idx="12"/>
          </p:nvPr>
        </p:nvSpPr>
        <p:spPr/>
        <p:txBody>
          <a:bodyPr/>
          <a:lstStyle/>
          <a:p>
            <a:fld id="{94681301-5DFE-4D5C-BCB9-364D2F8A62D3}" type="slidenum">
              <a:rPr lang="en-US" smtClean="0"/>
              <a:t>6</a:t>
            </a:fld>
            <a:endParaRPr lang="en-US"/>
          </a:p>
        </p:txBody>
      </p:sp>
    </p:spTree>
    <p:extLst>
      <p:ext uri="{BB962C8B-B14F-4D97-AF65-F5344CB8AC3E}">
        <p14:creationId xmlns:p14="http://schemas.microsoft.com/office/powerpoint/2010/main" val="2067557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chemeClr val="accent1"/>
                </a:solidFill>
              </a:rPr>
              <a:t>Next Level Stuff 07: Getting the Most out of Community </a:t>
            </a:r>
            <a:r>
              <a:rPr lang="en-US" sz="2800" dirty="0" err="1" smtClean="0">
                <a:solidFill>
                  <a:schemeClr val="accent1"/>
                </a:solidFill>
              </a:rPr>
              <a:t>HotSpots</a:t>
            </a:r>
            <a:r>
              <a:rPr lang="en-US" sz="2800" dirty="0" smtClean="0">
                <a:solidFill>
                  <a:schemeClr val="accent1"/>
                </a:solidFill>
              </a:rPr>
              <a:t/>
            </a:r>
            <a:br>
              <a:rPr lang="en-US" sz="2800" dirty="0" smtClean="0">
                <a:solidFill>
                  <a:schemeClr val="accent1"/>
                </a:solidFill>
              </a:rPr>
            </a:br>
            <a:r>
              <a:rPr lang="en-US" sz="2800" dirty="0" smtClean="0">
                <a:solidFill>
                  <a:schemeClr val="accent3"/>
                </a:solidFill>
              </a:rPr>
              <a:t>Learning Objectives</a:t>
            </a:r>
            <a:endParaRPr lang="en-US" sz="2800" dirty="0">
              <a:solidFill>
                <a:schemeClr val="accent3"/>
              </a:solidFill>
            </a:endParaRPr>
          </a:p>
        </p:txBody>
      </p:sp>
      <p:sp>
        <p:nvSpPr>
          <p:cNvPr id="4" name="Content Placeholder 7"/>
          <p:cNvSpPr txBox="1">
            <a:spLocks/>
          </p:cNvSpPr>
          <p:nvPr/>
        </p:nvSpPr>
        <p:spPr>
          <a:xfrm>
            <a:off x="457200" y="18288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US" dirty="0">
              <a:solidFill>
                <a:schemeClr val="tx1">
                  <a:lumMod val="50000"/>
                </a:schemeClr>
              </a:solidFill>
            </a:endParaRPr>
          </a:p>
        </p:txBody>
      </p:sp>
      <p:sp>
        <p:nvSpPr>
          <p:cNvPr id="5" name="Content Placeholder 7"/>
          <p:cNvSpPr txBox="1">
            <a:spLocks/>
          </p:cNvSpPr>
          <p:nvPr/>
        </p:nvSpPr>
        <p:spPr>
          <a:xfrm>
            <a:off x="609600" y="19812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dirty="0" smtClean="0">
                <a:solidFill>
                  <a:schemeClr val="tx1">
                    <a:lumMod val="50000"/>
                  </a:schemeClr>
                </a:solidFill>
              </a:rPr>
              <a:t>List three hot spot census tracts</a:t>
            </a:r>
          </a:p>
          <a:p>
            <a:pPr marL="457200" indent="-457200" algn="l">
              <a:buFont typeface="Arial" panose="020B0604020202020204" pitchFamily="34" charset="0"/>
              <a:buChar char="•"/>
            </a:pPr>
            <a:r>
              <a:rPr lang="en-US" dirty="0" smtClean="0">
                <a:solidFill>
                  <a:schemeClr val="tx1">
                    <a:lumMod val="50000"/>
                  </a:schemeClr>
                </a:solidFill>
              </a:rPr>
              <a:t>Describe how hot spots relate to community characteristics</a:t>
            </a:r>
          </a:p>
          <a:p>
            <a:pPr marL="457200" indent="-457200" algn="l">
              <a:buFont typeface="Arial" panose="020B0604020202020204" pitchFamily="34" charset="0"/>
              <a:buChar char="•"/>
            </a:pPr>
            <a:r>
              <a:rPr lang="en-US" dirty="0" smtClean="0">
                <a:solidFill>
                  <a:schemeClr val="tx1">
                    <a:lumMod val="50000"/>
                  </a:schemeClr>
                </a:solidFill>
              </a:rPr>
              <a:t>List three ways to address hot spots</a:t>
            </a:r>
            <a:endParaRPr lang="en-US" dirty="0">
              <a:solidFill>
                <a:schemeClr val="tx1">
                  <a:lumMod val="50000"/>
                </a:schemeClr>
              </a:solidFill>
            </a:endParaRPr>
          </a:p>
          <a:p>
            <a:pPr marL="457200" indent="-457200" algn="l">
              <a:buFont typeface="Arial" panose="020B0604020202020204" pitchFamily="34" charset="0"/>
              <a:buChar char="•"/>
            </a:pPr>
            <a:endParaRPr lang="en-US" dirty="0">
              <a:solidFill>
                <a:schemeClr val="tx1">
                  <a:lumMod val="50000"/>
                </a:schemeClr>
              </a:solidFill>
            </a:endParaRPr>
          </a:p>
        </p:txBody>
      </p:sp>
      <p:sp>
        <p:nvSpPr>
          <p:cNvPr id="3" name="Slide Number Placeholder 2"/>
          <p:cNvSpPr>
            <a:spLocks noGrp="1"/>
          </p:cNvSpPr>
          <p:nvPr>
            <p:ph type="sldNum" sz="quarter" idx="12"/>
          </p:nvPr>
        </p:nvSpPr>
        <p:spPr/>
        <p:txBody>
          <a:bodyPr/>
          <a:lstStyle/>
          <a:p>
            <a:fld id="{94681301-5DFE-4D5C-BCB9-364D2F8A62D3}" type="slidenum">
              <a:rPr lang="en-US" smtClean="0"/>
              <a:t>7</a:t>
            </a:fld>
            <a:endParaRPr lang="en-US"/>
          </a:p>
        </p:txBody>
      </p:sp>
    </p:spTree>
    <p:extLst>
      <p:ext uri="{BB962C8B-B14F-4D97-AF65-F5344CB8AC3E}">
        <p14:creationId xmlns:p14="http://schemas.microsoft.com/office/powerpoint/2010/main" val="3210627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solidFill>
                  <a:schemeClr val="accent1"/>
                </a:solidFill>
              </a:rPr>
              <a:t>Relevant family medicine milestones</a:t>
            </a:r>
          </a:p>
        </p:txBody>
      </p:sp>
      <p:sp>
        <p:nvSpPr>
          <p:cNvPr id="2" name="Slide Number Placeholder 1"/>
          <p:cNvSpPr>
            <a:spLocks noGrp="1"/>
          </p:cNvSpPr>
          <p:nvPr>
            <p:ph type="sldNum" sz="quarter" idx="12"/>
          </p:nvPr>
        </p:nvSpPr>
        <p:spPr/>
        <p:txBody>
          <a:bodyPr/>
          <a:lstStyle/>
          <a:p>
            <a:fld id="{94681301-5DFE-4D5C-BCB9-364D2F8A62D3}" type="slidenum">
              <a:rPr lang="en-US" smtClean="0"/>
              <a:t>8</a:t>
            </a:fld>
            <a:endParaRPr lang="en-US"/>
          </a:p>
        </p:txBody>
      </p:sp>
      <p:pic>
        <p:nvPicPr>
          <p:cNvPr id="3" name="Picture 2"/>
          <p:cNvPicPr>
            <a:picLocks noChangeAspect="1"/>
          </p:cNvPicPr>
          <p:nvPr/>
        </p:nvPicPr>
        <p:blipFill>
          <a:blip r:embed="rId3"/>
          <a:stretch>
            <a:fillRect/>
          </a:stretch>
        </p:blipFill>
        <p:spPr>
          <a:xfrm>
            <a:off x="762000" y="1690689"/>
            <a:ext cx="6324600" cy="4973600"/>
          </a:xfrm>
          <a:prstGeom prst="rect">
            <a:avLst/>
          </a:prstGeom>
        </p:spPr>
      </p:pic>
    </p:spTree>
    <p:extLst>
      <p:ext uri="{BB962C8B-B14F-4D97-AF65-F5344CB8AC3E}">
        <p14:creationId xmlns:p14="http://schemas.microsoft.com/office/powerpoint/2010/main" val="856988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solidFill>
                  <a:schemeClr val="accent1"/>
                </a:solidFill>
              </a:rPr>
              <a:t>Relevant nurse practitioner competencies</a:t>
            </a:r>
          </a:p>
        </p:txBody>
      </p:sp>
      <p:sp>
        <p:nvSpPr>
          <p:cNvPr id="2" name="Slide Number Placeholder 1"/>
          <p:cNvSpPr>
            <a:spLocks noGrp="1"/>
          </p:cNvSpPr>
          <p:nvPr>
            <p:ph type="sldNum" sz="quarter" idx="12"/>
          </p:nvPr>
        </p:nvSpPr>
        <p:spPr/>
        <p:txBody>
          <a:bodyPr/>
          <a:lstStyle/>
          <a:p>
            <a:fld id="{94681301-5DFE-4D5C-BCB9-364D2F8A62D3}" type="slidenum">
              <a:rPr lang="en-US" smtClean="0"/>
              <a:t>9</a:t>
            </a:fld>
            <a:endParaRPr lang="en-US"/>
          </a:p>
        </p:txBody>
      </p:sp>
      <p:pic>
        <p:nvPicPr>
          <p:cNvPr id="3" name="Picture 2"/>
          <p:cNvPicPr>
            <a:picLocks noChangeAspect="1"/>
          </p:cNvPicPr>
          <p:nvPr/>
        </p:nvPicPr>
        <p:blipFill>
          <a:blip r:embed="rId3"/>
          <a:stretch>
            <a:fillRect/>
          </a:stretch>
        </p:blipFill>
        <p:spPr>
          <a:xfrm>
            <a:off x="228600" y="1905000"/>
            <a:ext cx="8561079" cy="3124200"/>
          </a:xfrm>
          <a:prstGeom prst="rect">
            <a:avLst/>
          </a:prstGeom>
        </p:spPr>
      </p:pic>
    </p:spTree>
    <p:extLst>
      <p:ext uri="{BB962C8B-B14F-4D97-AF65-F5344CB8AC3E}">
        <p14:creationId xmlns:p14="http://schemas.microsoft.com/office/powerpoint/2010/main" val="349062825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Theme">
  <a:themeElements>
    <a:clrScheme name="Custom 14">
      <a:dk1>
        <a:srgbClr val="445469"/>
      </a:dk1>
      <a:lt1>
        <a:srgbClr val="FFFFFF"/>
      </a:lt1>
      <a:dk2>
        <a:srgbClr val="445469"/>
      </a:dk2>
      <a:lt2>
        <a:srgbClr val="FFFFFF"/>
      </a:lt2>
      <a:accent1>
        <a:srgbClr val="1EA185"/>
      </a:accent1>
      <a:accent2>
        <a:srgbClr val="9BBB5C"/>
      </a:accent2>
      <a:accent3>
        <a:srgbClr val="F29B26"/>
      </a:accent3>
      <a:accent4>
        <a:srgbClr val="BD392F"/>
      </a:accent4>
      <a:accent5>
        <a:srgbClr val="445469"/>
      </a:accent5>
      <a:accent6>
        <a:srgbClr val="445469"/>
      </a:accent6>
      <a:hlink>
        <a:srgbClr val="F33B48"/>
      </a:hlink>
      <a:folHlink>
        <a:srgbClr val="FFC00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Icon Set - Jetfabri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Default Theme">
  <a:themeElements>
    <a:clrScheme name="Custom 14">
      <a:dk1>
        <a:srgbClr val="445469"/>
      </a:dk1>
      <a:lt1>
        <a:srgbClr val="FFFFFF"/>
      </a:lt1>
      <a:dk2>
        <a:srgbClr val="445469"/>
      </a:dk2>
      <a:lt2>
        <a:srgbClr val="FFFFFF"/>
      </a:lt2>
      <a:accent1>
        <a:srgbClr val="1EA185"/>
      </a:accent1>
      <a:accent2>
        <a:srgbClr val="9BBB5C"/>
      </a:accent2>
      <a:accent3>
        <a:srgbClr val="F29B26"/>
      </a:accent3>
      <a:accent4>
        <a:srgbClr val="BD392F"/>
      </a:accent4>
      <a:accent5>
        <a:srgbClr val="445469"/>
      </a:accent5>
      <a:accent6>
        <a:srgbClr val="445469"/>
      </a:accent6>
      <a:hlink>
        <a:srgbClr val="F33B48"/>
      </a:hlink>
      <a:folHlink>
        <a:srgbClr val="FFC00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Icon Set - Jetfabri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Icon Set - Jetfabrik</Template>
  <TotalTime>3685</TotalTime>
  <Words>2166</Words>
  <Application>Microsoft Office PowerPoint</Application>
  <PresentationFormat>On-screen Show (4:3)</PresentationFormat>
  <Paragraphs>312</Paragraphs>
  <Slides>43</Slides>
  <Notes>43</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43</vt:i4>
      </vt:variant>
    </vt:vector>
  </HeadingPairs>
  <TitlesOfParts>
    <vt:vector size="61" baseType="lpstr">
      <vt:lpstr>MS PGothic</vt:lpstr>
      <vt:lpstr>MS PGothic</vt:lpstr>
      <vt:lpstr>Arial</vt:lpstr>
      <vt:lpstr>Calibri</vt:lpstr>
      <vt:lpstr>Calibri Light</vt:lpstr>
      <vt:lpstr>Lato</vt:lpstr>
      <vt:lpstr>Lato Black</vt:lpstr>
      <vt:lpstr>Lato Bold</vt:lpstr>
      <vt:lpstr>Lato Light</vt:lpstr>
      <vt:lpstr>Lato Regular</vt:lpstr>
      <vt:lpstr>Custom Design</vt:lpstr>
      <vt:lpstr>Default Theme</vt:lpstr>
      <vt:lpstr>1_Custom Design</vt:lpstr>
      <vt:lpstr>Icon Set - Jetfabrik</vt:lpstr>
      <vt:lpstr>2_Custom Design</vt:lpstr>
      <vt:lpstr>1_Default Theme</vt:lpstr>
      <vt:lpstr>3_Custom Design</vt:lpstr>
      <vt:lpstr>1_Icon Set - Jetfabrik</vt:lpstr>
      <vt:lpstr>Population Health Assessment Engine</vt:lpstr>
      <vt:lpstr>PowerPoint Presentation</vt:lpstr>
      <vt:lpstr>PowerPoint Presentation</vt:lpstr>
      <vt:lpstr>Target audience</vt:lpstr>
      <vt:lpstr>Abbreviations</vt:lpstr>
      <vt:lpstr>PowerPoint Presentation</vt:lpstr>
      <vt:lpstr>Next Level Stuff 07: Getting the Most out of Community HotSpots Learning Objectives</vt:lpstr>
      <vt:lpstr>Relevant family medicine milestones</vt:lpstr>
      <vt:lpstr>Relevant nurse practitioner competencies</vt:lpstr>
      <vt:lpstr>Next Level Stuff 07: Getting the Most out of Community HotSpots Outline</vt:lpstr>
      <vt:lpstr>PowerPoint Presentation</vt:lpstr>
      <vt:lpstr>PowerPoint Presentation</vt:lpstr>
      <vt:lpstr>Identifying Hot Spots Activity #1</vt:lpstr>
      <vt:lpstr>PowerPoint Presentation</vt:lpstr>
      <vt:lpstr>Identifying Hot Spots Activity #1</vt:lpstr>
      <vt:lpstr>PowerPoint Presentation</vt:lpstr>
      <vt:lpstr>Identifying Hot Spots Activity #1</vt:lpstr>
      <vt:lpstr>PowerPoint Presentation</vt:lpstr>
      <vt:lpstr>Identifying Hot Spots Activity #1</vt:lpstr>
      <vt:lpstr>Identifying Hot Spots Activity #1</vt:lpstr>
      <vt:lpstr>PowerPoint Presentation</vt:lpstr>
      <vt:lpstr>Integrating My Community and Community HotSpots Activity #2</vt:lpstr>
      <vt:lpstr>Integrating My Community and Community HotSpots Activity #2</vt:lpstr>
      <vt:lpstr>Integrating My Community and Community HotSpots Activity #2</vt:lpstr>
      <vt:lpstr>Integrating My Community and Community HotSpots Activity #2</vt:lpstr>
      <vt:lpstr>Integrating My Community and Community HotSpots Activity #2</vt:lpstr>
      <vt:lpstr>PowerPoint Presentation</vt:lpstr>
      <vt:lpstr>PowerPoint Presentation</vt:lpstr>
      <vt:lpstr>PowerPoint Presentation</vt:lpstr>
      <vt:lpstr>PowerPoint Presentation</vt:lpstr>
      <vt:lpstr>What can be done about hot spots? Activity #3</vt:lpstr>
      <vt:lpstr>PowerPoint Presentation</vt:lpstr>
      <vt:lpstr>What can be done about hot spots? Activity #3</vt:lpstr>
      <vt:lpstr>PowerPoint Presentation</vt:lpstr>
      <vt:lpstr>What can be done about hot spots? Activity #3</vt:lpstr>
      <vt:lpstr>What can be done about hot spots? Activity #3</vt:lpstr>
      <vt:lpstr>What can be done about hot spots? Activity #3</vt:lpstr>
      <vt:lpstr>What can be done about hot spots? Activity #3</vt:lpstr>
      <vt:lpstr>PowerPoint Presentation</vt:lpstr>
      <vt:lpstr>Take Home Points</vt:lpstr>
      <vt:lpstr>Next Level Stuff 07: Getting the Most out of Community HotSpots Learning Objectives</vt:lpstr>
      <vt:lpstr>Relevant family medicine milestones</vt:lpstr>
      <vt:lpstr>Relevant nurse practitioner competencies</vt:lpstr>
    </vt:vector>
  </TitlesOfParts>
  <Company>AAFP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PHATE - Advanced 7 - Getting the Most Out of Community HotSpots</dc:title>
  <dc:creator>RGC</dc:creator>
  <cp:lastModifiedBy>Liaw, Winston</cp:lastModifiedBy>
  <cp:revision>549</cp:revision>
  <cp:lastPrinted>2017-09-18T15:52:47Z</cp:lastPrinted>
  <dcterms:created xsi:type="dcterms:W3CDTF">2017-03-27T16:44:12Z</dcterms:created>
  <dcterms:modified xsi:type="dcterms:W3CDTF">2018-04-10T18:14:57Z</dcterms:modified>
</cp:coreProperties>
</file>