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 id="2147483763" r:id="rId2"/>
    <p:sldMasterId id="2147483792" r:id="rId3"/>
  </p:sldMasterIdLst>
  <p:notesMasterIdLst>
    <p:notesMasterId r:id="rId33"/>
  </p:notesMasterIdLst>
  <p:handoutMasterIdLst>
    <p:handoutMasterId r:id="rId34"/>
  </p:handoutMasterIdLst>
  <p:sldIdLst>
    <p:sldId id="400" r:id="rId4"/>
    <p:sldId id="408" r:id="rId5"/>
    <p:sldId id="402" r:id="rId6"/>
    <p:sldId id="403" r:id="rId7"/>
    <p:sldId id="396" r:id="rId8"/>
    <p:sldId id="345" r:id="rId9"/>
    <p:sldId id="405" r:id="rId10"/>
    <p:sldId id="406" r:id="rId11"/>
    <p:sldId id="332" r:id="rId12"/>
    <p:sldId id="334" r:id="rId13"/>
    <p:sldId id="366" r:id="rId14"/>
    <p:sldId id="368" r:id="rId15"/>
    <p:sldId id="339" r:id="rId16"/>
    <p:sldId id="372" r:id="rId17"/>
    <p:sldId id="376" r:id="rId18"/>
    <p:sldId id="351" r:id="rId19"/>
    <p:sldId id="381" r:id="rId20"/>
    <p:sldId id="382" r:id="rId21"/>
    <p:sldId id="385" r:id="rId22"/>
    <p:sldId id="386" r:id="rId23"/>
    <p:sldId id="387" r:id="rId24"/>
    <p:sldId id="388" r:id="rId25"/>
    <p:sldId id="389" r:id="rId26"/>
    <p:sldId id="407" r:id="rId27"/>
    <p:sldId id="390" r:id="rId28"/>
    <p:sldId id="395" r:id="rId29"/>
    <p:sldId id="399" r:id="rId30"/>
    <p:sldId id="397" r:id="rId31"/>
    <p:sldId id="398" r:id="rId32"/>
  </p:sldIdLst>
  <p:sldSz cx="9144000" cy="6858000" type="screen4x3"/>
  <p:notesSz cx="7010400" cy="92964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79903" autoAdjust="0"/>
  </p:normalViewPr>
  <p:slideViewPr>
    <p:cSldViewPr>
      <p:cViewPr varScale="1">
        <p:scale>
          <a:sx n="70" d="100"/>
          <a:sy n="70" d="100"/>
        </p:scale>
        <p:origin x="1819" y="48"/>
      </p:cViewPr>
      <p:guideLst>
        <p:guide orient="horz" pos="2160"/>
        <p:guide pos="2880"/>
      </p:guideLst>
    </p:cSldViewPr>
  </p:slideViewPr>
  <p:notesTextViewPr>
    <p:cViewPr>
      <p:scale>
        <a:sx n="1" d="1"/>
        <a:sy n="1" d="1"/>
      </p:scale>
      <p:origin x="0" y="0"/>
    </p:cViewPr>
  </p:notesTextViewPr>
  <p:sorterViewPr>
    <p:cViewPr>
      <p:scale>
        <a:sx n="100" d="100"/>
        <a:sy n="100" d="100"/>
      </p:scale>
      <p:origin x="0" y="2016"/>
    </p:cViewPr>
  </p:sorterViewPr>
  <p:notesViewPr>
    <p:cSldViewPr>
      <p:cViewPr>
        <p:scale>
          <a:sx n="80" d="100"/>
          <a:sy n="80" d="100"/>
        </p:scale>
        <p:origin x="-3846" y="-21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C7D2592D-B31A-46D1-8716-F2B8E2524067}" type="datetimeFigureOut">
              <a:rPr lang="en-US" smtClean="0"/>
              <a:t>4/10/2018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09DB7E7-22C7-475E-BC61-04ED43EA9226}" type="slidenum">
              <a:rPr lang="en-US" smtClean="0"/>
              <a:t>‹#›</a:t>
            </a:fld>
            <a:endParaRPr lang="en-US"/>
          </a:p>
        </p:txBody>
      </p:sp>
    </p:spTree>
    <p:extLst>
      <p:ext uri="{BB962C8B-B14F-4D97-AF65-F5344CB8AC3E}">
        <p14:creationId xmlns:p14="http://schemas.microsoft.com/office/powerpoint/2010/main" val="3051621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5B01856-849A-4698-8391-F5C4F4D1A5F1}" type="datetimeFigureOut">
              <a:rPr lang="en-US" smtClean="0"/>
              <a:t>4/10/2018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49EBF63-EA0E-4274-95F6-E3754595B5A4}" type="slidenum">
              <a:rPr lang="en-US" smtClean="0"/>
              <a:t>‹#›</a:t>
            </a:fld>
            <a:endParaRPr lang="en-US"/>
          </a:p>
        </p:txBody>
      </p:sp>
    </p:spTree>
    <p:extLst>
      <p:ext uri="{BB962C8B-B14F-4D97-AF65-F5344CB8AC3E}">
        <p14:creationId xmlns:p14="http://schemas.microsoft.com/office/powerpoint/2010/main" val="161346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1</a:t>
            </a:fld>
            <a:endParaRPr lang="en-US"/>
          </a:p>
        </p:txBody>
      </p:sp>
    </p:spTree>
    <p:extLst>
      <p:ext uri="{BB962C8B-B14F-4D97-AF65-F5344CB8AC3E}">
        <p14:creationId xmlns:p14="http://schemas.microsoft.com/office/powerpoint/2010/main" val="27832331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start by defining our population.  In a clinical setting it can be tempting to just look at your patient data and compare them against each other.  For true population health we need to measure and examine these patients in a community context.  So we need to attach geography to our patient panels.  Frequently used geographies are neighborhoods, cities, counties.</a:t>
            </a:r>
          </a:p>
        </p:txBody>
      </p:sp>
      <p:sp>
        <p:nvSpPr>
          <p:cNvPr id="4" name="Slide Number Placeholder 3"/>
          <p:cNvSpPr>
            <a:spLocks noGrp="1"/>
          </p:cNvSpPr>
          <p:nvPr>
            <p:ph type="sldNum" sz="quarter" idx="10"/>
          </p:nvPr>
        </p:nvSpPr>
        <p:spPr/>
        <p:txBody>
          <a:bodyPr/>
          <a:lstStyle/>
          <a:p>
            <a:fld id="{649EBF63-EA0E-4274-95F6-E3754595B5A4}" type="slidenum">
              <a:rPr lang="en-US" smtClean="0"/>
              <a:t>10</a:t>
            </a:fld>
            <a:endParaRPr lang="en-US"/>
          </a:p>
        </p:txBody>
      </p:sp>
    </p:spTree>
    <p:extLst>
      <p:ext uri="{BB962C8B-B14F-4D97-AF65-F5344CB8AC3E}">
        <p14:creationId xmlns:p14="http://schemas.microsoft.com/office/powerpoint/2010/main" val="3718030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what are we measuring? Ideally we are looking at </a:t>
            </a:r>
            <a:r>
              <a:rPr lang="en-US" dirty="0" err="1"/>
              <a:t>SDoH</a:t>
            </a:r>
            <a:r>
              <a:rPr lang="en-US" dirty="0"/>
              <a:t> data.</a:t>
            </a:r>
          </a:p>
          <a:p>
            <a:endParaRPr lang="en-US" dirty="0"/>
          </a:p>
          <a:p>
            <a:r>
              <a:rPr lang="en-US" dirty="0"/>
              <a:t>Recognizing</a:t>
            </a:r>
            <a:r>
              <a:rPr lang="en-US" baseline="0" dirty="0"/>
              <a:t> the important role that </a:t>
            </a:r>
            <a:r>
              <a:rPr lang="en-US" baseline="0" dirty="0" err="1"/>
              <a:t>SDoH</a:t>
            </a:r>
            <a:r>
              <a:rPr lang="en-US" baseline="0" dirty="0"/>
              <a:t> play in health outcomes, the Institute of Medicine in 2014 recommended adding social and behavioral domains into EHRs.  They recommended 17 domains at an individual level and one which was CLICK neighborhood/ community compositional characteristics.  Many of other 16 are already available at various geographic levels and provide community context as well</a:t>
            </a:r>
            <a:r>
              <a:rPr lang="en-US" dirty="0"/>
              <a:t>.  </a:t>
            </a:r>
          </a:p>
          <a:p>
            <a:endParaRPr lang="en-US" dirty="0"/>
          </a:p>
          <a:p>
            <a:r>
              <a:rPr lang="en-US" dirty="0"/>
              <a:t>To take advantage of these existing data, we need to define our </a:t>
            </a:r>
            <a:r>
              <a:rPr lang="en-US" baseline="0" dirty="0"/>
              <a:t>patient panel in geographic terms that match up with the geographies at which these data are available.  </a:t>
            </a:r>
          </a:p>
          <a:p>
            <a:endParaRPr lang="en-US" baseline="0" dirty="0"/>
          </a:p>
        </p:txBody>
      </p:sp>
      <p:sp>
        <p:nvSpPr>
          <p:cNvPr id="4" name="Slide Number Placeholder 3"/>
          <p:cNvSpPr>
            <a:spLocks noGrp="1"/>
          </p:cNvSpPr>
          <p:nvPr>
            <p:ph type="sldNum" sz="quarter" idx="10"/>
          </p:nvPr>
        </p:nvSpPr>
        <p:spPr/>
        <p:txBody>
          <a:bodyPr/>
          <a:lstStyle/>
          <a:p>
            <a:fld id="{649EBF63-EA0E-4274-95F6-E3754595B5A4}" type="slidenum">
              <a:rPr lang="en-US" smtClean="0"/>
              <a:t>11</a:t>
            </a:fld>
            <a:endParaRPr lang="en-US"/>
          </a:p>
        </p:txBody>
      </p:sp>
    </p:spTree>
    <p:extLst>
      <p:ext uri="{BB962C8B-B14F-4D97-AF65-F5344CB8AC3E}">
        <p14:creationId xmlns:p14="http://schemas.microsoft.com/office/powerpoint/2010/main" val="1309295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a:t>
            </a:r>
            <a:r>
              <a:rPr lang="en-US" dirty="0" err="1"/>
              <a:t>SDoH</a:t>
            </a:r>
            <a:r>
              <a:rPr lang="en-US" dirty="0"/>
              <a:t> data come from the Census Bureau.  This is the core</a:t>
            </a:r>
            <a:r>
              <a:rPr lang="en-US" baseline="0" dirty="0"/>
              <a:t> </a:t>
            </a:r>
            <a:r>
              <a:rPr lang="en-US" dirty="0"/>
              <a:t>geographic</a:t>
            </a:r>
            <a:r>
              <a:rPr lang="en-US" baseline="0" dirty="0"/>
              <a:t> hierarchy for census data.  These data and additional datasets typically are available at the national, state and county levels;  some are available at the census tract level.  This is important because smaller areas, or more granularity, allows us to find areas of need that may be masked at higher levels.  Counties are typically too large to see neighborhood variation so census tracts are the ideal geography. </a:t>
            </a:r>
          </a:p>
          <a:p>
            <a:endParaRPr lang="en-US" baseline="0" dirty="0"/>
          </a:p>
          <a:p>
            <a:r>
              <a:rPr lang="en-US" baseline="0" dirty="0"/>
              <a:t>These geographies are primarily used to apportion congressional seats and federal reporting; states take advantage of them to collect and report data to state legislatures and governors.  The Census Bureau creates other geographies but not all data are available at these levels.  Therefore data availability may play a role in the selection of geography for your service area.</a:t>
            </a:r>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12</a:t>
            </a:fld>
            <a:endParaRPr lang="en-US"/>
          </a:p>
        </p:txBody>
      </p:sp>
    </p:spTree>
    <p:extLst>
      <p:ext uri="{BB962C8B-B14F-4D97-AF65-F5344CB8AC3E}">
        <p14:creationId xmlns:p14="http://schemas.microsoft.com/office/powerpoint/2010/main" val="3124213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ZIP codes are another geography to consider.   ZIP Codes are fairly easy to get in a</a:t>
            </a:r>
            <a:r>
              <a:rPr lang="en-US" baseline="0" dirty="0"/>
              <a:t> clinical setting because patient home address is routinely collected, most likely.  However, data may be difficult to find for ZIP Codes and they are volatile so they may not be appropriate to use to measure changes over time.</a:t>
            </a:r>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13</a:t>
            </a:fld>
            <a:endParaRPr lang="en-US"/>
          </a:p>
        </p:txBody>
      </p:sp>
    </p:spTree>
    <p:extLst>
      <p:ext uri="{BB962C8B-B14F-4D97-AF65-F5344CB8AC3E}">
        <p14:creationId xmlns:p14="http://schemas.microsoft.com/office/powerpoint/2010/main" val="10704294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a:t>
            </a:r>
            <a:r>
              <a:rPr lang="en-US" baseline="0" dirty="0"/>
              <a:t> if you’ll recall, most of the </a:t>
            </a:r>
            <a:r>
              <a:rPr lang="en-US" baseline="0" dirty="0" err="1"/>
              <a:t>SDoH</a:t>
            </a:r>
            <a:r>
              <a:rPr lang="en-US" baseline="0" dirty="0"/>
              <a:t> data are available using census geographies.  So how can we reconcile?  ZIP Code Tabulation Areas are one compromise.  A ZCTA is a generalized representation of ZIP Codes, they are stable over 10 years and many census-bureau provided demographic </a:t>
            </a:r>
            <a:r>
              <a:rPr lang="en-US" baseline="0" dirty="0" err="1"/>
              <a:t>SDoH</a:t>
            </a:r>
            <a:r>
              <a:rPr lang="en-US" baseline="0" dirty="0"/>
              <a:t> data are available at this geographic level.</a:t>
            </a:r>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14</a:t>
            </a:fld>
            <a:endParaRPr lang="en-US"/>
          </a:p>
        </p:txBody>
      </p:sp>
    </p:spTree>
    <p:extLst>
      <p:ext uri="{BB962C8B-B14F-4D97-AF65-F5344CB8AC3E}">
        <p14:creationId xmlns:p14="http://schemas.microsoft.com/office/powerpoint/2010/main" val="428031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a:t>
            </a:r>
            <a:r>
              <a:rPr lang="en-US" baseline="0" dirty="0"/>
              <a:t> we use existing patient data to create a service area, that is called geographic retrofitting.  There are two basic ways of doing this.  Option one is to start with the full patient address and based on that address, learn the location of your patients by census tract, ZIP Code, ZCTA, or whatever geography is of interest to you.  The second option is to start with just patient ZIP Codes and use those directly or convert them to ZCTAs then use them.  No matter which option you choose, the next step is always the same- compile a list of areas to aggregate to form your service areas</a:t>
            </a:r>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15</a:t>
            </a:fld>
            <a:endParaRPr lang="en-US"/>
          </a:p>
        </p:txBody>
      </p:sp>
    </p:spTree>
    <p:extLst>
      <p:ext uri="{BB962C8B-B14F-4D97-AF65-F5344CB8AC3E}">
        <p14:creationId xmlns:p14="http://schemas.microsoft.com/office/powerpoint/2010/main" val="37180308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option 1, we will begin with a list of addresses and geocode them.  Geocoding converts address</a:t>
            </a:r>
            <a:r>
              <a:rPr lang="en-US" baseline="0" dirty="0"/>
              <a:t> information into longitude and latitude, allowing you to place a dot on a map to represent that location.  Once you have a dot, you can see what geography or geographies the dot falls into.</a:t>
            </a:r>
          </a:p>
          <a:p>
            <a:endParaRPr lang="en-US" baseline="0" dirty="0"/>
          </a:p>
          <a:p>
            <a:r>
              <a:rPr lang="en-US" baseline="0" dirty="0"/>
              <a:t>In this example we see an address in Palm Beach, FL, when geocoded, we get this latitude and longitude and from that we can determine census tract, ZCTA, and others.</a:t>
            </a:r>
          </a:p>
          <a:p>
            <a:endParaRPr lang="en-US" baseline="0" dirty="0"/>
          </a:p>
          <a:p>
            <a:r>
              <a:rPr lang="en-US" baseline="0" dirty="0"/>
              <a:t>Bonus- which is longitude- </a:t>
            </a:r>
            <a:r>
              <a:rPr lang="en-US" u="sng" baseline="0" dirty="0"/>
              <a:t>x</a:t>
            </a:r>
            <a:r>
              <a:rPr lang="en-US" baseline="0" dirty="0"/>
              <a:t> or y?</a:t>
            </a:r>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16</a:t>
            </a:fld>
            <a:endParaRPr lang="en-US"/>
          </a:p>
        </p:txBody>
      </p:sp>
    </p:spTree>
    <p:extLst>
      <p:ext uri="{BB962C8B-B14F-4D97-AF65-F5344CB8AC3E}">
        <p14:creationId xmlns:p14="http://schemas.microsoft.com/office/powerpoint/2010/main" val="4988861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We have to remember HIPAA.  Address is considered to be PHI so you need to be sure that you only geocode in a HIPAA compliant environment.  The UDS Mapper</a:t>
            </a:r>
            <a:r>
              <a:rPr lang="en-US" baseline="0" dirty="0"/>
              <a:t> and other </a:t>
            </a:r>
            <a:r>
              <a:rPr lang="en-US" baseline="0" dirty="0" err="1"/>
              <a:t>HealthLandscape</a:t>
            </a:r>
            <a:r>
              <a:rPr lang="en-US" baseline="0" dirty="0"/>
              <a:t> tools that include the geocoding utility I showed are not currently HIPAA compliant.  So please keep that in mind- I’m showing concepts here more so that how you should actually do this.</a:t>
            </a:r>
          </a:p>
          <a:p>
            <a:endParaRPr lang="en-US" baseline="0" dirty="0"/>
          </a:p>
          <a:p>
            <a:r>
              <a:rPr lang="en-US" baseline="0" dirty="0"/>
              <a:t>Also keep in mind that not all addresses lend themselves to geocoding.</a:t>
            </a:r>
          </a:p>
          <a:p>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17</a:t>
            </a:fld>
            <a:endParaRPr lang="en-US"/>
          </a:p>
        </p:txBody>
      </p:sp>
    </p:spTree>
    <p:extLst>
      <p:ext uri="{BB962C8B-B14F-4D97-AF65-F5344CB8AC3E}">
        <p14:creationId xmlns:p14="http://schemas.microsoft.com/office/powerpoint/2010/main" val="37196491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I</a:t>
            </a:r>
            <a:r>
              <a:rPr lang="en-US" baseline="0" dirty="0"/>
              <a:t> said before, since ZIP Code is routinely collected in most health centers, extracting that may be the easier route, until you can find a way to geocode your data in a HIPAA compliant manner.  If you want to convert it to ZCTA in order to be able to accurately compare your patient data to the SDOH data, the UDS Mapper has a crosswalk that you can use.  If you don’t do this, you will lose patient data from ZIP Codes that do not have a direct ZCTA match.</a:t>
            </a:r>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18</a:t>
            </a:fld>
            <a:endParaRPr lang="en-US"/>
          </a:p>
        </p:txBody>
      </p:sp>
    </p:spTree>
    <p:extLst>
      <p:ext uri="{BB962C8B-B14F-4D97-AF65-F5344CB8AC3E}">
        <p14:creationId xmlns:p14="http://schemas.microsoft.com/office/powerpoint/2010/main" val="42707617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you have your data geocoded and assigned to a geography as we discussed for option one,</a:t>
            </a:r>
            <a:r>
              <a:rPr lang="en-US" baseline="0" dirty="0"/>
              <a:t> or converted to ZCTA as in option two you will need to either compile a list of the areas to use to create a service area or weight each area by number of patients, aggregating them into counts of patients by area.</a:t>
            </a:r>
            <a:endParaRPr lang="en-US" dirty="0"/>
          </a:p>
        </p:txBody>
      </p:sp>
      <p:sp>
        <p:nvSpPr>
          <p:cNvPr id="4" name="Slide Number Placeholder 3"/>
          <p:cNvSpPr>
            <a:spLocks noGrp="1"/>
          </p:cNvSpPr>
          <p:nvPr>
            <p:ph type="sldNum" sz="quarter" idx="10"/>
          </p:nvPr>
        </p:nvSpPr>
        <p:spPr/>
        <p:txBody>
          <a:bodyPr/>
          <a:lstStyle/>
          <a:p>
            <a:fld id="{F545ADE7-4DB5-4296-A1C0-0A113DC52525}" type="slidenum">
              <a:rPr lang="en-US" smtClean="0"/>
              <a:t>19</a:t>
            </a:fld>
            <a:endParaRPr lang="en-US"/>
          </a:p>
        </p:txBody>
      </p:sp>
    </p:spTree>
    <p:extLst>
      <p:ext uri="{BB962C8B-B14F-4D97-AF65-F5344CB8AC3E}">
        <p14:creationId xmlns:p14="http://schemas.microsoft.com/office/powerpoint/2010/main" val="2608943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curriculum consists</a:t>
            </a:r>
            <a:r>
              <a:rPr lang="en-US" baseline="0" dirty="0" smtClean="0"/>
              <a:t> of 2 background modules that will introduce you to population health and geospatial concepts. The next three modules will describe how to use the Population Health Assessment Engine (PHATE) and the two tools embedded within PHATE: My Community and Community </a:t>
            </a:r>
            <a:r>
              <a:rPr lang="en-US" baseline="0" dirty="0" err="1" smtClean="0"/>
              <a:t>HotSpots</a:t>
            </a:r>
            <a:r>
              <a:rPr lang="en-US" baseline="0" dirty="0" smtClean="0"/>
              <a:t>. The final two modules will help you learn how to integrate PHATE into your clinic. </a:t>
            </a:r>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2</a:t>
            </a:fld>
            <a:endParaRPr lang="en-US"/>
          </a:p>
        </p:txBody>
      </p:sp>
    </p:spTree>
    <p:extLst>
      <p:ext uri="{BB962C8B-B14F-4D97-AF65-F5344CB8AC3E}">
        <p14:creationId xmlns:p14="http://schemas.microsoft.com/office/powerpoint/2010/main" val="1912696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a:t>
            </a:r>
            <a:r>
              <a:rPr lang="en-US" baseline="0" dirty="0"/>
              <a:t> first way, let’s pretend these data show the areas within our county and the number of patients from each area.  We can simply stop here and highlight all of the areas on a map that have any patients</a:t>
            </a:r>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20</a:t>
            </a:fld>
            <a:endParaRPr lang="en-US"/>
          </a:p>
        </p:txBody>
      </p:sp>
    </p:spTree>
    <p:extLst>
      <p:ext uri="{BB962C8B-B14F-4D97-AF65-F5344CB8AC3E}">
        <p14:creationId xmlns:p14="http://schemas.microsoft.com/office/powerpoint/2010/main" val="13160916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 is what this map shows- so we can see that the earlier guesses of service area were not perfect- we certainly serve a large</a:t>
            </a:r>
            <a:r>
              <a:rPr lang="en-US" baseline="0" dirty="0"/>
              <a:t>r area than just the neighborhood.  We serve most parts of the city but there are some areas we do not serve.  We also serve most parts of the county, but some areas we miss and we serve nothing outside of the county.</a:t>
            </a:r>
            <a:endParaRPr lang="en-US" dirty="0"/>
          </a:p>
        </p:txBody>
      </p:sp>
      <p:sp>
        <p:nvSpPr>
          <p:cNvPr id="4" name="Slide Number Placeholder 3"/>
          <p:cNvSpPr>
            <a:spLocks noGrp="1"/>
          </p:cNvSpPr>
          <p:nvPr>
            <p:ph type="sldNum" sz="quarter" idx="10"/>
          </p:nvPr>
        </p:nvSpPr>
        <p:spPr/>
        <p:txBody>
          <a:bodyPr/>
          <a:lstStyle/>
          <a:p>
            <a:fld id="{BF29A604-0D69-4D55-9E4B-9611583D6FEA}" type="slidenum">
              <a:rPr lang="en-US" smtClean="0"/>
              <a:t>21</a:t>
            </a:fld>
            <a:endParaRPr lang="en-US"/>
          </a:p>
        </p:txBody>
      </p:sp>
    </p:spTree>
    <p:extLst>
      <p:ext uri="{BB962C8B-B14F-4D97-AF65-F5344CB8AC3E}">
        <p14:creationId xmlns:p14="http://schemas.microsoft.com/office/powerpoint/2010/main" val="1354699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But what if we reorder those areas</a:t>
            </a:r>
            <a:r>
              <a:rPr lang="en-US" baseline="0" dirty="0"/>
              <a:t> by number of patients?  Now we can find the core areas that we are serving by focusing only on those areas that have the most patients.  The business literature suggests that this core service area should include between 70-80% of your patients.  The Bureau of Primary Health Care selected 75% for the UDS Mapper.  In this list we can see that for a 70% service area, we would </a:t>
            </a:r>
            <a:r>
              <a:rPr lang="en-US" baseline="0" dirty="0" err="1"/>
              <a:t>inlcude</a:t>
            </a:r>
            <a:r>
              <a:rPr lang="en-US" baseline="0" dirty="0"/>
              <a:t> areas A-J.  For an 80% service area we would also add K and L.</a:t>
            </a:r>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22</a:t>
            </a:fld>
            <a:endParaRPr lang="en-US"/>
          </a:p>
        </p:txBody>
      </p:sp>
    </p:spTree>
    <p:extLst>
      <p:ext uri="{BB962C8B-B14F-4D97-AF65-F5344CB8AC3E}">
        <p14:creationId xmlns:p14="http://schemas.microsoft.com/office/powerpoint/2010/main" val="13160916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a:t>
            </a:r>
            <a:r>
              <a:rPr lang="en-US" baseline="0" dirty="0"/>
              <a:t> that is what this map shows.  By weighting the areas by number of patients we see that the four areas that are in the neighborhood we said we serve earlier are indeed the areas that have the most patients.  Extending to a 70% service area will add the areas to the west and southwest of this neighborhood and going to 80% will add the areas to the south.  This is where most of the patients are coming from and by focusing population health efforts on these neighborhoods, you will have the most impact on your patient outcomes.</a:t>
            </a:r>
            <a:endParaRPr lang="en-US" dirty="0"/>
          </a:p>
        </p:txBody>
      </p:sp>
      <p:sp>
        <p:nvSpPr>
          <p:cNvPr id="4" name="Slide Number Placeholder 3"/>
          <p:cNvSpPr>
            <a:spLocks noGrp="1"/>
          </p:cNvSpPr>
          <p:nvPr>
            <p:ph type="sldNum" sz="quarter" idx="10"/>
          </p:nvPr>
        </p:nvSpPr>
        <p:spPr/>
        <p:txBody>
          <a:bodyPr/>
          <a:lstStyle/>
          <a:p>
            <a:fld id="{BF29A604-0D69-4D55-9E4B-9611583D6FEA}" type="slidenum">
              <a:rPr lang="en-US" smtClean="0"/>
              <a:t>23</a:t>
            </a:fld>
            <a:endParaRPr lang="en-US"/>
          </a:p>
        </p:txBody>
      </p:sp>
    </p:spTree>
    <p:extLst>
      <p:ext uri="{BB962C8B-B14F-4D97-AF65-F5344CB8AC3E}">
        <p14:creationId xmlns:p14="http://schemas.microsoft.com/office/powerpoint/2010/main" val="1354699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you have the area pinpointed, find data to better understand what is going on there AND resources in the community that already exist to help your patients</a:t>
            </a:r>
            <a:r>
              <a:rPr lang="en-US" baseline="0" dirty="0"/>
              <a:t> . You’ll want to find data related to income level, race/ ethnicity, </a:t>
            </a:r>
            <a:r>
              <a:rPr lang="en-US" baseline="0" dirty="0" err="1"/>
              <a:t>edcuation</a:t>
            </a:r>
            <a:r>
              <a:rPr lang="en-US" baseline="0" dirty="0"/>
              <a:t> level and language spoken at home.  Is the area </a:t>
            </a:r>
            <a:r>
              <a:rPr lang="en-US" baseline="0" dirty="0" err="1"/>
              <a:t>walkable</a:t>
            </a:r>
            <a:r>
              <a:rPr lang="en-US" baseline="0" dirty="0"/>
              <a:t>?  Are there safe sidewalks?  Are there street lights?  What is the community disease burden? You can find these data from the Census Bureau, from CDC, from state and local health departments.  </a:t>
            </a:r>
            <a:r>
              <a:rPr lang="en-US" baseline="0" dirty="0" err="1"/>
              <a:t>HealthLandscape</a:t>
            </a:r>
            <a:r>
              <a:rPr lang="en-US" baseline="0" dirty="0"/>
              <a:t> pulls these data and adds them into our online mapping tools, including the UDS Mapper.</a:t>
            </a:r>
            <a:endParaRPr lang="en-US" dirty="0"/>
          </a:p>
        </p:txBody>
      </p:sp>
      <p:sp>
        <p:nvSpPr>
          <p:cNvPr id="4" name="Slide Number Placeholder 3"/>
          <p:cNvSpPr>
            <a:spLocks noGrp="1"/>
          </p:cNvSpPr>
          <p:nvPr>
            <p:ph type="sldNum" sz="quarter" idx="10"/>
          </p:nvPr>
        </p:nvSpPr>
        <p:spPr/>
        <p:txBody>
          <a:bodyPr/>
          <a:lstStyle/>
          <a:p>
            <a:fld id="{F545ADE7-4DB5-4296-A1C0-0A113DC52525}" type="slidenum">
              <a:rPr lang="en-US" smtClean="0"/>
              <a:t>25</a:t>
            </a:fld>
            <a:endParaRPr lang="en-US"/>
          </a:p>
        </p:txBody>
      </p:sp>
    </p:spTree>
    <p:extLst>
      <p:ext uri="{BB962C8B-B14F-4D97-AF65-F5344CB8AC3E}">
        <p14:creationId xmlns:p14="http://schemas.microsoft.com/office/powerpoint/2010/main" val="41699942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a</a:t>
            </a:r>
            <a:r>
              <a:rPr lang="en-US" baseline="0"/>
              <a:t> reminder, here are the learning objectives that we hoped to accomplish by the end of this module. </a:t>
            </a:r>
            <a:endParaRPr lang="en-US" baseline="0" dirty="0"/>
          </a:p>
        </p:txBody>
      </p:sp>
      <p:sp>
        <p:nvSpPr>
          <p:cNvPr id="4" name="Slide Number Placeholder 3"/>
          <p:cNvSpPr>
            <a:spLocks noGrp="1"/>
          </p:cNvSpPr>
          <p:nvPr>
            <p:ph type="sldNum" sz="quarter" idx="10"/>
          </p:nvPr>
        </p:nvSpPr>
        <p:spPr/>
        <p:txBody>
          <a:bodyPr/>
          <a:lstStyle/>
          <a:p>
            <a:fld id="{649EBF63-EA0E-4274-95F6-E3754595B5A4}" type="slidenum">
              <a:rPr lang="en-US" smtClean="0"/>
              <a:t>27</a:t>
            </a:fld>
            <a:endParaRPr lang="en-US"/>
          </a:p>
        </p:txBody>
      </p:sp>
    </p:spTree>
    <p:extLst>
      <p:ext uri="{BB962C8B-B14F-4D97-AF65-F5344CB8AC3E}">
        <p14:creationId xmlns:p14="http://schemas.microsoft.com/office/powerpoint/2010/main" val="20459856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After completing this module, we hope that family medicine residents will be able to meet these milestones. </a:t>
            </a:r>
          </a:p>
          <a:p>
            <a:endParaRPr lang="en-US" baseline="0" dirty="0"/>
          </a:p>
          <a:p>
            <a:r>
              <a:rPr lang="en-US" baseline="0" dirty="0"/>
              <a:t>https://www.acgme.org/Portals/0/PDFs/Milestones/FamilyMedicineMilestones.pdf </a:t>
            </a:r>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28</a:t>
            </a:fld>
            <a:endParaRPr lang="en-US"/>
          </a:p>
        </p:txBody>
      </p:sp>
    </p:spTree>
    <p:extLst>
      <p:ext uri="{BB962C8B-B14F-4D97-AF65-F5344CB8AC3E}">
        <p14:creationId xmlns:p14="http://schemas.microsoft.com/office/powerpoint/2010/main" val="19958203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After completing this module, we hope that nurse practitioner trainees will be able to address these competencies. </a:t>
            </a:r>
            <a:endParaRPr lang="en-US" dirty="0"/>
          </a:p>
          <a:p>
            <a:endParaRPr lang="en-US" dirty="0"/>
          </a:p>
          <a:p>
            <a:r>
              <a:rPr lang="en-US" dirty="0"/>
              <a:t>http://www.aacn.nche.edu/dnp/Essentials.pdf</a:t>
            </a:r>
          </a:p>
          <a:p>
            <a:endParaRPr lang="en-US" dirty="0"/>
          </a:p>
          <a:p>
            <a:r>
              <a:rPr lang="en-US" dirty="0"/>
              <a:t>https://c.ymcdn.com/sites/nonpf.site-ym.com/resource/resmgr/Competencies/NPCoreCompsContentFinalNov20.pdf</a:t>
            </a:r>
          </a:p>
        </p:txBody>
      </p:sp>
      <p:sp>
        <p:nvSpPr>
          <p:cNvPr id="4" name="Slide Number Placeholder 3"/>
          <p:cNvSpPr>
            <a:spLocks noGrp="1"/>
          </p:cNvSpPr>
          <p:nvPr>
            <p:ph type="sldNum" sz="quarter" idx="10"/>
          </p:nvPr>
        </p:nvSpPr>
        <p:spPr/>
        <p:txBody>
          <a:bodyPr/>
          <a:lstStyle/>
          <a:p>
            <a:fld id="{649EBF63-EA0E-4274-95F6-E3754595B5A4}" type="slidenum">
              <a:rPr lang="en-US" smtClean="0"/>
              <a:t>29</a:t>
            </a:fld>
            <a:endParaRPr lang="en-US"/>
          </a:p>
        </p:txBody>
      </p:sp>
    </p:spTree>
    <p:extLst>
      <p:ext uri="{BB962C8B-B14F-4D97-AF65-F5344CB8AC3E}">
        <p14:creationId xmlns:p14="http://schemas.microsoft.com/office/powerpoint/2010/main" val="2583491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 the</a:t>
            </a:r>
            <a:r>
              <a:rPr lang="en-US" baseline="0" dirty="0"/>
              <a:t> modules, case studies, and performance improvement activity, we hope that you will be able to integrate community data, clinical data, and community resources in order to address social determinants of health and improve the health of patients and populations.</a:t>
            </a:r>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3</a:t>
            </a:fld>
            <a:endParaRPr lang="en-US"/>
          </a:p>
        </p:txBody>
      </p:sp>
    </p:spTree>
    <p:extLst>
      <p:ext uri="{BB962C8B-B14F-4D97-AF65-F5344CB8AC3E}">
        <p14:creationId xmlns:p14="http://schemas.microsoft.com/office/powerpoint/2010/main" val="3026904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9EBF63-EA0E-4274-95F6-E3754595B5A4}" type="slidenum">
              <a:rPr lang="en-US" smtClean="0"/>
              <a:t>4</a:t>
            </a:fld>
            <a:endParaRPr lang="en-US"/>
          </a:p>
        </p:txBody>
      </p:sp>
    </p:spTree>
    <p:extLst>
      <p:ext uri="{BB962C8B-B14F-4D97-AF65-F5344CB8AC3E}">
        <p14:creationId xmlns:p14="http://schemas.microsoft.com/office/powerpoint/2010/main" val="2992404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733903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49EBF63-EA0E-4274-95F6-E3754595B5A4}" type="slidenum">
              <a:rPr lang="en-US" smtClean="0"/>
              <a:t>6</a:t>
            </a:fld>
            <a:endParaRPr lang="en-US"/>
          </a:p>
        </p:txBody>
      </p:sp>
    </p:spTree>
    <p:extLst>
      <p:ext uri="{BB962C8B-B14F-4D97-AF65-F5344CB8AC3E}">
        <p14:creationId xmlns:p14="http://schemas.microsoft.com/office/powerpoint/2010/main" val="1603808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After completing this module, we hope that family medicine residents will be able to meet these milestones. </a:t>
            </a:r>
          </a:p>
          <a:p>
            <a:endParaRPr lang="en-US" baseline="0" dirty="0"/>
          </a:p>
          <a:p>
            <a:r>
              <a:rPr lang="en-US" baseline="0" dirty="0"/>
              <a:t>https://www.acgme.org/Portals/0/PDFs/Milestones/FamilyMedicineMilestones.pdf </a:t>
            </a:r>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7</a:t>
            </a:fld>
            <a:endParaRPr lang="en-US"/>
          </a:p>
        </p:txBody>
      </p:sp>
    </p:spTree>
    <p:extLst>
      <p:ext uri="{BB962C8B-B14F-4D97-AF65-F5344CB8AC3E}">
        <p14:creationId xmlns:p14="http://schemas.microsoft.com/office/powerpoint/2010/main" val="4218170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After completing this module, we hope that nurse practitioner trainees will be able to address these competencies. </a:t>
            </a:r>
            <a:endParaRPr lang="en-US" dirty="0"/>
          </a:p>
          <a:p>
            <a:endParaRPr lang="en-US" dirty="0"/>
          </a:p>
          <a:p>
            <a:r>
              <a:rPr lang="en-US" dirty="0"/>
              <a:t>http://www.aacn.nche.edu/dnp/Essentials.pdf</a:t>
            </a:r>
          </a:p>
          <a:p>
            <a:endParaRPr lang="en-US" dirty="0"/>
          </a:p>
          <a:p>
            <a:r>
              <a:rPr lang="en-US" dirty="0"/>
              <a:t>https://c.ymcdn.com/sites/nonpf.site-ym.com/resource/resmgr/Competencies/NPCoreCompsContentFinalNov20.pdf</a:t>
            </a:r>
          </a:p>
        </p:txBody>
      </p:sp>
      <p:sp>
        <p:nvSpPr>
          <p:cNvPr id="4" name="Slide Number Placeholder 3"/>
          <p:cNvSpPr>
            <a:spLocks noGrp="1"/>
          </p:cNvSpPr>
          <p:nvPr>
            <p:ph type="sldNum" sz="quarter" idx="10"/>
          </p:nvPr>
        </p:nvSpPr>
        <p:spPr/>
        <p:txBody>
          <a:bodyPr/>
          <a:lstStyle/>
          <a:p>
            <a:fld id="{649EBF63-EA0E-4274-95F6-E3754595B5A4}" type="slidenum">
              <a:rPr lang="en-US" smtClean="0"/>
              <a:t>8</a:t>
            </a:fld>
            <a:endParaRPr lang="en-US"/>
          </a:p>
        </p:txBody>
      </p:sp>
    </p:spTree>
    <p:extLst>
      <p:ext uri="{BB962C8B-B14F-4D97-AF65-F5344CB8AC3E}">
        <p14:creationId xmlns:p14="http://schemas.microsoft.com/office/powerpoint/2010/main" val="834577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practice population health, you must define a population</a:t>
            </a:r>
            <a:r>
              <a:rPr lang="en-US" baseline="0" dirty="0"/>
              <a:t> of interest and measure health outcomes within that population.  Then you have to look at the distribution of the health outcomes across the population to see if there are any disparities and then address those disparities.  [CLICK] It is an iterative process so we remeasure and hope to see improvements.</a:t>
            </a:r>
            <a:endParaRPr lang="en-US" dirty="0"/>
          </a:p>
          <a:p>
            <a:r>
              <a:rPr lang="en-US" dirty="0"/>
              <a:t>There is often some sort of geography involved in population definition, even if not explicitly</a:t>
            </a:r>
            <a:r>
              <a:rPr lang="en-US" baseline="0" dirty="0"/>
              <a:t> stated, and even if obscure</a:t>
            </a:r>
            <a:endParaRPr lang="en-US" dirty="0"/>
          </a:p>
        </p:txBody>
      </p:sp>
      <p:sp>
        <p:nvSpPr>
          <p:cNvPr id="4" name="Slide Number Placeholder 3"/>
          <p:cNvSpPr>
            <a:spLocks noGrp="1"/>
          </p:cNvSpPr>
          <p:nvPr>
            <p:ph type="sldNum" sz="quarter" idx="10"/>
          </p:nvPr>
        </p:nvSpPr>
        <p:spPr/>
        <p:txBody>
          <a:bodyPr/>
          <a:lstStyle/>
          <a:p>
            <a:fld id="{649EBF63-EA0E-4274-95F6-E3754595B5A4}" type="slidenum">
              <a:rPr lang="en-US" smtClean="0"/>
              <a:t>9</a:t>
            </a:fld>
            <a:endParaRPr lang="en-US"/>
          </a:p>
        </p:txBody>
      </p:sp>
    </p:spTree>
    <p:extLst>
      <p:ext uri="{BB962C8B-B14F-4D97-AF65-F5344CB8AC3E}">
        <p14:creationId xmlns:p14="http://schemas.microsoft.com/office/powerpoint/2010/main" val="1033967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1F397-66A5-484C-A299-EBB7B221EE7A}" type="datetime1">
              <a:rPr lang="en-US" smtClean="0"/>
              <a:t>4/10/2018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45684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reak">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0"/>
            <a:ext cx="9144000" cy="3943484"/>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1862648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ig Image Placeholder">
    <p:spTree>
      <p:nvGrpSpPr>
        <p:cNvPr id="1" name=""/>
        <p:cNvGrpSpPr/>
        <p:nvPr/>
      </p:nvGrpSpPr>
      <p:grpSpPr>
        <a:xfrm>
          <a:off x="0" y="0"/>
          <a:ext cx="0" cy="0"/>
          <a:chOff x="0" y="0"/>
          <a:chExt cx="0" cy="0"/>
        </a:xfrm>
      </p:grpSpPr>
      <p:sp>
        <p:nvSpPr>
          <p:cNvPr id="17" name="Picture Placeholder 13"/>
          <p:cNvSpPr>
            <a:spLocks noGrp="1"/>
          </p:cNvSpPr>
          <p:nvPr>
            <p:ph type="pic" sz="quarter" idx="13"/>
          </p:nvPr>
        </p:nvSpPr>
        <p:spPr>
          <a:xfrm>
            <a:off x="-1191" y="0"/>
            <a:ext cx="9144001" cy="6858000"/>
          </a:xfrm>
          <a:effectLst/>
        </p:spPr>
        <p:txBody>
          <a:bodyPr>
            <a:normAutofit/>
          </a:bodyPr>
          <a:lstStyle>
            <a:lvl1pPr marL="0" indent="0">
              <a:buNone/>
              <a:defRPr sz="1600">
                <a:ln>
                  <a:noFill/>
                </a:ln>
                <a:solidFill>
                  <a:schemeClr val="bg1">
                    <a:lumMod val="85000"/>
                  </a:schemeClr>
                </a:solidFill>
              </a:defRPr>
            </a:lvl1pPr>
          </a:lstStyle>
          <a:p>
            <a:r>
              <a:rPr lang="en-US"/>
              <a:t>Click icon to add picture</a:t>
            </a:r>
            <a:endParaRPr lang="en-US" dirty="0"/>
          </a:p>
        </p:txBody>
      </p:sp>
    </p:spTree>
    <p:extLst>
      <p:ext uri="{BB962C8B-B14F-4D97-AF65-F5344CB8AC3E}">
        <p14:creationId xmlns:p14="http://schemas.microsoft.com/office/powerpoint/2010/main" val="1669746684"/>
      </p:ext>
    </p:extLst>
  </p:cSld>
  <p:clrMapOvr>
    <a:masterClrMapping/>
  </p:clrMapOvr>
  <mc:AlternateContent xmlns:mc="http://schemas.openxmlformats.org/markup-compatibility/2006" xmlns:p14="http://schemas.microsoft.com/office/powerpoint/2010/main">
    <mc:Choice Requires="p14">
      <p:transition spd="slow" p14:dur="1500" advClick="0" advTm="3000">
        <p14:reveal/>
      </p:transition>
    </mc:Choice>
    <mc:Fallback xmlns="">
      <p:transition xmlns:p14="http://schemas.microsoft.com/office/powerpoint/2010/main" spd="slow" advClick="0" advTm="3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Quote">
    <p:spTree>
      <p:nvGrpSpPr>
        <p:cNvPr id="1" name=""/>
        <p:cNvGrpSpPr/>
        <p:nvPr/>
      </p:nvGrpSpPr>
      <p:grpSpPr>
        <a:xfrm>
          <a:off x="0" y="0"/>
          <a:ext cx="0" cy="0"/>
          <a:chOff x="0" y="0"/>
          <a:chExt cx="0" cy="0"/>
        </a:xfrm>
      </p:grpSpPr>
      <p:sp>
        <p:nvSpPr>
          <p:cNvPr id="4" name="Picture Placeholder 4"/>
          <p:cNvSpPr>
            <a:spLocks noGrp="1"/>
          </p:cNvSpPr>
          <p:nvPr>
            <p:ph type="pic" sz="quarter" idx="13" hasCustomPrompt="1"/>
          </p:nvPr>
        </p:nvSpPr>
        <p:spPr>
          <a:xfrm>
            <a:off x="1" y="0"/>
            <a:ext cx="5362185" cy="6858000"/>
          </a:xfrm>
        </p:spPr>
        <p:txBody>
          <a:bodyPr/>
          <a:lstStyle>
            <a:lvl1pPr>
              <a:defRPr baseline="0"/>
            </a:lvl1pPr>
          </a:lstStyle>
          <a:p>
            <a:r>
              <a:rPr lang="en-US" dirty="0"/>
              <a:t>Drag / Drop / Send to Back</a:t>
            </a:r>
          </a:p>
        </p:txBody>
      </p:sp>
    </p:spTree>
    <p:extLst>
      <p:ext uri="{BB962C8B-B14F-4D97-AF65-F5344CB8AC3E}">
        <p14:creationId xmlns:p14="http://schemas.microsoft.com/office/powerpoint/2010/main" val="116218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Full Image BG">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9144000" cy="6858000"/>
          </a:xfrm>
        </p:spPr>
        <p:txBody>
          <a:bodyPr>
            <a:normAutofit/>
          </a:bodyPr>
          <a:lstStyle>
            <a:lvl1pPr marL="0" indent="0">
              <a:buNone/>
              <a:defRPr sz="1200"/>
            </a:lvl1pPr>
          </a:lstStyle>
          <a:p>
            <a:r>
              <a:rPr lang="en-US"/>
              <a:t>Click icon to add picture</a:t>
            </a:r>
            <a:endParaRPr lang="en-US" dirty="0"/>
          </a:p>
        </p:txBody>
      </p:sp>
    </p:spTree>
    <p:extLst>
      <p:ext uri="{BB962C8B-B14F-4D97-AF65-F5344CB8AC3E}">
        <p14:creationId xmlns:p14="http://schemas.microsoft.com/office/powerpoint/2010/main" val="1229963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2_Individual of the Team">
    <p:spTree>
      <p:nvGrpSpPr>
        <p:cNvPr id="1" name=""/>
        <p:cNvGrpSpPr/>
        <p:nvPr/>
      </p:nvGrpSpPr>
      <p:grpSpPr>
        <a:xfrm>
          <a:off x="0" y="0"/>
          <a:ext cx="0" cy="0"/>
          <a:chOff x="0" y="0"/>
          <a:chExt cx="0" cy="0"/>
        </a:xfrm>
      </p:grpSpPr>
      <p:sp>
        <p:nvSpPr>
          <p:cNvPr id="23" name="Picture Placeholder 22"/>
          <p:cNvSpPr>
            <a:spLocks noGrp="1"/>
          </p:cNvSpPr>
          <p:nvPr>
            <p:ph type="pic" sz="quarter" idx="15"/>
          </p:nvPr>
        </p:nvSpPr>
        <p:spPr>
          <a:xfrm>
            <a:off x="0" y="0"/>
            <a:ext cx="4572000" cy="6935254"/>
          </a:xfrm>
          <a:prstGeom prst="rect">
            <a:avLst/>
          </a:prstGeom>
        </p:spPr>
        <p:txBody>
          <a:bodyPr>
            <a:normAutofit/>
          </a:bodyPr>
          <a:lstStyle>
            <a:lvl1pPr>
              <a:defRPr sz="1200"/>
            </a:lvl1pPr>
          </a:lstStyle>
          <a:p>
            <a:r>
              <a:rPr lang="en-US"/>
              <a:t>Click icon to add picture</a:t>
            </a:r>
          </a:p>
        </p:txBody>
      </p:sp>
    </p:spTree>
    <p:extLst>
      <p:ext uri="{BB962C8B-B14F-4D97-AF65-F5344CB8AC3E}">
        <p14:creationId xmlns:p14="http://schemas.microsoft.com/office/powerpoint/2010/main" val="317630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9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724206" y="2052623"/>
            <a:ext cx="685711" cy="685800"/>
          </a:xfrm>
          <a:prstGeom prst="ellipse">
            <a:avLst/>
          </a:prstGeom>
        </p:spPr>
        <p:txBody>
          <a:bodyPr rtlCol="0">
            <a:normAutofit/>
          </a:bodyPr>
          <a:lstStyle>
            <a:lvl1pPr marL="0" indent="0">
              <a:buNone/>
              <a:defRPr sz="800">
                <a:solidFill>
                  <a:schemeClr val="tx1"/>
                </a:solidFill>
              </a:defRPr>
            </a:lvl1pPr>
          </a:lstStyle>
          <a:p>
            <a:pPr lvl="0"/>
            <a:r>
              <a:rPr lang="en-US" noProof="0"/>
              <a:t>Click icon to add picture</a:t>
            </a:r>
            <a:endParaRPr lang="en-US" noProof="0" dirty="0"/>
          </a:p>
        </p:txBody>
      </p:sp>
      <p:sp>
        <p:nvSpPr>
          <p:cNvPr id="13" name="Picture Placeholder 6"/>
          <p:cNvSpPr>
            <a:spLocks noGrp="1"/>
          </p:cNvSpPr>
          <p:nvPr>
            <p:ph type="pic" sz="quarter" idx="11"/>
          </p:nvPr>
        </p:nvSpPr>
        <p:spPr>
          <a:xfrm>
            <a:off x="3198241" y="2052623"/>
            <a:ext cx="685711" cy="685800"/>
          </a:xfrm>
          <a:prstGeom prst="ellipse">
            <a:avLst/>
          </a:prstGeom>
        </p:spPr>
        <p:txBody>
          <a:bodyPr rtlCol="0">
            <a:normAutofit/>
          </a:bodyPr>
          <a:lstStyle>
            <a:lvl1pPr marL="0" indent="0">
              <a:buNone/>
              <a:defRPr sz="800">
                <a:solidFill>
                  <a:schemeClr val="tx1"/>
                </a:solidFill>
              </a:defRPr>
            </a:lvl1pPr>
          </a:lstStyle>
          <a:p>
            <a:pPr lvl="0"/>
            <a:r>
              <a:rPr lang="en-US" noProof="0"/>
              <a:t>Click icon to add picture</a:t>
            </a:r>
          </a:p>
        </p:txBody>
      </p:sp>
      <p:sp>
        <p:nvSpPr>
          <p:cNvPr id="15" name="Picture Placeholder 6"/>
          <p:cNvSpPr>
            <a:spLocks noGrp="1"/>
          </p:cNvSpPr>
          <p:nvPr>
            <p:ph type="pic" sz="quarter" idx="12"/>
          </p:nvPr>
        </p:nvSpPr>
        <p:spPr>
          <a:xfrm>
            <a:off x="5589729" y="2052623"/>
            <a:ext cx="685711" cy="685800"/>
          </a:xfrm>
          <a:prstGeom prst="ellipse">
            <a:avLst/>
          </a:prstGeom>
        </p:spPr>
        <p:txBody>
          <a:bodyPr rtlCol="0">
            <a:normAutofit/>
          </a:bodyPr>
          <a:lstStyle>
            <a:lvl1pPr marL="0" indent="0">
              <a:buNone/>
              <a:defRPr sz="800">
                <a:solidFill>
                  <a:schemeClr val="tx1"/>
                </a:solidFill>
              </a:defRPr>
            </a:lvl1pPr>
          </a:lstStyle>
          <a:p>
            <a:pPr lvl="0"/>
            <a:r>
              <a:rPr lang="en-US" noProof="0"/>
              <a:t>Click icon to add picture</a:t>
            </a:r>
          </a:p>
        </p:txBody>
      </p:sp>
    </p:spTree>
    <p:extLst>
      <p:ext uri="{BB962C8B-B14F-4D97-AF65-F5344CB8AC3E}">
        <p14:creationId xmlns:p14="http://schemas.microsoft.com/office/powerpoint/2010/main" val="1922732280"/>
      </p:ext>
    </p:extLst>
  </p:cSld>
  <p:clrMapOvr>
    <a:masterClrMapping/>
  </p:clrMapOvr>
  <p:transition spd="med" advClick="0" advTm="200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Data Driven">
    <p:spTree>
      <p:nvGrpSpPr>
        <p:cNvPr id="1" name=""/>
        <p:cNvGrpSpPr/>
        <p:nvPr/>
      </p:nvGrpSpPr>
      <p:grpSpPr>
        <a:xfrm>
          <a:off x="0" y="0"/>
          <a:ext cx="0" cy="0"/>
          <a:chOff x="0" y="0"/>
          <a:chExt cx="0" cy="0"/>
        </a:xfrm>
      </p:grpSpPr>
      <p:sp>
        <p:nvSpPr>
          <p:cNvPr id="7" name="Picture Placeholder 5"/>
          <p:cNvSpPr>
            <a:spLocks noGrp="1"/>
          </p:cNvSpPr>
          <p:nvPr>
            <p:ph type="pic" sz="quarter" idx="10"/>
          </p:nvPr>
        </p:nvSpPr>
        <p:spPr>
          <a:xfrm>
            <a:off x="-1190" y="2214687"/>
            <a:ext cx="9144000" cy="2006754"/>
          </a:xfrm>
        </p:spPr>
        <p:txBody>
          <a:bodyPr/>
          <a:lstStyle/>
          <a:p>
            <a:r>
              <a:rPr lang="en-US"/>
              <a:t>Click icon to add picture</a:t>
            </a:r>
          </a:p>
        </p:txBody>
      </p:sp>
    </p:spTree>
    <p:extLst>
      <p:ext uri="{BB962C8B-B14F-4D97-AF65-F5344CB8AC3E}">
        <p14:creationId xmlns:p14="http://schemas.microsoft.com/office/powerpoint/2010/main" val="275099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55DDBD-5E99-43AD-A956-ABE862B71353}" type="datetime1">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81EE6-BCB5-48D6-9A0C-7ACB016592BE}" type="slidenum">
              <a:rPr lang="en-US" smtClean="0"/>
              <a:pPr/>
              <a:t>‹#›</a:t>
            </a:fld>
            <a:endParaRPr lang="en-US"/>
          </a:p>
        </p:txBody>
      </p:sp>
    </p:spTree>
    <p:extLst>
      <p:ext uri="{BB962C8B-B14F-4D97-AF65-F5344CB8AC3E}">
        <p14:creationId xmlns:p14="http://schemas.microsoft.com/office/powerpoint/2010/main" val="7944910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DE064F-4A67-4924-85DB-247A3454FC1E}" type="datetime1">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81EE6-BCB5-48D6-9A0C-7ACB016592BE}" type="slidenum">
              <a:rPr lang="en-US" smtClean="0"/>
              <a:pPr/>
              <a:t>‹#›</a:t>
            </a:fld>
            <a:endParaRPr lang="en-US"/>
          </a:p>
        </p:txBody>
      </p:sp>
    </p:spTree>
    <p:extLst>
      <p:ext uri="{BB962C8B-B14F-4D97-AF65-F5344CB8AC3E}">
        <p14:creationId xmlns:p14="http://schemas.microsoft.com/office/powerpoint/2010/main" val="4309546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0A8260E-4836-4A63-B827-D5FFA8205E11}" type="datetime1">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81301-5DFE-4D5C-BCB9-364D2F8A62D3}" type="slidenum">
              <a:rPr lang="en-US" smtClean="0"/>
              <a:t>‹#›</a:t>
            </a:fld>
            <a:endParaRPr lang="en-US"/>
          </a:p>
        </p:txBody>
      </p:sp>
    </p:spTree>
    <p:extLst>
      <p:ext uri="{BB962C8B-B14F-4D97-AF65-F5344CB8AC3E}">
        <p14:creationId xmlns:p14="http://schemas.microsoft.com/office/powerpoint/2010/main" val="1591058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tart-Company">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631578"/>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xmlns:p14="http://schemas.microsoft.com/office/powerpoint/2010/main" advClick="0" advTm="300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168C84-1E0D-4D62-B145-35AD290AE858}" type="datetime1">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81301-5DFE-4D5C-BCB9-364D2F8A62D3}" type="slidenum">
              <a:rPr lang="en-US" smtClean="0"/>
              <a:t>‹#›</a:t>
            </a:fld>
            <a:endParaRPr lang="en-US"/>
          </a:p>
        </p:txBody>
      </p:sp>
    </p:spTree>
    <p:extLst>
      <p:ext uri="{BB962C8B-B14F-4D97-AF65-F5344CB8AC3E}">
        <p14:creationId xmlns:p14="http://schemas.microsoft.com/office/powerpoint/2010/main" val="2264834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350530-523F-4290-BAB1-4070B72F367A}" type="datetime1">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81301-5DFE-4D5C-BCB9-364D2F8A62D3}" type="slidenum">
              <a:rPr lang="en-US" smtClean="0"/>
              <a:t>‹#›</a:t>
            </a:fld>
            <a:endParaRPr lang="en-US"/>
          </a:p>
        </p:txBody>
      </p:sp>
    </p:spTree>
    <p:extLst>
      <p:ext uri="{BB962C8B-B14F-4D97-AF65-F5344CB8AC3E}">
        <p14:creationId xmlns:p14="http://schemas.microsoft.com/office/powerpoint/2010/main" val="21343759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C7DA73-8E79-41C3-899A-A69FBA773B3D}" type="datetime1">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81301-5DFE-4D5C-BCB9-364D2F8A62D3}" type="slidenum">
              <a:rPr lang="en-US" smtClean="0"/>
              <a:t>‹#›</a:t>
            </a:fld>
            <a:endParaRPr lang="en-US"/>
          </a:p>
        </p:txBody>
      </p:sp>
    </p:spTree>
    <p:extLst>
      <p:ext uri="{BB962C8B-B14F-4D97-AF65-F5344CB8AC3E}">
        <p14:creationId xmlns:p14="http://schemas.microsoft.com/office/powerpoint/2010/main" val="3202881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CB1C85-9AA3-4C90-B7D5-7F2576277F59}" type="datetime1">
              <a:rPr lang="en-US" smtClean="0"/>
              <a:t>4/10/2018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681301-5DFE-4D5C-BCB9-364D2F8A62D3}" type="slidenum">
              <a:rPr lang="en-US" smtClean="0"/>
              <a:t>‹#›</a:t>
            </a:fld>
            <a:endParaRPr lang="en-US"/>
          </a:p>
        </p:txBody>
      </p:sp>
    </p:spTree>
    <p:extLst>
      <p:ext uri="{BB962C8B-B14F-4D97-AF65-F5344CB8AC3E}">
        <p14:creationId xmlns:p14="http://schemas.microsoft.com/office/powerpoint/2010/main" val="38635913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C54457-B709-4670-90C9-27A6866A6E63}" type="datetime1">
              <a:rPr lang="en-US" smtClean="0"/>
              <a:t>4/10/2018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681301-5DFE-4D5C-BCB9-364D2F8A62D3}" type="slidenum">
              <a:rPr lang="en-US" smtClean="0"/>
              <a:t>‹#›</a:t>
            </a:fld>
            <a:endParaRPr lang="en-US"/>
          </a:p>
        </p:txBody>
      </p:sp>
    </p:spTree>
    <p:extLst>
      <p:ext uri="{BB962C8B-B14F-4D97-AF65-F5344CB8AC3E}">
        <p14:creationId xmlns:p14="http://schemas.microsoft.com/office/powerpoint/2010/main" val="3673931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474120-F0F6-44D7-B105-8DCFEBC54949}" type="datetime1">
              <a:rPr lang="en-US" smtClean="0"/>
              <a:t>4/10/2018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681301-5DFE-4D5C-BCB9-364D2F8A62D3}" type="slidenum">
              <a:rPr lang="en-US" smtClean="0"/>
              <a:t>‹#›</a:t>
            </a:fld>
            <a:endParaRPr lang="en-US"/>
          </a:p>
        </p:txBody>
      </p:sp>
    </p:spTree>
    <p:extLst>
      <p:ext uri="{BB962C8B-B14F-4D97-AF65-F5344CB8AC3E}">
        <p14:creationId xmlns:p14="http://schemas.microsoft.com/office/powerpoint/2010/main" val="2484561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325B6-088C-4374-96DD-A7A6021C008C}" type="datetime1">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81301-5DFE-4D5C-BCB9-364D2F8A62D3}" type="slidenum">
              <a:rPr lang="en-US" smtClean="0"/>
              <a:t>‹#›</a:t>
            </a:fld>
            <a:endParaRPr lang="en-US"/>
          </a:p>
        </p:txBody>
      </p:sp>
    </p:spTree>
    <p:extLst>
      <p:ext uri="{BB962C8B-B14F-4D97-AF65-F5344CB8AC3E}">
        <p14:creationId xmlns:p14="http://schemas.microsoft.com/office/powerpoint/2010/main" val="5532407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A9EEFD-8878-4C83-B08D-B0C2036F5A58}" type="datetime1">
              <a:rPr lang="en-US" smtClean="0"/>
              <a:t>4/10/2018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81301-5DFE-4D5C-BCB9-364D2F8A62D3}" type="slidenum">
              <a:rPr lang="en-US" smtClean="0"/>
              <a:t>‹#›</a:t>
            </a:fld>
            <a:endParaRPr lang="en-US"/>
          </a:p>
        </p:txBody>
      </p:sp>
    </p:spTree>
    <p:extLst>
      <p:ext uri="{BB962C8B-B14F-4D97-AF65-F5344CB8AC3E}">
        <p14:creationId xmlns:p14="http://schemas.microsoft.com/office/powerpoint/2010/main" val="7769546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C5F23F-07B9-4AC3-9D61-20CEED9FF564}" type="datetime1">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81301-5DFE-4D5C-BCB9-364D2F8A62D3}" type="slidenum">
              <a:rPr lang="en-US" smtClean="0"/>
              <a:t>‹#›</a:t>
            </a:fld>
            <a:endParaRPr lang="en-US"/>
          </a:p>
        </p:txBody>
      </p:sp>
    </p:spTree>
    <p:extLst>
      <p:ext uri="{BB962C8B-B14F-4D97-AF65-F5344CB8AC3E}">
        <p14:creationId xmlns:p14="http://schemas.microsoft.com/office/powerpoint/2010/main" val="14974607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F56DF5-8C8D-4579-AB22-3F9131B76973}" type="datetime1">
              <a:rPr lang="en-US" smtClean="0"/>
              <a:t>4/10/2018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81301-5DFE-4D5C-BCB9-364D2F8A62D3}" type="slidenum">
              <a:rPr lang="en-US" smtClean="0"/>
              <a:t>‹#›</a:t>
            </a:fld>
            <a:endParaRPr lang="en-US"/>
          </a:p>
        </p:txBody>
      </p:sp>
    </p:spTree>
    <p:extLst>
      <p:ext uri="{BB962C8B-B14F-4D97-AF65-F5344CB8AC3E}">
        <p14:creationId xmlns:p14="http://schemas.microsoft.com/office/powerpoint/2010/main" val="234559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2_Big_Picture_team-skills">
    <p:spTree>
      <p:nvGrpSpPr>
        <p:cNvPr id="1" name=""/>
        <p:cNvGrpSpPr/>
        <p:nvPr/>
      </p:nvGrpSpPr>
      <p:grpSpPr>
        <a:xfrm>
          <a:off x="0" y="0"/>
          <a:ext cx="0" cy="0"/>
          <a:chOff x="0" y="0"/>
          <a:chExt cx="0" cy="0"/>
        </a:xfrm>
      </p:grpSpPr>
      <p:sp>
        <p:nvSpPr>
          <p:cNvPr id="9" name="Picture Placeholder 22"/>
          <p:cNvSpPr>
            <a:spLocks noGrp="1"/>
          </p:cNvSpPr>
          <p:nvPr>
            <p:ph type="pic" sz="quarter" idx="13"/>
          </p:nvPr>
        </p:nvSpPr>
        <p:spPr>
          <a:xfrm>
            <a:off x="0" y="-1"/>
            <a:ext cx="9152357" cy="6858001"/>
          </a:xfrm>
        </p:spPr>
        <p:txBody>
          <a:bodyPr>
            <a:normAutofit/>
          </a:bodyPr>
          <a:lstStyle>
            <a:lvl1pPr marL="0" indent="0">
              <a:buNone/>
              <a:defRPr sz="1200">
                <a:latin typeface="Lato Light"/>
                <a:cs typeface="Lato Light"/>
              </a:defRPr>
            </a:lvl1pPr>
          </a:lstStyle>
          <a:p>
            <a:r>
              <a:rPr lang="en-US"/>
              <a:t>Click icon to add picture</a:t>
            </a:r>
            <a:endParaRPr lang="id-ID" dirty="0"/>
          </a:p>
        </p:txBody>
      </p:sp>
      <p:sp>
        <p:nvSpPr>
          <p:cNvPr id="5" name="Picture Placeholder 22"/>
          <p:cNvSpPr>
            <a:spLocks noGrp="1"/>
          </p:cNvSpPr>
          <p:nvPr>
            <p:ph type="pic" sz="quarter" idx="14"/>
          </p:nvPr>
        </p:nvSpPr>
        <p:spPr>
          <a:xfrm>
            <a:off x="1180364" y="2344616"/>
            <a:ext cx="1231010" cy="1547446"/>
          </a:xfrm>
        </p:spPr>
        <p:txBody>
          <a:bodyPr>
            <a:normAutofit/>
          </a:bodyPr>
          <a:lstStyle>
            <a:lvl1pPr marL="0" indent="0">
              <a:buNone/>
              <a:defRPr sz="1200">
                <a:solidFill>
                  <a:schemeClr val="bg1"/>
                </a:solidFill>
                <a:latin typeface="Lato Regular"/>
                <a:cs typeface="Lato Regular"/>
              </a:defRPr>
            </a:lvl1pPr>
          </a:lstStyle>
          <a:p>
            <a:r>
              <a:rPr lang="en-US"/>
              <a:t>Click icon to add picture</a:t>
            </a:r>
            <a:endParaRPr lang="id-ID" dirty="0"/>
          </a:p>
        </p:txBody>
      </p:sp>
    </p:spTree>
    <p:extLst>
      <p:ext uri="{BB962C8B-B14F-4D97-AF65-F5344CB8AC3E}">
        <p14:creationId xmlns:p14="http://schemas.microsoft.com/office/powerpoint/2010/main" val="15166944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7EE9D-9B6F-4F22-806B-13C5B1EF2D78}" type="datetime1">
              <a:rPr lang="en-US" smtClean="0">
                <a:solidFill>
                  <a:srgbClr val="445469">
                    <a:tint val="75000"/>
                  </a:srgbClr>
                </a:solidFill>
              </a:rPr>
              <a:t>4/10/2018</a:t>
            </a:fld>
            <a:endParaRPr lang="en-US" dirty="0">
              <a:solidFill>
                <a:srgbClr val="445469">
                  <a:tint val="75000"/>
                </a:srgbClr>
              </a:solidFill>
            </a:endParaRPr>
          </a:p>
        </p:txBody>
      </p:sp>
      <p:sp>
        <p:nvSpPr>
          <p:cNvPr id="3" name="Footer Placeholder 2"/>
          <p:cNvSpPr>
            <a:spLocks noGrp="1"/>
          </p:cNvSpPr>
          <p:nvPr>
            <p:ph type="ftr" sz="quarter" idx="11"/>
          </p:nvPr>
        </p:nvSpPr>
        <p:spPr/>
        <p:txBody>
          <a:bodyPr/>
          <a:lstStyle/>
          <a:p>
            <a:endParaRPr lang="en-US" dirty="0">
              <a:solidFill>
                <a:srgbClr val="445469">
                  <a:tint val="75000"/>
                </a:srgbClr>
              </a:solidFill>
            </a:endParaRPr>
          </a:p>
        </p:txBody>
      </p:sp>
      <p:sp>
        <p:nvSpPr>
          <p:cNvPr id="4" name="Slide Number Placeholder 3"/>
          <p:cNvSpPr>
            <a:spLocks noGrp="1"/>
          </p:cNvSpPr>
          <p:nvPr>
            <p:ph type="sldNum" sz="quarter" idx="12"/>
          </p:nvPr>
        </p:nvSpPr>
        <p:spPr/>
        <p:txBody>
          <a:bodyPr/>
          <a:lstStyle/>
          <a:p>
            <a:fld id="{48F63A3B-78C7-47BE-AE5E-E10140E04643}" type="slidenum">
              <a:rPr lang="en-US" dirty="0">
                <a:solidFill>
                  <a:srgbClr val="445469">
                    <a:tint val="75000"/>
                  </a:srgbClr>
                </a:solidFill>
              </a:rPr>
              <a:pPr/>
              <a:t>‹#›</a:t>
            </a:fld>
            <a:endParaRPr lang="en-US" dirty="0">
              <a:solidFill>
                <a:srgbClr val="445469">
                  <a:tint val="75000"/>
                </a:srgbClr>
              </a:solidFill>
            </a:endParaRPr>
          </a:p>
        </p:txBody>
      </p:sp>
    </p:spTree>
    <p:extLst>
      <p:ext uri="{BB962C8B-B14F-4D97-AF65-F5344CB8AC3E}">
        <p14:creationId xmlns:p14="http://schemas.microsoft.com/office/powerpoint/2010/main" val="24817284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Start-Company">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040654"/>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xmlns:p14="http://schemas.microsoft.com/office/powerpoint/2010/main" advClick="0" advTm="300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2_Big_Picture_team-skills">
    <p:spTree>
      <p:nvGrpSpPr>
        <p:cNvPr id="1" name=""/>
        <p:cNvGrpSpPr/>
        <p:nvPr/>
      </p:nvGrpSpPr>
      <p:grpSpPr>
        <a:xfrm>
          <a:off x="0" y="0"/>
          <a:ext cx="0" cy="0"/>
          <a:chOff x="0" y="0"/>
          <a:chExt cx="0" cy="0"/>
        </a:xfrm>
      </p:grpSpPr>
      <p:sp>
        <p:nvSpPr>
          <p:cNvPr id="9" name="Picture Placeholder 22"/>
          <p:cNvSpPr>
            <a:spLocks noGrp="1"/>
          </p:cNvSpPr>
          <p:nvPr>
            <p:ph type="pic" sz="quarter" idx="13"/>
          </p:nvPr>
        </p:nvSpPr>
        <p:spPr>
          <a:xfrm>
            <a:off x="0" y="-1"/>
            <a:ext cx="9152357" cy="6858001"/>
          </a:xfrm>
        </p:spPr>
        <p:txBody>
          <a:bodyPr>
            <a:normAutofit/>
          </a:bodyPr>
          <a:lstStyle>
            <a:lvl1pPr marL="0" indent="0">
              <a:buNone/>
              <a:defRPr sz="1200">
                <a:latin typeface="Lato Light"/>
                <a:cs typeface="Lato Light"/>
              </a:defRPr>
            </a:lvl1pPr>
          </a:lstStyle>
          <a:p>
            <a:r>
              <a:rPr lang="en-US"/>
              <a:t>Click icon to add picture</a:t>
            </a:r>
            <a:endParaRPr lang="id-ID" dirty="0"/>
          </a:p>
        </p:txBody>
      </p:sp>
      <p:sp>
        <p:nvSpPr>
          <p:cNvPr id="5" name="Picture Placeholder 22"/>
          <p:cNvSpPr>
            <a:spLocks noGrp="1"/>
          </p:cNvSpPr>
          <p:nvPr>
            <p:ph type="pic" sz="quarter" idx="14"/>
          </p:nvPr>
        </p:nvSpPr>
        <p:spPr>
          <a:xfrm>
            <a:off x="1180364" y="2344616"/>
            <a:ext cx="1231010" cy="1547446"/>
          </a:xfrm>
        </p:spPr>
        <p:txBody>
          <a:bodyPr>
            <a:normAutofit/>
          </a:bodyPr>
          <a:lstStyle>
            <a:lvl1pPr marL="0" indent="0">
              <a:buNone/>
              <a:defRPr sz="1200">
                <a:solidFill>
                  <a:schemeClr val="bg1"/>
                </a:solidFill>
                <a:latin typeface="Lato Regular"/>
                <a:cs typeface="Lato Regular"/>
              </a:defRPr>
            </a:lvl1pPr>
          </a:lstStyle>
          <a:p>
            <a:r>
              <a:rPr lang="en-US"/>
              <a:t>Click icon to add picture</a:t>
            </a:r>
            <a:endParaRPr lang="id-ID" dirty="0"/>
          </a:p>
        </p:txBody>
      </p:sp>
    </p:spTree>
    <p:extLst>
      <p:ext uri="{BB962C8B-B14F-4D97-AF65-F5344CB8AC3E}">
        <p14:creationId xmlns:p14="http://schemas.microsoft.com/office/powerpoint/2010/main" val="1180509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Iphone_06_layout">
    <p:spTree>
      <p:nvGrpSpPr>
        <p:cNvPr id="1" name=""/>
        <p:cNvGrpSpPr/>
        <p:nvPr/>
      </p:nvGrpSpPr>
      <p:grpSpPr>
        <a:xfrm>
          <a:off x="0" y="0"/>
          <a:ext cx="0" cy="0"/>
          <a:chOff x="0" y="0"/>
          <a:chExt cx="0" cy="0"/>
        </a:xfrm>
      </p:grpSpPr>
      <p:sp>
        <p:nvSpPr>
          <p:cNvPr id="7" name="Picture Placeholder 4"/>
          <p:cNvSpPr>
            <a:spLocks noGrp="1"/>
          </p:cNvSpPr>
          <p:nvPr>
            <p:ph type="pic" sz="quarter" idx="10"/>
          </p:nvPr>
        </p:nvSpPr>
        <p:spPr>
          <a:xfrm>
            <a:off x="3845169" y="2485292"/>
            <a:ext cx="1453399" cy="2520462"/>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410245116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macbook_Air_mockup">
    <p:spTree>
      <p:nvGrpSpPr>
        <p:cNvPr id="1" name=""/>
        <p:cNvGrpSpPr/>
        <p:nvPr/>
      </p:nvGrpSpPr>
      <p:grpSpPr>
        <a:xfrm>
          <a:off x="0" y="0"/>
          <a:ext cx="0" cy="0"/>
          <a:chOff x="0" y="0"/>
          <a:chExt cx="0" cy="0"/>
        </a:xfrm>
      </p:grpSpPr>
      <p:sp>
        <p:nvSpPr>
          <p:cNvPr id="7" name="Picture Placeholder 4"/>
          <p:cNvSpPr>
            <a:spLocks noGrp="1"/>
          </p:cNvSpPr>
          <p:nvPr>
            <p:ph type="pic" sz="quarter" idx="10"/>
          </p:nvPr>
        </p:nvSpPr>
        <p:spPr>
          <a:xfrm>
            <a:off x="3099915" y="2518442"/>
            <a:ext cx="2967532" cy="1865989"/>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54883073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ipad_mockup">
    <p:spTree>
      <p:nvGrpSpPr>
        <p:cNvPr id="1" name=""/>
        <p:cNvGrpSpPr/>
        <p:nvPr/>
      </p:nvGrpSpPr>
      <p:grpSpPr>
        <a:xfrm>
          <a:off x="0" y="0"/>
          <a:ext cx="0" cy="0"/>
          <a:chOff x="0" y="0"/>
          <a:chExt cx="0" cy="0"/>
        </a:xfrm>
      </p:grpSpPr>
      <p:sp>
        <p:nvSpPr>
          <p:cNvPr id="9" name="Picture Placeholder 4"/>
          <p:cNvSpPr>
            <a:spLocks noGrp="1"/>
          </p:cNvSpPr>
          <p:nvPr>
            <p:ph type="pic" sz="quarter" idx="10"/>
          </p:nvPr>
        </p:nvSpPr>
        <p:spPr>
          <a:xfrm>
            <a:off x="5631883" y="2199224"/>
            <a:ext cx="2002648" cy="2700196"/>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421969111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ipad_mockup2">
    <p:spTree>
      <p:nvGrpSpPr>
        <p:cNvPr id="1" name=""/>
        <p:cNvGrpSpPr/>
        <p:nvPr/>
      </p:nvGrpSpPr>
      <p:grpSpPr>
        <a:xfrm>
          <a:off x="0" y="0"/>
          <a:ext cx="0" cy="0"/>
          <a:chOff x="0" y="0"/>
          <a:chExt cx="0" cy="0"/>
        </a:xfrm>
      </p:grpSpPr>
      <p:sp>
        <p:nvSpPr>
          <p:cNvPr id="8" name="Picture Placeholder 4"/>
          <p:cNvSpPr>
            <a:spLocks noGrp="1"/>
          </p:cNvSpPr>
          <p:nvPr>
            <p:ph type="pic" sz="quarter" idx="10"/>
          </p:nvPr>
        </p:nvSpPr>
        <p:spPr>
          <a:xfrm>
            <a:off x="3152458" y="2493469"/>
            <a:ext cx="2843641" cy="2107451"/>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87224483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new_macbook_mockup">
    <p:spTree>
      <p:nvGrpSpPr>
        <p:cNvPr id="1" name=""/>
        <p:cNvGrpSpPr/>
        <p:nvPr/>
      </p:nvGrpSpPr>
      <p:grpSpPr>
        <a:xfrm>
          <a:off x="0" y="0"/>
          <a:ext cx="0" cy="0"/>
          <a:chOff x="0" y="0"/>
          <a:chExt cx="0" cy="0"/>
        </a:xfrm>
      </p:grpSpPr>
      <p:sp>
        <p:nvSpPr>
          <p:cNvPr id="4" name="Picture Placeholder 4"/>
          <p:cNvSpPr>
            <a:spLocks noGrp="1"/>
          </p:cNvSpPr>
          <p:nvPr>
            <p:ph type="pic" sz="quarter" idx="10"/>
          </p:nvPr>
        </p:nvSpPr>
        <p:spPr>
          <a:xfrm>
            <a:off x="2960239" y="2497015"/>
            <a:ext cx="3190781" cy="1992924"/>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322448480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iMac_Compare">
    <p:spTree>
      <p:nvGrpSpPr>
        <p:cNvPr id="1" name=""/>
        <p:cNvGrpSpPr/>
        <p:nvPr/>
      </p:nvGrpSpPr>
      <p:grpSpPr>
        <a:xfrm>
          <a:off x="0" y="0"/>
          <a:ext cx="0" cy="0"/>
          <a:chOff x="0" y="0"/>
          <a:chExt cx="0" cy="0"/>
        </a:xfrm>
      </p:grpSpPr>
      <p:sp>
        <p:nvSpPr>
          <p:cNvPr id="32" name="Picture Placeholder 4"/>
          <p:cNvSpPr>
            <a:spLocks noGrp="1"/>
          </p:cNvSpPr>
          <p:nvPr>
            <p:ph type="pic" sz="quarter" idx="10"/>
          </p:nvPr>
        </p:nvSpPr>
        <p:spPr>
          <a:xfrm>
            <a:off x="1354204" y="1928920"/>
            <a:ext cx="2203523" cy="1244630"/>
          </a:xfrm>
        </p:spPr>
        <p:txBody>
          <a:bodyPr>
            <a:normAutofit/>
          </a:bodyPr>
          <a:lstStyle>
            <a:lvl1pPr>
              <a:defRPr sz="1400"/>
            </a:lvl1pPr>
          </a:lstStyle>
          <a:p>
            <a:r>
              <a:rPr lang="en-US"/>
              <a:t>Click icon to add picture</a:t>
            </a:r>
            <a:endParaRPr lang="en-US" dirty="0"/>
          </a:p>
        </p:txBody>
      </p:sp>
      <p:sp>
        <p:nvSpPr>
          <p:cNvPr id="33" name="Picture Placeholder 4"/>
          <p:cNvSpPr>
            <a:spLocks noGrp="1"/>
          </p:cNvSpPr>
          <p:nvPr>
            <p:ph type="pic" sz="quarter" idx="11"/>
          </p:nvPr>
        </p:nvSpPr>
        <p:spPr>
          <a:xfrm>
            <a:off x="5525136" y="1932226"/>
            <a:ext cx="2203523" cy="1244630"/>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405757781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Break">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0"/>
            <a:ext cx="9144000" cy="3943484"/>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535203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cSld name="Iphone_06_layout">
    <p:spTree>
      <p:nvGrpSpPr>
        <p:cNvPr id="1" name=""/>
        <p:cNvGrpSpPr/>
        <p:nvPr/>
      </p:nvGrpSpPr>
      <p:grpSpPr>
        <a:xfrm>
          <a:off x="0" y="0"/>
          <a:ext cx="0" cy="0"/>
          <a:chOff x="0" y="0"/>
          <a:chExt cx="0" cy="0"/>
        </a:xfrm>
      </p:grpSpPr>
      <p:sp>
        <p:nvSpPr>
          <p:cNvPr id="7" name="Picture Placeholder 4"/>
          <p:cNvSpPr>
            <a:spLocks noGrp="1"/>
          </p:cNvSpPr>
          <p:nvPr>
            <p:ph type="pic" sz="quarter" idx="10"/>
          </p:nvPr>
        </p:nvSpPr>
        <p:spPr>
          <a:xfrm>
            <a:off x="3845169" y="2485292"/>
            <a:ext cx="1453399" cy="2520462"/>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45328589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Big Image Placeholder">
    <p:spTree>
      <p:nvGrpSpPr>
        <p:cNvPr id="1" name=""/>
        <p:cNvGrpSpPr/>
        <p:nvPr/>
      </p:nvGrpSpPr>
      <p:grpSpPr>
        <a:xfrm>
          <a:off x="0" y="0"/>
          <a:ext cx="0" cy="0"/>
          <a:chOff x="0" y="0"/>
          <a:chExt cx="0" cy="0"/>
        </a:xfrm>
      </p:grpSpPr>
      <p:sp>
        <p:nvSpPr>
          <p:cNvPr id="17" name="Picture Placeholder 13"/>
          <p:cNvSpPr>
            <a:spLocks noGrp="1"/>
          </p:cNvSpPr>
          <p:nvPr>
            <p:ph type="pic" sz="quarter" idx="13"/>
          </p:nvPr>
        </p:nvSpPr>
        <p:spPr>
          <a:xfrm>
            <a:off x="-1191" y="0"/>
            <a:ext cx="9144001" cy="6858000"/>
          </a:xfrm>
          <a:effectLst/>
        </p:spPr>
        <p:txBody>
          <a:bodyPr>
            <a:normAutofit/>
          </a:bodyPr>
          <a:lstStyle>
            <a:lvl1pPr marL="0" indent="0">
              <a:buNone/>
              <a:defRPr sz="1600">
                <a:ln>
                  <a:noFill/>
                </a:ln>
                <a:solidFill>
                  <a:schemeClr val="bg1">
                    <a:lumMod val="85000"/>
                  </a:schemeClr>
                </a:solidFill>
              </a:defRPr>
            </a:lvl1pPr>
          </a:lstStyle>
          <a:p>
            <a:r>
              <a:rPr lang="en-US"/>
              <a:t>Click icon to add picture</a:t>
            </a:r>
            <a:endParaRPr lang="en-US" dirty="0"/>
          </a:p>
        </p:txBody>
      </p:sp>
    </p:spTree>
    <p:extLst>
      <p:ext uri="{BB962C8B-B14F-4D97-AF65-F5344CB8AC3E}">
        <p14:creationId xmlns:p14="http://schemas.microsoft.com/office/powerpoint/2010/main" val="3242651503"/>
      </p:ext>
    </p:extLst>
  </p:cSld>
  <p:clrMapOvr>
    <a:masterClrMapping/>
  </p:clrMapOvr>
  <mc:AlternateContent xmlns:mc="http://schemas.openxmlformats.org/markup-compatibility/2006" xmlns:p14="http://schemas.microsoft.com/office/powerpoint/2010/main">
    <mc:Choice Requires="p14">
      <p:transition spd="slow" p14:dur="1500" advClick="0" advTm="3000">
        <p14:reveal/>
      </p:transition>
    </mc:Choice>
    <mc:Fallback xmlns="">
      <p:transition xmlns:p14="http://schemas.microsoft.com/office/powerpoint/2010/main" spd="slow" advClick="0" advTm="3000">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Quote">
    <p:spTree>
      <p:nvGrpSpPr>
        <p:cNvPr id="1" name=""/>
        <p:cNvGrpSpPr/>
        <p:nvPr/>
      </p:nvGrpSpPr>
      <p:grpSpPr>
        <a:xfrm>
          <a:off x="0" y="0"/>
          <a:ext cx="0" cy="0"/>
          <a:chOff x="0" y="0"/>
          <a:chExt cx="0" cy="0"/>
        </a:xfrm>
      </p:grpSpPr>
      <p:sp>
        <p:nvSpPr>
          <p:cNvPr id="4" name="Picture Placeholder 4"/>
          <p:cNvSpPr>
            <a:spLocks noGrp="1"/>
          </p:cNvSpPr>
          <p:nvPr>
            <p:ph type="pic" sz="quarter" idx="13" hasCustomPrompt="1"/>
          </p:nvPr>
        </p:nvSpPr>
        <p:spPr>
          <a:xfrm>
            <a:off x="1" y="0"/>
            <a:ext cx="5362185" cy="6858000"/>
          </a:xfrm>
        </p:spPr>
        <p:txBody>
          <a:bodyPr/>
          <a:lstStyle>
            <a:lvl1pPr>
              <a:defRPr baseline="0"/>
            </a:lvl1pPr>
          </a:lstStyle>
          <a:p>
            <a:r>
              <a:rPr lang="en-US" dirty="0"/>
              <a:t>Drag / Drop / Send to Back</a:t>
            </a:r>
          </a:p>
        </p:txBody>
      </p:sp>
    </p:spTree>
    <p:extLst>
      <p:ext uri="{BB962C8B-B14F-4D97-AF65-F5344CB8AC3E}">
        <p14:creationId xmlns:p14="http://schemas.microsoft.com/office/powerpoint/2010/main" val="3513045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Full Image BG">
    <p:spTree>
      <p:nvGrpSpPr>
        <p:cNvPr id="1" name=""/>
        <p:cNvGrpSpPr/>
        <p:nvPr/>
      </p:nvGrpSpPr>
      <p:grpSpPr>
        <a:xfrm>
          <a:off x="0" y="0"/>
          <a:ext cx="0" cy="0"/>
          <a:chOff x="0" y="0"/>
          <a:chExt cx="0" cy="0"/>
        </a:xfrm>
      </p:grpSpPr>
      <p:sp>
        <p:nvSpPr>
          <p:cNvPr id="8" name="Picture Placeholder 7"/>
          <p:cNvSpPr>
            <a:spLocks noGrp="1"/>
          </p:cNvSpPr>
          <p:nvPr>
            <p:ph type="pic" sz="quarter" idx="10"/>
          </p:nvPr>
        </p:nvSpPr>
        <p:spPr>
          <a:xfrm>
            <a:off x="0" y="0"/>
            <a:ext cx="9144000" cy="6858000"/>
          </a:xfrm>
        </p:spPr>
        <p:txBody>
          <a:bodyPr>
            <a:normAutofit/>
          </a:bodyPr>
          <a:lstStyle>
            <a:lvl1pPr marL="0" indent="0">
              <a:buNone/>
              <a:defRPr sz="1200"/>
            </a:lvl1pPr>
          </a:lstStyle>
          <a:p>
            <a:r>
              <a:rPr lang="en-US"/>
              <a:t>Click icon to add picture</a:t>
            </a:r>
            <a:endParaRPr lang="en-US" dirty="0"/>
          </a:p>
        </p:txBody>
      </p:sp>
    </p:spTree>
    <p:extLst>
      <p:ext uri="{BB962C8B-B14F-4D97-AF65-F5344CB8AC3E}">
        <p14:creationId xmlns:p14="http://schemas.microsoft.com/office/powerpoint/2010/main" val="287362654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2_Individual of the Team">
    <p:spTree>
      <p:nvGrpSpPr>
        <p:cNvPr id="1" name=""/>
        <p:cNvGrpSpPr/>
        <p:nvPr/>
      </p:nvGrpSpPr>
      <p:grpSpPr>
        <a:xfrm>
          <a:off x="0" y="0"/>
          <a:ext cx="0" cy="0"/>
          <a:chOff x="0" y="0"/>
          <a:chExt cx="0" cy="0"/>
        </a:xfrm>
      </p:grpSpPr>
      <p:sp>
        <p:nvSpPr>
          <p:cNvPr id="23" name="Picture Placeholder 22"/>
          <p:cNvSpPr>
            <a:spLocks noGrp="1"/>
          </p:cNvSpPr>
          <p:nvPr>
            <p:ph type="pic" sz="quarter" idx="15"/>
          </p:nvPr>
        </p:nvSpPr>
        <p:spPr>
          <a:xfrm>
            <a:off x="0" y="0"/>
            <a:ext cx="4572000" cy="6935254"/>
          </a:xfrm>
          <a:prstGeom prst="rect">
            <a:avLst/>
          </a:prstGeom>
        </p:spPr>
        <p:txBody>
          <a:bodyPr>
            <a:normAutofit/>
          </a:bodyPr>
          <a:lstStyle>
            <a:lvl1pPr>
              <a:defRPr sz="1200"/>
            </a:lvl1pPr>
          </a:lstStyle>
          <a:p>
            <a:r>
              <a:rPr lang="en-US"/>
              <a:t>Click icon to add picture</a:t>
            </a:r>
          </a:p>
        </p:txBody>
      </p:sp>
    </p:spTree>
    <p:extLst>
      <p:ext uri="{BB962C8B-B14F-4D97-AF65-F5344CB8AC3E}">
        <p14:creationId xmlns:p14="http://schemas.microsoft.com/office/powerpoint/2010/main" val="16890015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9_Custom Layout">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724206" y="2052623"/>
            <a:ext cx="685711" cy="685800"/>
          </a:xfrm>
          <a:prstGeom prst="ellipse">
            <a:avLst/>
          </a:prstGeom>
        </p:spPr>
        <p:txBody>
          <a:bodyPr rtlCol="0">
            <a:normAutofit/>
          </a:bodyPr>
          <a:lstStyle>
            <a:lvl1pPr marL="0" indent="0">
              <a:buNone/>
              <a:defRPr sz="800">
                <a:solidFill>
                  <a:schemeClr val="tx1"/>
                </a:solidFill>
              </a:defRPr>
            </a:lvl1pPr>
          </a:lstStyle>
          <a:p>
            <a:pPr lvl="0"/>
            <a:r>
              <a:rPr lang="en-US" noProof="0"/>
              <a:t>Click icon to add picture</a:t>
            </a:r>
            <a:endParaRPr lang="en-US" noProof="0" dirty="0"/>
          </a:p>
        </p:txBody>
      </p:sp>
      <p:sp>
        <p:nvSpPr>
          <p:cNvPr id="13" name="Picture Placeholder 6"/>
          <p:cNvSpPr>
            <a:spLocks noGrp="1"/>
          </p:cNvSpPr>
          <p:nvPr>
            <p:ph type="pic" sz="quarter" idx="11"/>
          </p:nvPr>
        </p:nvSpPr>
        <p:spPr>
          <a:xfrm>
            <a:off x="3198241" y="2052623"/>
            <a:ext cx="685711" cy="685800"/>
          </a:xfrm>
          <a:prstGeom prst="ellipse">
            <a:avLst/>
          </a:prstGeom>
        </p:spPr>
        <p:txBody>
          <a:bodyPr rtlCol="0">
            <a:normAutofit/>
          </a:bodyPr>
          <a:lstStyle>
            <a:lvl1pPr marL="0" indent="0">
              <a:buNone/>
              <a:defRPr sz="800">
                <a:solidFill>
                  <a:schemeClr val="tx1"/>
                </a:solidFill>
              </a:defRPr>
            </a:lvl1pPr>
          </a:lstStyle>
          <a:p>
            <a:pPr lvl="0"/>
            <a:r>
              <a:rPr lang="en-US" noProof="0"/>
              <a:t>Click icon to add picture</a:t>
            </a:r>
          </a:p>
        </p:txBody>
      </p:sp>
      <p:sp>
        <p:nvSpPr>
          <p:cNvPr id="15" name="Picture Placeholder 6"/>
          <p:cNvSpPr>
            <a:spLocks noGrp="1"/>
          </p:cNvSpPr>
          <p:nvPr>
            <p:ph type="pic" sz="quarter" idx="12"/>
          </p:nvPr>
        </p:nvSpPr>
        <p:spPr>
          <a:xfrm>
            <a:off x="5589729" y="2052623"/>
            <a:ext cx="685711" cy="685800"/>
          </a:xfrm>
          <a:prstGeom prst="ellipse">
            <a:avLst/>
          </a:prstGeom>
        </p:spPr>
        <p:txBody>
          <a:bodyPr rtlCol="0">
            <a:normAutofit/>
          </a:bodyPr>
          <a:lstStyle>
            <a:lvl1pPr marL="0" indent="0">
              <a:buNone/>
              <a:defRPr sz="800">
                <a:solidFill>
                  <a:schemeClr val="tx1"/>
                </a:solidFill>
              </a:defRPr>
            </a:lvl1pPr>
          </a:lstStyle>
          <a:p>
            <a:pPr lvl="0"/>
            <a:r>
              <a:rPr lang="en-US" noProof="0"/>
              <a:t>Click icon to add picture</a:t>
            </a:r>
          </a:p>
        </p:txBody>
      </p:sp>
    </p:spTree>
    <p:extLst>
      <p:ext uri="{BB962C8B-B14F-4D97-AF65-F5344CB8AC3E}">
        <p14:creationId xmlns:p14="http://schemas.microsoft.com/office/powerpoint/2010/main" val="3840876380"/>
      </p:ext>
    </p:extLst>
  </p:cSld>
  <p:clrMapOvr>
    <a:masterClrMapping/>
  </p:clrMapOvr>
  <p:transition spd="med" advClick="0" advTm="2000">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cSld name="Data Driven">
    <p:spTree>
      <p:nvGrpSpPr>
        <p:cNvPr id="1" name=""/>
        <p:cNvGrpSpPr/>
        <p:nvPr/>
      </p:nvGrpSpPr>
      <p:grpSpPr>
        <a:xfrm>
          <a:off x="0" y="0"/>
          <a:ext cx="0" cy="0"/>
          <a:chOff x="0" y="0"/>
          <a:chExt cx="0" cy="0"/>
        </a:xfrm>
      </p:grpSpPr>
      <p:sp>
        <p:nvSpPr>
          <p:cNvPr id="7" name="Picture Placeholder 5"/>
          <p:cNvSpPr>
            <a:spLocks noGrp="1"/>
          </p:cNvSpPr>
          <p:nvPr>
            <p:ph type="pic" sz="quarter" idx="10"/>
          </p:nvPr>
        </p:nvSpPr>
        <p:spPr>
          <a:xfrm>
            <a:off x="-1190" y="2214687"/>
            <a:ext cx="9144000" cy="2006754"/>
          </a:xfrm>
        </p:spPr>
        <p:txBody>
          <a:bodyPr/>
          <a:lstStyle/>
          <a:p>
            <a:r>
              <a:rPr lang="en-US"/>
              <a:t>Click icon to add picture</a:t>
            </a:r>
          </a:p>
        </p:txBody>
      </p:sp>
    </p:spTree>
    <p:extLst>
      <p:ext uri="{BB962C8B-B14F-4D97-AF65-F5344CB8AC3E}">
        <p14:creationId xmlns:p14="http://schemas.microsoft.com/office/powerpoint/2010/main" val="429369616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7B468BC-4A76-4822-8BEA-4EF8AD60208C}" type="datetime1">
              <a:rPr lang="en-US" smtClean="0">
                <a:solidFill>
                  <a:srgbClr val="445469">
                    <a:tint val="75000"/>
                  </a:srgbClr>
                </a:solidFill>
              </a:rPr>
              <a:t>4/10/2018</a:t>
            </a:fld>
            <a:endParaRPr lang="en-US">
              <a:solidFill>
                <a:srgbClr val="445469">
                  <a:tint val="75000"/>
                </a:srgbClr>
              </a:solidFill>
            </a:endParaRPr>
          </a:p>
        </p:txBody>
      </p:sp>
      <p:sp>
        <p:nvSpPr>
          <p:cNvPr id="5" name="Footer Placeholder 4"/>
          <p:cNvSpPr>
            <a:spLocks noGrp="1"/>
          </p:cNvSpPr>
          <p:nvPr>
            <p:ph type="ftr" sz="quarter" idx="11"/>
          </p:nvPr>
        </p:nvSpPr>
        <p:spPr/>
        <p:txBody>
          <a:bodyPr/>
          <a:lstStyle/>
          <a:p>
            <a:endParaRPr lang="en-US">
              <a:solidFill>
                <a:srgbClr val="445469">
                  <a:tint val="75000"/>
                </a:srgbClr>
              </a:solidFill>
            </a:endParaRPr>
          </a:p>
        </p:txBody>
      </p:sp>
      <p:sp>
        <p:nvSpPr>
          <p:cNvPr id="6" name="Slide Number Placeholder 5"/>
          <p:cNvSpPr>
            <a:spLocks noGrp="1"/>
          </p:cNvSpPr>
          <p:nvPr>
            <p:ph type="sldNum" sz="quarter" idx="12"/>
          </p:nvPr>
        </p:nvSpPr>
        <p:spPr/>
        <p:txBody>
          <a:bodyPr/>
          <a:lstStyle/>
          <a:p>
            <a:fld id="{6B5EDA75-33EF-4F5F-8AEE-B0487D5CD76E}" type="slidenum">
              <a:rPr lang="en-US" smtClean="0">
                <a:solidFill>
                  <a:srgbClr val="445469">
                    <a:tint val="75000"/>
                  </a:srgbClr>
                </a:solidFill>
              </a:rPr>
              <a:pPr/>
              <a:t>‹#›</a:t>
            </a:fld>
            <a:endParaRPr lang="en-US">
              <a:solidFill>
                <a:srgbClr val="445469">
                  <a:tint val="75000"/>
                </a:srgbClr>
              </a:solidFill>
            </a:endParaRPr>
          </a:p>
        </p:txBody>
      </p:sp>
    </p:spTree>
    <p:extLst>
      <p:ext uri="{BB962C8B-B14F-4D97-AF65-F5344CB8AC3E}">
        <p14:creationId xmlns:p14="http://schemas.microsoft.com/office/powerpoint/2010/main" val="337485378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6481" y="273629"/>
            <a:ext cx="8226720" cy="1143480"/>
          </a:xfrm>
        </p:spPr>
        <p:txBody>
          <a:bodyPr/>
          <a:lstStyle/>
          <a:p>
            <a:r>
              <a:rPr lang="en-US"/>
              <a:t>Click to edit Master title style</a:t>
            </a:r>
          </a:p>
        </p:txBody>
      </p:sp>
      <p:sp>
        <p:nvSpPr>
          <p:cNvPr id="3" name="Content Placeholder 2"/>
          <p:cNvSpPr>
            <a:spLocks noGrp="1"/>
          </p:cNvSpPr>
          <p:nvPr>
            <p:ph sz="half" idx="1"/>
          </p:nvPr>
        </p:nvSpPr>
        <p:spPr>
          <a:xfrm>
            <a:off x="456481" y="1604329"/>
            <a:ext cx="8226720" cy="2193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6481" y="3935934"/>
            <a:ext cx="8226720" cy="2193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
          <p:cNvSpPr>
            <a:spLocks noGrp="1" noChangeArrowheads="1"/>
          </p:cNvSpPr>
          <p:nvPr>
            <p:ph type="dt" idx="10"/>
          </p:nvPr>
        </p:nvSpPr>
        <p:spPr>
          <a:ln/>
        </p:spPr>
        <p:txBody>
          <a:bodyPr/>
          <a:lstStyle>
            <a:lvl1pPr>
              <a:defRPr/>
            </a:lvl1pPr>
          </a:lstStyle>
          <a:p>
            <a:fld id="{3409D9D9-2C81-4F2D-8CFB-C0C5F52FBD52}" type="datetime1">
              <a:rPr lang="en-US" smtClean="0">
                <a:solidFill>
                  <a:srgbClr val="445469">
                    <a:tint val="75000"/>
                  </a:srgbClr>
                </a:solidFill>
              </a:rPr>
              <a:t>4/10/2018</a:t>
            </a:fld>
            <a:endParaRPr lang="en-US">
              <a:solidFill>
                <a:srgbClr val="445469">
                  <a:tint val="75000"/>
                </a:srgbClr>
              </a:solidFill>
            </a:endParaRPr>
          </a:p>
        </p:txBody>
      </p:sp>
      <p:sp>
        <p:nvSpPr>
          <p:cNvPr id="6" name="Rectangle 4"/>
          <p:cNvSpPr>
            <a:spLocks noGrp="1" noChangeArrowheads="1"/>
          </p:cNvSpPr>
          <p:nvPr>
            <p:ph type="ftr" idx="11"/>
          </p:nvPr>
        </p:nvSpPr>
        <p:spPr>
          <a:ln/>
        </p:spPr>
        <p:txBody>
          <a:bodyPr/>
          <a:lstStyle>
            <a:lvl1pPr>
              <a:defRPr/>
            </a:lvl1pPr>
          </a:lstStyle>
          <a:p>
            <a:endParaRPr lang="en-US">
              <a:solidFill>
                <a:srgbClr val="445469">
                  <a:tint val="75000"/>
                </a:srgbClr>
              </a:solidFill>
            </a:endParaRPr>
          </a:p>
        </p:txBody>
      </p:sp>
      <p:sp>
        <p:nvSpPr>
          <p:cNvPr id="7" name="Rectangle 5"/>
          <p:cNvSpPr>
            <a:spLocks noGrp="1" noChangeArrowheads="1"/>
          </p:cNvSpPr>
          <p:nvPr>
            <p:ph type="sldNum" idx="12"/>
          </p:nvPr>
        </p:nvSpPr>
        <p:spPr>
          <a:ln/>
        </p:spPr>
        <p:txBody>
          <a:bodyPr/>
          <a:lstStyle>
            <a:lvl1pPr>
              <a:defRPr/>
            </a:lvl1pPr>
          </a:lstStyle>
          <a:p>
            <a:fld id="{D165E9B0-7DA8-466E-963D-86F25D5E43BA}" type="slidenum">
              <a:rPr lang="en-GB">
                <a:solidFill>
                  <a:srgbClr val="445469">
                    <a:tint val="75000"/>
                  </a:srgbClr>
                </a:solidFill>
              </a:rPr>
              <a:pPr/>
              <a:t>‹#›</a:t>
            </a:fld>
            <a:endParaRPr lang="en-GB">
              <a:solidFill>
                <a:srgbClr val="445469">
                  <a:tint val="75000"/>
                </a:srgbClr>
              </a:solidFill>
            </a:endParaRPr>
          </a:p>
        </p:txBody>
      </p:sp>
    </p:spTree>
    <p:extLst>
      <p:ext uri="{BB962C8B-B14F-4D97-AF65-F5344CB8AC3E}">
        <p14:creationId xmlns:p14="http://schemas.microsoft.com/office/powerpoint/2010/main" val="38492468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FBE739-8E23-4386-8904-5F33F9D2ED91}" type="datetime1">
              <a:rPr lang="en-US" smtClean="0">
                <a:solidFill>
                  <a:srgbClr val="445469">
                    <a:tint val="75000"/>
                  </a:srgbClr>
                </a:solidFill>
              </a:rPr>
              <a:t>4/10/2018</a:t>
            </a:fld>
            <a:endParaRPr lang="en-US">
              <a:solidFill>
                <a:srgbClr val="445469">
                  <a:tint val="75000"/>
                </a:srgbClr>
              </a:solidFill>
            </a:endParaRPr>
          </a:p>
        </p:txBody>
      </p:sp>
      <p:sp>
        <p:nvSpPr>
          <p:cNvPr id="5" name="Footer Placeholder 4"/>
          <p:cNvSpPr>
            <a:spLocks noGrp="1"/>
          </p:cNvSpPr>
          <p:nvPr>
            <p:ph type="ftr" sz="quarter" idx="11"/>
          </p:nvPr>
        </p:nvSpPr>
        <p:spPr/>
        <p:txBody>
          <a:bodyPr/>
          <a:lstStyle/>
          <a:p>
            <a:endParaRPr lang="en-US">
              <a:solidFill>
                <a:srgbClr val="445469">
                  <a:tint val="75000"/>
                </a:srgbClr>
              </a:solidFill>
            </a:endParaRPr>
          </a:p>
        </p:txBody>
      </p:sp>
      <p:sp>
        <p:nvSpPr>
          <p:cNvPr id="6" name="Slide Number Placeholder 5"/>
          <p:cNvSpPr>
            <a:spLocks noGrp="1"/>
          </p:cNvSpPr>
          <p:nvPr>
            <p:ph type="sldNum" sz="quarter" idx="12"/>
          </p:nvPr>
        </p:nvSpPr>
        <p:spPr/>
        <p:txBody>
          <a:bodyPr/>
          <a:lstStyle/>
          <a:p>
            <a:fld id="{1F181EE6-BCB5-48D6-9A0C-7ACB016592BE}" type="slidenum">
              <a:rPr lang="en-US" smtClean="0">
                <a:solidFill>
                  <a:srgbClr val="445469">
                    <a:tint val="75000"/>
                  </a:srgbClr>
                </a:solidFill>
              </a:rPr>
              <a:pPr/>
              <a:t>‹#›</a:t>
            </a:fld>
            <a:endParaRPr lang="en-US">
              <a:solidFill>
                <a:srgbClr val="445469">
                  <a:tint val="75000"/>
                </a:srgbClr>
              </a:solidFill>
            </a:endParaRPr>
          </a:p>
        </p:txBody>
      </p:sp>
    </p:spTree>
    <p:extLst>
      <p:ext uri="{BB962C8B-B14F-4D97-AF65-F5344CB8AC3E}">
        <p14:creationId xmlns:p14="http://schemas.microsoft.com/office/powerpoint/2010/main" val="246308955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334A9C8-BE93-4254-A306-3D5AFFE5EBD9}" type="datetime1">
              <a:rPr lang="en-US" smtClean="0">
                <a:solidFill>
                  <a:srgbClr val="445469">
                    <a:tint val="75000"/>
                  </a:srgbClr>
                </a:solidFill>
              </a:rPr>
              <a:t>4/10/2018</a:t>
            </a:fld>
            <a:endParaRPr lang="en-US">
              <a:solidFill>
                <a:srgbClr val="445469">
                  <a:tint val="75000"/>
                </a:srgbClr>
              </a:solidFill>
            </a:endParaRPr>
          </a:p>
        </p:txBody>
      </p:sp>
      <p:sp>
        <p:nvSpPr>
          <p:cNvPr id="6" name="Footer Placeholder 5"/>
          <p:cNvSpPr>
            <a:spLocks noGrp="1"/>
          </p:cNvSpPr>
          <p:nvPr>
            <p:ph type="ftr" sz="quarter" idx="11"/>
          </p:nvPr>
        </p:nvSpPr>
        <p:spPr/>
        <p:txBody>
          <a:bodyPr/>
          <a:lstStyle/>
          <a:p>
            <a:endParaRPr lang="en-US">
              <a:solidFill>
                <a:srgbClr val="445469">
                  <a:tint val="75000"/>
                </a:srgbClr>
              </a:solidFill>
            </a:endParaRPr>
          </a:p>
        </p:txBody>
      </p:sp>
      <p:sp>
        <p:nvSpPr>
          <p:cNvPr id="7" name="Slide Number Placeholder 6"/>
          <p:cNvSpPr>
            <a:spLocks noGrp="1"/>
          </p:cNvSpPr>
          <p:nvPr>
            <p:ph type="sldNum" sz="quarter" idx="12"/>
          </p:nvPr>
        </p:nvSpPr>
        <p:spPr/>
        <p:txBody>
          <a:bodyPr/>
          <a:lstStyle/>
          <a:p>
            <a:fld id="{1F181EE6-BCB5-48D6-9A0C-7ACB016592BE}" type="slidenum">
              <a:rPr lang="en-US" smtClean="0">
                <a:solidFill>
                  <a:srgbClr val="445469">
                    <a:tint val="75000"/>
                  </a:srgbClr>
                </a:solidFill>
              </a:rPr>
              <a:pPr/>
              <a:t>‹#›</a:t>
            </a:fld>
            <a:endParaRPr lang="en-US">
              <a:solidFill>
                <a:srgbClr val="445469">
                  <a:tint val="75000"/>
                </a:srgbClr>
              </a:solidFill>
            </a:endParaRPr>
          </a:p>
        </p:txBody>
      </p:sp>
    </p:spTree>
    <p:extLst>
      <p:ext uri="{BB962C8B-B14F-4D97-AF65-F5344CB8AC3E}">
        <p14:creationId xmlns:p14="http://schemas.microsoft.com/office/powerpoint/2010/main" val="2105089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macbook_Air_mockup">
    <p:spTree>
      <p:nvGrpSpPr>
        <p:cNvPr id="1" name=""/>
        <p:cNvGrpSpPr/>
        <p:nvPr/>
      </p:nvGrpSpPr>
      <p:grpSpPr>
        <a:xfrm>
          <a:off x="0" y="0"/>
          <a:ext cx="0" cy="0"/>
          <a:chOff x="0" y="0"/>
          <a:chExt cx="0" cy="0"/>
        </a:xfrm>
      </p:grpSpPr>
      <p:sp>
        <p:nvSpPr>
          <p:cNvPr id="7" name="Picture Placeholder 4"/>
          <p:cNvSpPr>
            <a:spLocks noGrp="1"/>
          </p:cNvSpPr>
          <p:nvPr>
            <p:ph type="pic" sz="quarter" idx="10"/>
          </p:nvPr>
        </p:nvSpPr>
        <p:spPr>
          <a:xfrm>
            <a:off x="3099915" y="2518442"/>
            <a:ext cx="2967532" cy="1865989"/>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125147412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173163" y="4572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1173163"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5135563" y="1981200"/>
            <a:ext cx="3810000" cy="4114800"/>
          </a:xfrm>
        </p:spPr>
        <p:txBody>
          <a:bodyPr/>
          <a:lstStyle/>
          <a:p>
            <a:pPr lvl="0"/>
            <a:endParaRPr lang="en-US" noProof="0"/>
          </a:p>
        </p:txBody>
      </p:sp>
      <p:sp>
        <p:nvSpPr>
          <p:cNvPr id="5" name="Rectangle 27"/>
          <p:cNvSpPr>
            <a:spLocks noGrp="1" noChangeArrowheads="1"/>
          </p:cNvSpPr>
          <p:nvPr>
            <p:ph type="dt" sz="half" idx="10"/>
          </p:nvPr>
        </p:nvSpPr>
        <p:spPr>
          <a:ln/>
        </p:spPr>
        <p:txBody>
          <a:bodyPr/>
          <a:lstStyle>
            <a:lvl1pPr>
              <a:defRPr/>
            </a:lvl1pPr>
          </a:lstStyle>
          <a:p>
            <a:pPr>
              <a:defRPr/>
            </a:pPr>
            <a:fld id="{83D126C1-1C53-49D8-9656-E87B29E2F2B6}" type="datetime1">
              <a:rPr lang="en-US" smtClean="0">
                <a:solidFill>
                  <a:srgbClr val="445469">
                    <a:tint val="75000"/>
                  </a:srgbClr>
                </a:solidFill>
              </a:rPr>
              <a:t>4/10/2018</a:t>
            </a:fld>
            <a:endParaRPr lang="en-US">
              <a:solidFill>
                <a:srgbClr val="445469">
                  <a:tint val="75000"/>
                </a:srgbClr>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solidFill>
                <a:srgbClr val="445469">
                  <a:tint val="75000"/>
                </a:srgbClr>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B6B442F6-7892-4E51-91C3-35FCEF4C6AB1}" type="slidenum">
              <a:rPr lang="en-US">
                <a:solidFill>
                  <a:srgbClr val="445469">
                    <a:tint val="75000"/>
                  </a:srgbClr>
                </a:solidFill>
              </a:rPr>
              <a:pPr>
                <a:defRPr/>
              </a:pPr>
              <a:t>‹#›</a:t>
            </a:fld>
            <a:endParaRPr lang="en-US">
              <a:solidFill>
                <a:srgbClr val="445469">
                  <a:tint val="75000"/>
                </a:srgbClr>
              </a:solidFill>
            </a:endParaRPr>
          </a:p>
        </p:txBody>
      </p:sp>
    </p:spTree>
    <p:extLst>
      <p:ext uri="{BB962C8B-B14F-4D97-AF65-F5344CB8AC3E}">
        <p14:creationId xmlns:p14="http://schemas.microsoft.com/office/powerpoint/2010/main" val="201369043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Big Picture v4">
    <p:spTree>
      <p:nvGrpSpPr>
        <p:cNvPr id="1" name=""/>
        <p:cNvGrpSpPr/>
        <p:nvPr/>
      </p:nvGrpSpPr>
      <p:grpSpPr>
        <a:xfrm>
          <a:off x="0" y="0"/>
          <a:ext cx="0" cy="0"/>
          <a:chOff x="0" y="0"/>
          <a:chExt cx="0" cy="0"/>
        </a:xfrm>
      </p:grpSpPr>
      <p:sp>
        <p:nvSpPr>
          <p:cNvPr id="4" name="Picture Placeholder 13"/>
          <p:cNvSpPr>
            <a:spLocks noGrp="1"/>
          </p:cNvSpPr>
          <p:nvPr>
            <p:ph type="pic" sz="quarter" idx="13"/>
          </p:nvPr>
        </p:nvSpPr>
        <p:spPr>
          <a:xfrm>
            <a:off x="0" y="0"/>
            <a:ext cx="9144000" cy="6858000"/>
          </a:xfrm>
          <a:effectLst/>
        </p:spPr>
        <p:txBody>
          <a:bodyPr>
            <a:normAutofit/>
          </a:bodyPr>
          <a:lstStyle>
            <a:lvl1pPr marL="0" indent="0">
              <a:buNone/>
              <a:defRPr sz="18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212352308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Big Picture">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0" y="0"/>
            <a:ext cx="9144000" cy="6858000"/>
          </a:xfrm>
          <a:prstGeom prst="rect">
            <a:avLst/>
          </a:prstGeom>
          <a:effectLst/>
        </p:spPr>
        <p:txBody>
          <a:bodyPr>
            <a:normAutofit/>
          </a:bodyPr>
          <a:lstStyle>
            <a:lvl1pPr marL="0" indent="0">
              <a:buNone/>
              <a:defRPr sz="18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856062137"/>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cSld name="Master Slide 1">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329959"/>
      </p:ext>
    </p:extLst>
  </p:cSld>
  <p:clrMapOvr>
    <a:masterClrMapping/>
  </p:clrMapOvr>
  <mc:AlternateContent xmlns:mc="http://schemas.openxmlformats.org/markup-compatibility/2006" xmlns:p14="http://schemas.microsoft.com/office/powerpoint/2010/main">
    <mc:Choice Requires="p14">
      <p:transition p14:dur="0" advClick="0" advTm="3000"/>
    </mc:Choice>
    <mc:Fallback xmlns="">
      <p:transition xmlns:p14="http://schemas.microsoft.com/office/powerpoint/2010/main" advClick="0" advTm="3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cSld name="ipad_mockup">
    <p:spTree>
      <p:nvGrpSpPr>
        <p:cNvPr id="1" name=""/>
        <p:cNvGrpSpPr/>
        <p:nvPr/>
      </p:nvGrpSpPr>
      <p:grpSpPr>
        <a:xfrm>
          <a:off x="0" y="0"/>
          <a:ext cx="0" cy="0"/>
          <a:chOff x="0" y="0"/>
          <a:chExt cx="0" cy="0"/>
        </a:xfrm>
      </p:grpSpPr>
      <p:sp>
        <p:nvSpPr>
          <p:cNvPr id="9" name="Picture Placeholder 4"/>
          <p:cNvSpPr>
            <a:spLocks noGrp="1"/>
          </p:cNvSpPr>
          <p:nvPr>
            <p:ph type="pic" sz="quarter" idx="10"/>
          </p:nvPr>
        </p:nvSpPr>
        <p:spPr>
          <a:xfrm>
            <a:off x="5631883" y="2199224"/>
            <a:ext cx="2002648" cy="2700196"/>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10708305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cSld name="ipad_mockup2">
    <p:spTree>
      <p:nvGrpSpPr>
        <p:cNvPr id="1" name=""/>
        <p:cNvGrpSpPr/>
        <p:nvPr/>
      </p:nvGrpSpPr>
      <p:grpSpPr>
        <a:xfrm>
          <a:off x="0" y="0"/>
          <a:ext cx="0" cy="0"/>
          <a:chOff x="0" y="0"/>
          <a:chExt cx="0" cy="0"/>
        </a:xfrm>
      </p:grpSpPr>
      <p:sp>
        <p:nvSpPr>
          <p:cNvPr id="8" name="Picture Placeholder 4"/>
          <p:cNvSpPr>
            <a:spLocks noGrp="1"/>
          </p:cNvSpPr>
          <p:nvPr>
            <p:ph type="pic" sz="quarter" idx="10"/>
          </p:nvPr>
        </p:nvSpPr>
        <p:spPr>
          <a:xfrm>
            <a:off x="3152458" y="2493469"/>
            <a:ext cx="2843641" cy="2107451"/>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153656258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cSld name="new_macbook_mockup">
    <p:spTree>
      <p:nvGrpSpPr>
        <p:cNvPr id="1" name=""/>
        <p:cNvGrpSpPr/>
        <p:nvPr/>
      </p:nvGrpSpPr>
      <p:grpSpPr>
        <a:xfrm>
          <a:off x="0" y="0"/>
          <a:ext cx="0" cy="0"/>
          <a:chOff x="0" y="0"/>
          <a:chExt cx="0" cy="0"/>
        </a:xfrm>
      </p:grpSpPr>
      <p:sp>
        <p:nvSpPr>
          <p:cNvPr id="4" name="Picture Placeholder 4"/>
          <p:cNvSpPr>
            <a:spLocks noGrp="1"/>
          </p:cNvSpPr>
          <p:nvPr>
            <p:ph type="pic" sz="quarter" idx="10"/>
          </p:nvPr>
        </p:nvSpPr>
        <p:spPr>
          <a:xfrm>
            <a:off x="2960239" y="2497015"/>
            <a:ext cx="3190781" cy="1992924"/>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151652772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cSld name="iMac_Compare">
    <p:spTree>
      <p:nvGrpSpPr>
        <p:cNvPr id="1" name=""/>
        <p:cNvGrpSpPr/>
        <p:nvPr/>
      </p:nvGrpSpPr>
      <p:grpSpPr>
        <a:xfrm>
          <a:off x="0" y="0"/>
          <a:ext cx="0" cy="0"/>
          <a:chOff x="0" y="0"/>
          <a:chExt cx="0" cy="0"/>
        </a:xfrm>
      </p:grpSpPr>
      <p:sp>
        <p:nvSpPr>
          <p:cNvPr id="32" name="Picture Placeholder 4"/>
          <p:cNvSpPr>
            <a:spLocks noGrp="1"/>
          </p:cNvSpPr>
          <p:nvPr>
            <p:ph type="pic" sz="quarter" idx="10"/>
          </p:nvPr>
        </p:nvSpPr>
        <p:spPr>
          <a:xfrm>
            <a:off x="1354204" y="1928920"/>
            <a:ext cx="2203523" cy="1244630"/>
          </a:xfrm>
        </p:spPr>
        <p:txBody>
          <a:bodyPr>
            <a:normAutofit/>
          </a:bodyPr>
          <a:lstStyle>
            <a:lvl1pPr>
              <a:defRPr sz="1400"/>
            </a:lvl1pPr>
          </a:lstStyle>
          <a:p>
            <a:r>
              <a:rPr lang="en-US"/>
              <a:t>Click icon to add picture</a:t>
            </a:r>
            <a:endParaRPr lang="en-US" dirty="0"/>
          </a:p>
        </p:txBody>
      </p:sp>
      <p:sp>
        <p:nvSpPr>
          <p:cNvPr id="33" name="Picture Placeholder 4"/>
          <p:cNvSpPr>
            <a:spLocks noGrp="1"/>
          </p:cNvSpPr>
          <p:nvPr>
            <p:ph type="pic" sz="quarter" idx="11"/>
          </p:nvPr>
        </p:nvSpPr>
        <p:spPr>
          <a:xfrm>
            <a:off x="5525136" y="1932226"/>
            <a:ext cx="2203523" cy="1244630"/>
          </a:xfrm>
        </p:spPr>
        <p:txBody>
          <a:bodyPr>
            <a:normAutofit/>
          </a:bodyPr>
          <a:lstStyle>
            <a:lvl1pPr>
              <a:defRPr sz="1400"/>
            </a:lvl1pPr>
          </a:lstStyle>
          <a:p>
            <a:r>
              <a:rPr lang="en-US"/>
              <a:t>Click icon to add picture</a:t>
            </a:r>
            <a:endParaRPr lang="en-US" dirty="0"/>
          </a:p>
        </p:txBody>
      </p:sp>
    </p:spTree>
    <p:extLst>
      <p:ext uri="{BB962C8B-B14F-4D97-AF65-F5344CB8AC3E}">
        <p14:creationId xmlns:p14="http://schemas.microsoft.com/office/powerpoint/2010/main" val="194558509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xmlns:p14="http://schemas.microsoft.com/office/powerpoint/2010/mai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18" Type="http://schemas.openxmlformats.org/officeDocument/2006/relationships/slideLayout" Target="../slideLayouts/slideLayout47.xml"/><Relationship Id="rId3" Type="http://schemas.openxmlformats.org/officeDocument/2006/relationships/slideLayout" Target="../slideLayouts/slideLayout32.xml"/><Relationship Id="rId21" Type="http://schemas.openxmlformats.org/officeDocument/2006/relationships/slideLayout" Target="../slideLayouts/slideLayout50.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17" Type="http://schemas.openxmlformats.org/officeDocument/2006/relationships/slideLayout" Target="../slideLayouts/slideLayout46.xml"/><Relationship Id="rId25" Type="http://schemas.openxmlformats.org/officeDocument/2006/relationships/theme" Target="../theme/theme3.xml"/><Relationship Id="rId2" Type="http://schemas.openxmlformats.org/officeDocument/2006/relationships/slideLayout" Target="../slideLayouts/slideLayout31.xml"/><Relationship Id="rId16" Type="http://schemas.openxmlformats.org/officeDocument/2006/relationships/slideLayout" Target="../slideLayouts/slideLayout45.xml"/><Relationship Id="rId20" Type="http://schemas.openxmlformats.org/officeDocument/2006/relationships/slideLayout" Target="../slideLayouts/slideLayout49.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24" Type="http://schemas.openxmlformats.org/officeDocument/2006/relationships/slideLayout" Target="../slideLayouts/slideLayout53.xml"/><Relationship Id="rId5" Type="http://schemas.openxmlformats.org/officeDocument/2006/relationships/slideLayout" Target="../slideLayouts/slideLayout34.xml"/><Relationship Id="rId15" Type="http://schemas.openxmlformats.org/officeDocument/2006/relationships/slideLayout" Target="../slideLayouts/slideLayout44.xml"/><Relationship Id="rId23" Type="http://schemas.openxmlformats.org/officeDocument/2006/relationships/slideLayout" Target="../slideLayouts/slideLayout52.xml"/><Relationship Id="rId10" Type="http://schemas.openxmlformats.org/officeDocument/2006/relationships/slideLayout" Target="../slideLayouts/slideLayout39.xml"/><Relationship Id="rId19" Type="http://schemas.openxmlformats.org/officeDocument/2006/relationships/slideLayout" Target="../slideLayouts/slideLayout48.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slideLayout" Target="../slideLayouts/slideLayout43.xml"/><Relationship Id="rId22"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45720" tIns="22860" rIns="45720" bIns="2286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45720" tIns="22860" rIns="45720" bIns="2286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45720" tIns="22860" rIns="45720" bIns="22860" rtlCol="0" anchor="ctr"/>
          <a:lstStyle>
            <a:lvl1pPr algn="l">
              <a:defRPr sz="1200">
                <a:solidFill>
                  <a:schemeClr val="tx1">
                    <a:tint val="75000"/>
                  </a:schemeClr>
                </a:solidFill>
              </a:defRPr>
            </a:lvl1pPr>
          </a:lstStyle>
          <a:p>
            <a:fld id="{0C034A21-CE77-4D3A-9013-3F277AD123EF}" type="datetime1">
              <a:rPr lang="en-US" smtClean="0"/>
              <a:t>4/10/2018</a:t>
            </a:fld>
            <a:endParaRPr lang="en-US"/>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45720" tIns="22860" rIns="45720" bIns="2286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45720" tIns="22860" rIns="45720" bIns="22860" rtlCol="0" anchor="ctr"/>
          <a:lstStyle>
            <a:lvl1pPr algn="r">
              <a:defRPr sz="1200">
                <a:solidFill>
                  <a:schemeClr val="tx1">
                    <a:tint val="75000"/>
                  </a:schemeClr>
                </a:solidFill>
              </a:defRPr>
            </a:lvl1pPr>
          </a:lstStyle>
          <a:p>
            <a:fld id="{6B5EDA75-33EF-4F5F-8AEE-B0487D5CD76E}" type="slidenum">
              <a:rPr lang="en-US" smtClean="0"/>
              <a:t>‹#›</a:t>
            </a:fld>
            <a:endParaRPr lang="en-US"/>
          </a:p>
        </p:txBody>
      </p:sp>
      <p:sp>
        <p:nvSpPr>
          <p:cNvPr id="9" name="TextBox 8"/>
          <p:cNvSpPr txBox="1"/>
          <p:nvPr/>
        </p:nvSpPr>
        <p:spPr>
          <a:xfrm>
            <a:off x="8664959" y="303535"/>
            <a:ext cx="310003" cy="238519"/>
          </a:xfrm>
          <a:prstGeom prst="rect">
            <a:avLst/>
          </a:prstGeom>
          <a:noFill/>
        </p:spPr>
        <p:txBody>
          <a:bodyPr wrap="none" lIns="68571" tIns="34286" rIns="68571" bIns="34286" rtlCol="0">
            <a:spAutoFit/>
          </a:bodyPr>
          <a:lstStyle/>
          <a:p>
            <a:pPr algn="ctr"/>
            <a:fld id="{260E2A6B-A809-4840-BF14-8648BC0BDF87}" type="slidenum">
              <a:rPr lang="id-ID" sz="1100" b="1" smtClean="0">
                <a:solidFill>
                  <a:schemeClr val="bg1"/>
                </a:solidFill>
                <a:latin typeface="Lato Regular"/>
                <a:cs typeface="Lato Regular"/>
              </a:rPr>
              <a:pPr algn="ctr"/>
              <a:t>‹#›</a:t>
            </a:fld>
            <a:endParaRPr lang="id-ID" sz="1100" dirty="0">
              <a:solidFill>
                <a:schemeClr val="bg1"/>
              </a:solidFill>
              <a:latin typeface="Lato Regular"/>
              <a:cs typeface="Lato Regular"/>
            </a:endParaRPr>
          </a:p>
        </p:txBody>
      </p:sp>
    </p:spTree>
    <p:extLst>
      <p:ext uri="{BB962C8B-B14F-4D97-AF65-F5344CB8AC3E}">
        <p14:creationId xmlns:p14="http://schemas.microsoft.com/office/powerpoint/2010/main" val="1844045120"/>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89" r:id="rId17"/>
    <p:sldLayoutId id="2147483790" r:id="rId18"/>
  </p:sldLayoutIdLst>
  <p:hf hdr="0" ftr="0" dt="0"/>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DDD351-658A-446C-92BF-A90355732947}" type="datetime1">
              <a:rPr lang="en-US" smtClean="0"/>
              <a:t>4/10/2018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81301-5DFE-4D5C-BCB9-364D2F8A62D3}" type="slidenum">
              <a:rPr lang="en-US" smtClean="0"/>
              <a:t>‹#›</a:t>
            </a:fld>
            <a:endParaRPr lang="en-US"/>
          </a:p>
        </p:txBody>
      </p:sp>
    </p:spTree>
    <p:extLst>
      <p:ext uri="{BB962C8B-B14F-4D97-AF65-F5344CB8AC3E}">
        <p14:creationId xmlns:p14="http://schemas.microsoft.com/office/powerpoint/2010/main" val="1419156943"/>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45720" tIns="22860" rIns="45720" bIns="2286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45720" tIns="22860" rIns="45720" bIns="2286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45720" tIns="22860" rIns="45720" bIns="22860" rtlCol="0" anchor="ctr"/>
          <a:lstStyle>
            <a:lvl1pPr algn="l">
              <a:defRPr sz="1200">
                <a:solidFill>
                  <a:schemeClr val="tx1">
                    <a:tint val="75000"/>
                  </a:schemeClr>
                </a:solidFill>
              </a:defRPr>
            </a:lvl1pPr>
          </a:lstStyle>
          <a:p>
            <a:fld id="{0BC8A179-5B40-494A-8AAF-D32274F4FE48}" type="datetime1">
              <a:rPr lang="en-US" smtClean="0">
                <a:solidFill>
                  <a:srgbClr val="445469">
                    <a:tint val="75000"/>
                  </a:srgbClr>
                </a:solidFill>
              </a:rPr>
              <a:t>4/10/2018</a:t>
            </a:fld>
            <a:endParaRPr lang="en-US">
              <a:solidFill>
                <a:srgbClr val="445469">
                  <a:tint val="75000"/>
                </a:srgbClr>
              </a:solidFill>
            </a:endParaRPr>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45720" tIns="22860" rIns="45720" bIns="22860" rtlCol="0" anchor="ctr"/>
          <a:lstStyle>
            <a:lvl1pPr algn="ctr">
              <a:defRPr sz="1200">
                <a:solidFill>
                  <a:schemeClr val="tx1">
                    <a:tint val="75000"/>
                  </a:schemeClr>
                </a:solidFill>
              </a:defRPr>
            </a:lvl1pPr>
          </a:lstStyle>
          <a:p>
            <a:endParaRPr lang="en-US">
              <a:solidFill>
                <a:srgbClr val="445469">
                  <a:tint val="75000"/>
                </a:srgbClr>
              </a:solidFill>
            </a:endParaRPr>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45720" tIns="22860" rIns="45720" bIns="22860" rtlCol="0" anchor="ctr"/>
          <a:lstStyle>
            <a:lvl1pPr algn="r">
              <a:defRPr sz="1200">
                <a:solidFill>
                  <a:schemeClr val="tx1">
                    <a:tint val="75000"/>
                  </a:schemeClr>
                </a:solidFill>
              </a:defRPr>
            </a:lvl1pPr>
          </a:lstStyle>
          <a:p>
            <a:fld id="{6B5EDA75-33EF-4F5F-8AEE-B0487D5CD76E}" type="slidenum">
              <a:rPr lang="en-US" smtClean="0">
                <a:solidFill>
                  <a:srgbClr val="445469">
                    <a:tint val="75000"/>
                  </a:srgbClr>
                </a:solidFill>
              </a:rPr>
              <a:pPr/>
              <a:t>‹#›</a:t>
            </a:fld>
            <a:endParaRPr lang="en-US">
              <a:solidFill>
                <a:srgbClr val="445469">
                  <a:tint val="75000"/>
                </a:srgbClr>
              </a:solidFill>
            </a:endParaRPr>
          </a:p>
        </p:txBody>
      </p:sp>
      <p:sp>
        <p:nvSpPr>
          <p:cNvPr id="9" name="TextBox 8"/>
          <p:cNvSpPr txBox="1"/>
          <p:nvPr/>
        </p:nvSpPr>
        <p:spPr>
          <a:xfrm>
            <a:off x="8664959" y="303535"/>
            <a:ext cx="310003" cy="238519"/>
          </a:xfrm>
          <a:prstGeom prst="rect">
            <a:avLst/>
          </a:prstGeom>
          <a:noFill/>
        </p:spPr>
        <p:txBody>
          <a:bodyPr wrap="none" lIns="68571" tIns="34286" rIns="68571" bIns="34286" rtlCol="0">
            <a:spAutoFit/>
          </a:bodyPr>
          <a:lstStyle/>
          <a:p>
            <a:pPr algn="ctr"/>
            <a:fld id="{260E2A6B-A809-4840-BF14-8648BC0BDF87}" type="slidenum">
              <a:rPr lang="id-ID" sz="1100" b="1" smtClean="0">
                <a:solidFill>
                  <a:srgbClr val="FFFFFF"/>
                </a:solidFill>
                <a:latin typeface="Lato Regular"/>
                <a:cs typeface="Lato Regular"/>
              </a:rPr>
              <a:pPr algn="ctr"/>
              <a:t>‹#›</a:t>
            </a:fld>
            <a:endParaRPr lang="id-ID" sz="1100" dirty="0">
              <a:solidFill>
                <a:srgbClr val="FFFFFF"/>
              </a:solidFill>
              <a:latin typeface="Lato Regular"/>
              <a:cs typeface="Lato Regular"/>
            </a:endParaRPr>
          </a:p>
        </p:txBody>
      </p:sp>
    </p:spTree>
    <p:extLst>
      <p:ext uri="{BB962C8B-B14F-4D97-AF65-F5344CB8AC3E}">
        <p14:creationId xmlns:p14="http://schemas.microsoft.com/office/powerpoint/2010/main" val="300942295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 id="2147483810" r:id="rId18"/>
    <p:sldLayoutId id="2147483811" r:id="rId19"/>
    <p:sldLayoutId id="2147483812" r:id="rId20"/>
    <p:sldLayoutId id="2147483813" r:id="rId21"/>
    <p:sldLayoutId id="2147483814" r:id="rId22"/>
    <p:sldLayoutId id="2147483815" r:id="rId23"/>
    <p:sldLayoutId id="2147483816" r:id="rId2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hyperlink" Target="https://www.udsmapper.org/zcta-crosswalk.cfm" TargetMode="External"/><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3" Type="http://schemas.openxmlformats.org/officeDocument/2006/relationships/hyperlink" Target="http://www.healthlandscape.org/map_PopulationHealth.cfm" TargetMode="External"/><Relationship Id="rId2" Type="http://schemas.openxmlformats.org/officeDocument/2006/relationships/hyperlink" Target="http://www.udsmapper.org/" TargetMode="External"/><Relationship Id="rId1" Type="http://schemas.openxmlformats.org/officeDocument/2006/relationships/slideLayout" Target="../slideLayouts/slideLayout17.xml"/><Relationship Id="rId6" Type="http://schemas.openxmlformats.org/officeDocument/2006/relationships/hyperlink" Target="http://www.healthlandscape.org/" TargetMode="External"/><Relationship Id="rId5" Type="http://schemas.openxmlformats.org/officeDocument/2006/relationships/hyperlink" Target="http://www.healthlandscape.org/map_Project500Cities.cfm" TargetMode="External"/><Relationship Id="rId4" Type="http://schemas.openxmlformats.org/officeDocument/2006/relationships/hyperlink" Target="http://www.healthlandscape.org/map_SDOH.cfm"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6.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685800"/>
            <a:ext cx="11887200" cy="7924800"/>
          </a:xfrm>
          <a:prstGeom prst="rect">
            <a:avLst/>
          </a:prstGeom>
        </p:spPr>
      </p:pic>
      <p:sp>
        <p:nvSpPr>
          <p:cNvPr id="7" name="Title 6"/>
          <p:cNvSpPr>
            <a:spLocks noGrp="1"/>
          </p:cNvSpPr>
          <p:nvPr>
            <p:ph type="ctrTitle"/>
          </p:nvPr>
        </p:nvSpPr>
        <p:spPr>
          <a:xfrm>
            <a:off x="304800" y="4648200"/>
            <a:ext cx="8610600" cy="1470025"/>
          </a:xfrm>
        </p:spPr>
        <p:txBody>
          <a:bodyPr>
            <a:normAutofit fontScale="90000"/>
          </a:bodyPr>
          <a:lstStyle/>
          <a:p>
            <a:pPr algn="ctr"/>
            <a:r>
              <a:rPr lang="en-US" sz="7200" b="1" dirty="0">
                <a:solidFill>
                  <a:schemeClr val="bg2"/>
                </a:solidFill>
                <a:latin typeface="Lato Bold"/>
              </a:rPr>
              <a:t>Population Health </a:t>
            </a:r>
            <a:r>
              <a:rPr lang="en-US" sz="7200" b="1" dirty="0" smtClean="0">
                <a:solidFill>
                  <a:schemeClr val="bg2"/>
                </a:solidFill>
                <a:latin typeface="Lato Bold"/>
              </a:rPr>
              <a:t>Assessment Engine</a:t>
            </a:r>
            <a:endParaRPr lang="en-US" sz="7200" b="1" dirty="0">
              <a:solidFill>
                <a:schemeClr val="bg2"/>
              </a:solidFill>
              <a:latin typeface="Lato Bold"/>
            </a:endParaRPr>
          </a:p>
        </p:txBody>
      </p:sp>
      <p:sp>
        <p:nvSpPr>
          <p:cNvPr id="2" name="Slide Number Placeholder 1"/>
          <p:cNvSpPr>
            <a:spLocks noGrp="1"/>
          </p:cNvSpPr>
          <p:nvPr>
            <p:ph type="sldNum" sz="quarter" idx="12"/>
          </p:nvPr>
        </p:nvSpPr>
        <p:spPr/>
        <p:txBody>
          <a:bodyPr/>
          <a:lstStyle/>
          <a:p>
            <a:fld id="{94681301-5DFE-4D5C-BCB9-364D2F8A62D3}" type="slidenum">
              <a:rPr lang="en-US" smtClean="0"/>
              <a:t>1</a:t>
            </a:fld>
            <a:endParaRPr lang="en-US"/>
          </a:p>
        </p:txBody>
      </p:sp>
    </p:spTree>
    <p:extLst>
      <p:ext uri="{BB962C8B-B14F-4D97-AF65-F5344CB8AC3E}">
        <p14:creationId xmlns:p14="http://schemas.microsoft.com/office/powerpoint/2010/main" val="372322602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Defining Population in a Clinical Context</a:t>
            </a:r>
          </a:p>
        </p:txBody>
      </p:sp>
      <p:sp>
        <p:nvSpPr>
          <p:cNvPr id="3" name="Content Placeholder 2"/>
          <p:cNvSpPr>
            <a:spLocks noGrp="1"/>
          </p:cNvSpPr>
          <p:nvPr>
            <p:ph idx="1"/>
          </p:nvPr>
        </p:nvSpPr>
        <p:spPr/>
        <p:txBody>
          <a:bodyPr/>
          <a:lstStyle/>
          <a:p>
            <a:pPr marL="0" indent="0">
              <a:buNone/>
            </a:pPr>
            <a:r>
              <a:rPr lang="en-US" dirty="0"/>
              <a:t>Service area = Where patients who come to see me live</a:t>
            </a:r>
          </a:p>
          <a:p>
            <a:pPr lvl="1"/>
            <a:r>
              <a:rPr lang="en-US" dirty="0"/>
              <a:t>Generic = neighborhood, city, county or state name</a:t>
            </a:r>
          </a:p>
          <a:p>
            <a:pPr lvl="1"/>
            <a:r>
              <a:rPr lang="en-US" dirty="0"/>
              <a:t>Examples:</a:t>
            </a:r>
          </a:p>
        </p:txBody>
      </p:sp>
      <p:sp>
        <p:nvSpPr>
          <p:cNvPr id="4" name="Rectangle 3"/>
          <p:cNvSpPr/>
          <p:nvPr/>
        </p:nvSpPr>
        <p:spPr>
          <a:xfrm>
            <a:off x="1219200" y="4267200"/>
            <a:ext cx="6324600" cy="2286000"/>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988598" y="3870664"/>
            <a:ext cx="5948227" cy="2902998"/>
          </a:xfrm>
          <a:custGeom>
            <a:avLst/>
            <a:gdLst>
              <a:gd name="connsiteX0" fmla="*/ 2059619 w 5948227"/>
              <a:gd name="connsiteY0" fmla="*/ 17755 h 2902998"/>
              <a:gd name="connsiteX1" fmla="*/ 2059619 w 5948227"/>
              <a:gd name="connsiteY1" fmla="*/ 17755 h 2902998"/>
              <a:gd name="connsiteX2" fmla="*/ 1988598 w 5948227"/>
              <a:gd name="connsiteY2" fmla="*/ 62144 h 2902998"/>
              <a:gd name="connsiteX3" fmla="*/ 1926454 w 5948227"/>
              <a:gd name="connsiteY3" fmla="*/ 71021 h 2902998"/>
              <a:gd name="connsiteX4" fmla="*/ 1864311 w 5948227"/>
              <a:gd name="connsiteY4" fmla="*/ 88777 h 2902998"/>
              <a:gd name="connsiteX5" fmla="*/ 1793289 w 5948227"/>
              <a:gd name="connsiteY5" fmla="*/ 106532 h 2902998"/>
              <a:gd name="connsiteX6" fmla="*/ 1757779 w 5948227"/>
              <a:gd name="connsiteY6" fmla="*/ 124287 h 2902998"/>
              <a:gd name="connsiteX7" fmla="*/ 1686757 w 5948227"/>
              <a:gd name="connsiteY7" fmla="*/ 142043 h 2902998"/>
              <a:gd name="connsiteX8" fmla="*/ 1615736 w 5948227"/>
              <a:gd name="connsiteY8" fmla="*/ 177553 h 2902998"/>
              <a:gd name="connsiteX9" fmla="*/ 1589103 w 5948227"/>
              <a:gd name="connsiteY9" fmla="*/ 195309 h 2902998"/>
              <a:gd name="connsiteX10" fmla="*/ 1562470 w 5948227"/>
              <a:gd name="connsiteY10" fmla="*/ 204186 h 2902998"/>
              <a:gd name="connsiteX11" fmla="*/ 1500326 w 5948227"/>
              <a:gd name="connsiteY11" fmla="*/ 248575 h 2902998"/>
              <a:gd name="connsiteX12" fmla="*/ 1464816 w 5948227"/>
              <a:gd name="connsiteY12" fmla="*/ 284086 h 2902998"/>
              <a:gd name="connsiteX13" fmla="*/ 1429305 w 5948227"/>
              <a:gd name="connsiteY13" fmla="*/ 292963 h 2902998"/>
              <a:gd name="connsiteX14" fmla="*/ 1367161 w 5948227"/>
              <a:gd name="connsiteY14" fmla="*/ 363985 h 2902998"/>
              <a:gd name="connsiteX15" fmla="*/ 1331651 w 5948227"/>
              <a:gd name="connsiteY15" fmla="*/ 399495 h 2902998"/>
              <a:gd name="connsiteX16" fmla="*/ 1296140 w 5948227"/>
              <a:gd name="connsiteY16" fmla="*/ 417251 h 2902998"/>
              <a:gd name="connsiteX17" fmla="*/ 1207363 w 5948227"/>
              <a:gd name="connsiteY17" fmla="*/ 514905 h 2902998"/>
              <a:gd name="connsiteX18" fmla="*/ 1171852 w 5948227"/>
              <a:gd name="connsiteY18" fmla="*/ 550416 h 2902998"/>
              <a:gd name="connsiteX19" fmla="*/ 1127464 w 5948227"/>
              <a:gd name="connsiteY19" fmla="*/ 585926 h 2902998"/>
              <a:gd name="connsiteX20" fmla="*/ 1091953 w 5948227"/>
              <a:gd name="connsiteY20" fmla="*/ 621437 h 2902998"/>
              <a:gd name="connsiteX21" fmla="*/ 1038687 w 5948227"/>
              <a:gd name="connsiteY21" fmla="*/ 656948 h 2902998"/>
              <a:gd name="connsiteX22" fmla="*/ 1012054 w 5948227"/>
              <a:gd name="connsiteY22" fmla="*/ 710214 h 2902998"/>
              <a:gd name="connsiteX23" fmla="*/ 985421 w 5948227"/>
              <a:gd name="connsiteY23" fmla="*/ 736847 h 2902998"/>
              <a:gd name="connsiteX24" fmla="*/ 958788 w 5948227"/>
              <a:gd name="connsiteY24" fmla="*/ 772357 h 2902998"/>
              <a:gd name="connsiteX25" fmla="*/ 932155 w 5948227"/>
              <a:gd name="connsiteY25" fmla="*/ 816746 h 2902998"/>
              <a:gd name="connsiteX26" fmla="*/ 923278 w 5948227"/>
              <a:gd name="connsiteY26" fmla="*/ 843379 h 2902998"/>
              <a:gd name="connsiteX27" fmla="*/ 905522 w 5948227"/>
              <a:gd name="connsiteY27" fmla="*/ 870012 h 2902998"/>
              <a:gd name="connsiteX28" fmla="*/ 878889 w 5948227"/>
              <a:gd name="connsiteY28" fmla="*/ 932155 h 2902998"/>
              <a:gd name="connsiteX29" fmla="*/ 852256 w 5948227"/>
              <a:gd name="connsiteY29" fmla="*/ 985421 h 2902998"/>
              <a:gd name="connsiteX30" fmla="*/ 807868 w 5948227"/>
              <a:gd name="connsiteY30" fmla="*/ 1029810 h 2902998"/>
              <a:gd name="connsiteX31" fmla="*/ 772357 w 5948227"/>
              <a:gd name="connsiteY31" fmla="*/ 1065320 h 2902998"/>
              <a:gd name="connsiteX32" fmla="*/ 754602 w 5948227"/>
              <a:gd name="connsiteY32" fmla="*/ 1083076 h 2902998"/>
              <a:gd name="connsiteX33" fmla="*/ 701336 w 5948227"/>
              <a:gd name="connsiteY33" fmla="*/ 1118586 h 2902998"/>
              <a:gd name="connsiteX34" fmla="*/ 674703 w 5948227"/>
              <a:gd name="connsiteY34" fmla="*/ 1145219 h 2902998"/>
              <a:gd name="connsiteX35" fmla="*/ 612559 w 5948227"/>
              <a:gd name="connsiteY35" fmla="*/ 1189608 h 2902998"/>
              <a:gd name="connsiteX36" fmla="*/ 585926 w 5948227"/>
              <a:gd name="connsiteY36" fmla="*/ 1225119 h 2902998"/>
              <a:gd name="connsiteX37" fmla="*/ 559293 w 5948227"/>
              <a:gd name="connsiteY37" fmla="*/ 1233996 h 2902998"/>
              <a:gd name="connsiteX38" fmla="*/ 488272 w 5948227"/>
              <a:gd name="connsiteY38" fmla="*/ 1313895 h 2902998"/>
              <a:gd name="connsiteX39" fmla="*/ 443884 w 5948227"/>
              <a:gd name="connsiteY39" fmla="*/ 1358284 h 2902998"/>
              <a:gd name="connsiteX40" fmla="*/ 426128 w 5948227"/>
              <a:gd name="connsiteY40" fmla="*/ 1376039 h 2902998"/>
              <a:gd name="connsiteX41" fmla="*/ 399495 w 5948227"/>
              <a:gd name="connsiteY41" fmla="*/ 1420427 h 2902998"/>
              <a:gd name="connsiteX42" fmla="*/ 372862 w 5948227"/>
              <a:gd name="connsiteY42" fmla="*/ 1464816 h 2902998"/>
              <a:gd name="connsiteX43" fmla="*/ 337352 w 5948227"/>
              <a:gd name="connsiteY43" fmla="*/ 1589103 h 2902998"/>
              <a:gd name="connsiteX44" fmla="*/ 319596 w 5948227"/>
              <a:gd name="connsiteY44" fmla="*/ 1624614 h 2902998"/>
              <a:gd name="connsiteX45" fmla="*/ 301841 w 5948227"/>
              <a:gd name="connsiteY45" fmla="*/ 1695635 h 2902998"/>
              <a:gd name="connsiteX46" fmla="*/ 284085 w 5948227"/>
              <a:gd name="connsiteY46" fmla="*/ 1748901 h 2902998"/>
              <a:gd name="connsiteX47" fmla="*/ 275208 w 5948227"/>
              <a:gd name="connsiteY47" fmla="*/ 1784412 h 2902998"/>
              <a:gd name="connsiteX48" fmla="*/ 248575 w 5948227"/>
              <a:gd name="connsiteY48" fmla="*/ 1828800 h 2902998"/>
              <a:gd name="connsiteX49" fmla="*/ 204186 w 5948227"/>
              <a:gd name="connsiteY49" fmla="*/ 1882066 h 2902998"/>
              <a:gd name="connsiteX50" fmla="*/ 133165 w 5948227"/>
              <a:gd name="connsiteY50" fmla="*/ 1935332 h 2902998"/>
              <a:gd name="connsiteX51" fmla="*/ 97654 w 5948227"/>
              <a:gd name="connsiteY51" fmla="*/ 1979720 h 2902998"/>
              <a:gd name="connsiteX52" fmla="*/ 62144 w 5948227"/>
              <a:gd name="connsiteY52" fmla="*/ 2032986 h 2902998"/>
              <a:gd name="connsiteX53" fmla="*/ 26633 w 5948227"/>
              <a:gd name="connsiteY53" fmla="*/ 2077375 h 2902998"/>
              <a:gd name="connsiteX54" fmla="*/ 0 w 5948227"/>
              <a:gd name="connsiteY54" fmla="*/ 2130641 h 2902998"/>
              <a:gd name="connsiteX55" fmla="*/ 8878 w 5948227"/>
              <a:gd name="connsiteY55" fmla="*/ 2263806 h 2902998"/>
              <a:gd name="connsiteX56" fmla="*/ 26633 w 5948227"/>
              <a:gd name="connsiteY56" fmla="*/ 2290439 h 2902998"/>
              <a:gd name="connsiteX57" fmla="*/ 53266 w 5948227"/>
              <a:gd name="connsiteY57" fmla="*/ 2343705 h 2902998"/>
              <a:gd name="connsiteX58" fmla="*/ 79899 w 5948227"/>
              <a:gd name="connsiteY58" fmla="*/ 2707689 h 2902998"/>
              <a:gd name="connsiteX59" fmla="*/ 106532 w 5948227"/>
              <a:gd name="connsiteY59" fmla="*/ 2716567 h 2902998"/>
              <a:gd name="connsiteX60" fmla="*/ 195309 w 5948227"/>
              <a:gd name="connsiteY60" fmla="*/ 2743200 h 2902998"/>
              <a:gd name="connsiteX61" fmla="*/ 523783 w 5948227"/>
              <a:gd name="connsiteY61" fmla="*/ 2752078 h 2902998"/>
              <a:gd name="connsiteX62" fmla="*/ 630315 w 5948227"/>
              <a:gd name="connsiteY62" fmla="*/ 2769833 h 2902998"/>
              <a:gd name="connsiteX63" fmla="*/ 683581 w 5948227"/>
              <a:gd name="connsiteY63" fmla="*/ 2778711 h 2902998"/>
              <a:gd name="connsiteX64" fmla="*/ 941033 w 5948227"/>
              <a:gd name="connsiteY64" fmla="*/ 2796466 h 2902998"/>
              <a:gd name="connsiteX65" fmla="*/ 1136342 w 5948227"/>
              <a:gd name="connsiteY65" fmla="*/ 2805344 h 2902998"/>
              <a:gd name="connsiteX66" fmla="*/ 1411550 w 5948227"/>
              <a:gd name="connsiteY66" fmla="*/ 2823099 h 2902998"/>
              <a:gd name="connsiteX67" fmla="*/ 2565647 w 5948227"/>
              <a:gd name="connsiteY67" fmla="*/ 2831977 h 2902998"/>
              <a:gd name="connsiteX68" fmla="*/ 2654423 w 5948227"/>
              <a:gd name="connsiteY68" fmla="*/ 2858610 h 2902998"/>
              <a:gd name="connsiteX69" fmla="*/ 2716567 w 5948227"/>
              <a:gd name="connsiteY69" fmla="*/ 2867487 h 2902998"/>
              <a:gd name="connsiteX70" fmla="*/ 2760955 w 5948227"/>
              <a:gd name="connsiteY70" fmla="*/ 2876365 h 2902998"/>
              <a:gd name="connsiteX71" fmla="*/ 2831977 w 5948227"/>
              <a:gd name="connsiteY71" fmla="*/ 2885243 h 2902998"/>
              <a:gd name="connsiteX72" fmla="*/ 2867487 w 5948227"/>
              <a:gd name="connsiteY72" fmla="*/ 2894120 h 2902998"/>
              <a:gd name="connsiteX73" fmla="*/ 2929631 w 5948227"/>
              <a:gd name="connsiteY73" fmla="*/ 2902998 h 2902998"/>
              <a:gd name="connsiteX74" fmla="*/ 3391270 w 5948227"/>
              <a:gd name="connsiteY74" fmla="*/ 2894120 h 2902998"/>
              <a:gd name="connsiteX75" fmla="*/ 3480047 w 5948227"/>
              <a:gd name="connsiteY75" fmla="*/ 2885243 h 2902998"/>
              <a:gd name="connsiteX76" fmla="*/ 3551068 w 5948227"/>
              <a:gd name="connsiteY76" fmla="*/ 2867487 h 2902998"/>
              <a:gd name="connsiteX77" fmla="*/ 3577701 w 5948227"/>
              <a:gd name="connsiteY77" fmla="*/ 2858610 h 2902998"/>
              <a:gd name="connsiteX78" fmla="*/ 3737499 w 5948227"/>
              <a:gd name="connsiteY78" fmla="*/ 2849732 h 2902998"/>
              <a:gd name="connsiteX79" fmla="*/ 3879542 w 5948227"/>
              <a:gd name="connsiteY79" fmla="*/ 2831977 h 2902998"/>
              <a:gd name="connsiteX80" fmla="*/ 3950563 w 5948227"/>
              <a:gd name="connsiteY80" fmla="*/ 2823099 h 2902998"/>
              <a:gd name="connsiteX81" fmla="*/ 4669654 w 5948227"/>
              <a:gd name="connsiteY81" fmla="*/ 2831977 h 2902998"/>
              <a:gd name="connsiteX82" fmla="*/ 4705165 w 5948227"/>
              <a:gd name="connsiteY82" fmla="*/ 2840854 h 2902998"/>
              <a:gd name="connsiteX83" fmla="*/ 4776186 w 5948227"/>
              <a:gd name="connsiteY83" fmla="*/ 2849732 h 2902998"/>
              <a:gd name="connsiteX84" fmla="*/ 5495278 w 5948227"/>
              <a:gd name="connsiteY84" fmla="*/ 2823099 h 2902998"/>
              <a:gd name="connsiteX85" fmla="*/ 5548544 w 5948227"/>
              <a:gd name="connsiteY85" fmla="*/ 2814221 h 2902998"/>
              <a:gd name="connsiteX86" fmla="*/ 5610687 w 5948227"/>
              <a:gd name="connsiteY86" fmla="*/ 2778711 h 2902998"/>
              <a:gd name="connsiteX87" fmla="*/ 5663953 w 5948227"/>
              <a:gd name="connsiteY87" fmla="*/ 2760955 h 2902998"/>
              <a:gd name="connsiteX88" fmla="*/ 5690586 w 5948227"/>
              <a:gd name="connsiteY88" fmla="*/ 2752078 h 2902998"/>
              <a:gd name="connsiteX89" fmla="*/ 5770485 w 5948227"/>
              <a:gd name="connsiteY89" fmla="*/ 2707689 h 2902998"/>
              <a:gd name="connsiteX90" fmla="*/ 5823752 w 5948227"/>
              <a:gd name="connsiteY90" fmla="*/ 2672179 h 2902998"/>
              <a:gd name="connsiteX91" fmla="*/ 5877018 w 5948227"/>
              <a:gd name="connsiteY91" fmla="*/ 2645546 h 2902998"/>
              <a:gd name="connsiteX92" fmla="*/ 5912528 w 5948227"/>
              <a:gd name="connsiteY92" fmla="*/ 2583402 h 2902998"/>
              <a:gd name="connsiteX93" fmla="*/ 5921406 w 5948227"/>
              <a:gd name="connsiteY93" fmla="*/ 2547891 h 2902998"/>
              <a:gd name="connsiteX94" fmla="*/ 5930284 w 5948227"/>
              <a:gd name="connsiteY94" fmla="*/ 2521258 h 2902998"/>
              <a:gd name="connsiteX95" fmla="*/ 5948039 w 5948227"/>
              <a:gd name="connsiteY95" fmla="*/ 2414726 h 2902998"/>
              <a:gd name="connsiteX96" fmla="*/ 5930284 w 5948227"/>
              <a:gd name="connsiteY96" fmla="*/ 2130641 h 2902998"/>
              <a:gd name="connsiteX97" fmla="*/ 5912528 w 5948227"/>
              <a:gd name="connsiteY97" fmla="*/ 2068497 h 2902998"/>
              <a:gd name="connsiteX98" fmla="*/ 5894773 w 5948227"/>
              <a:gd name="connsiteY98" fmla="*/ 2024109 h 2902998"/>
              <a:gd name="connsiteX99" fmla="*/ 5885895 w 5948227"/>
              <a:gd name="connsiteY99" fmla="*/ 1979720 h 2902998"/>
              <a:gd name="connsiteX100" fmla="*/ 5868140 w 5948227"/>
              <a:gd name="connsiteY100" fmla="*/ 1926454 h 2902998"/>
              <a:gd name="connsiteX101" fmla="*/ 5859262 w 5948227"/>
              <a:gd name="connsiteY101" fmla="*/ 1873188 h 2902998"/>
              <a:gd name="connsiteX102" fmla="*/ 5850385 w 5948227"/>
              <a:gd name="connsiteY102" fmla="*/ 1846555 h 2902998"/>
              <a:gd name="connsiteX103" fmla="*/ 5841507 w 5948227"/>
              <a:gd name="connsiteY103" fmla="*/ 1811045 h 2902998"/>
              <a:gd name="connsiteX104" fmla="*/ 5832629 w 5948227"/>
              <a:gd name="connsiteY104" fmla="*/ 1784412 h 2902998"/>
              <a:gd name="connsiteX105" fmla="*/ 5823752 w 5948227"/>
              <a:gd name="connsiteY105" fmla="*/ 1748901 h 2902998"/>
              <a:gd name="connsiteX106" fmla="*/ 5805996 w 5948227"/>
              <a:gd name="connsiteY106" fmla="*/ 1722268 h 2902998"/>
              <a:gd name="connsiteX107" fmla="*/ 5770485 w 5948227"/>
              <a:gd name="connsiteY107" fmla="*/ 1651247 h 2902998"/>
              <a:gd name="connsiteX108" fmla="*/ 5761608 w 5948227"/>
              <a:gd name="connsiteY108" fmla="*/ 1615736 h 2902998"/>
              <a:gd name="connsiteX109" fmla="*/ 5743852 w 5948227"/>
              <a:gd name="connsiteY109" fmla="*/ 1597981 h 2902998"/>
              <a:gd name="connsiteX110" fmla="*/ 5734975 w 5948227"/>
              <a:gd name="connsiteY110" fmla="*/ 1562470 h 2902998"/>
              <a:gd name="connsiteX111" fmla="*/ 5717219 w 5948227"/>
              <a:gd name="connsiteY111" fmla="*/ 1535837 h 2902998"/>
              <a:gd name="connsiteX112" fmla="*/ 5690586 w 5948227"/>
              <a:gd name="connsiteY112" fmla="*/ 1491449 h 2902998"/>
              <a:gd name="connsiteX113" fmla="*/ 5663953 w 5948227"/>
              <a:gd name="connsiteY113" fmla="*/ 1447060 h 2902998"/>
              <a:gd name="connsiteX114" fmla="*/ 5637320 w 5948227"/>
              <a:gd name="connsiteY114" fmla="*/ 1420427 h 2902998"/>
              <a:gd name="connsiteX115" fmla="*/ 5619565 w 5948227"/>
              <a:gd name="connsiteY115" fmla="*/ 1393794 h 2902998"/>
              <a:gd name="connsiteX116" fmla="*/ 5601810 w 5948227"/>
              <a:gd name="connsiteY116" fmla="*/ 1340528 h 2902998"/>
              <a:gd name="connsiteX117" fmla="*/ 5530788 w 5948227"/>
              <a:gd name="connsiteY117" fmla="*/ 1269507 h 2902998"/>
              <a:gd name="connsiteX118" fmla="*/ 5504155 w 5948227"/>
              <a:gd name="connsiteY118" fmla="*/ 1242874 h 2902998"/>
              <a:gd name="connsiteX119" fmla="*/ 5477522 w 5948227"/>
              <a:gd name="connsiteY119" fmla="*/ 1198486 h 2902998"/>
              <a:gd name="connsiteX120" fmla="*/ 5450889 w 5948227"/>
              <a:gd name="connsiteY120" fmla="*/ 1162975 h 2902998"/>
              <a:gd name="connsiteX121" fmla="*/ 5406501 w 5948227"/>
              <a:gd name="connsiteY121" fmla="*/ 1100831 h 2902998"/>
              <a:gd name="connsiteX122" fmla="*/ 5370990 w 5948227"/>
              <a:gd name="connsiteY122" fmla="*/ 1029810 h 2902998"/>
              <a:gd name="connsiteX123" fmla="*/ 5362113 w 5948227"/>
              <a:gd name="connsiteY123" fmla="*/ 1003177 h 2902998"/>
              <a:gd name="connsiteX124" fmla="*/ 5344357 w 5948227"/>
              <a:gd name="connsiteY124" fmla="*/ 985421 h 2902998"/>
              <a:gd name="connsiteX125" fmla="*/ 5299969 w 5948227"/>
              <a:gd name="connsiteY125" fmla="*/ 896645 h 2902998"/>
              <a:gd name="connsiteX126" fmla="*/ 5291091 w 5948227"/>
              <a:gd name="connsiteY126" fmla="*/ 861134 h 2902998"/>
              <a:gd name="connsiteX127" fmla="*/ 5246703 w 5948227"/>
              <a:gd name="connsiteY127" fmla="*/ 781235 h 2902998"/>
              <a:gd name="connsiteX128" fmla="*/ 5237825 w 5948227"/>
              <a:gd name="connsiteY128" fmla="*/ 745724 h 2902998"/>
              <a:gd name="connsiteX129" fmla="*/ 5220070 w 5948227"/>
              <a:gd name="connsiteY129" fmla="*/ 701336 h 2902998"/>
              <a:gd name="connsiteX130" fmla="*/ 5211192 w 5948227"/>
              <a:gd name="connsiteY130" fmla="*/ 674703 h 2902998"/>
              <a:gd name="connsiteX131" fmla="*/ 5166804 w 5948227"/>
              <a:gd name="connsiteY131" fmla="*/ 594804 h 2902998"/>
              <a:gd name="connsiteX132" fmla="*/ 5149049 w 5948227"/>
              <a:gd name="connsiteY132" fmla="*/ 532660 h 2902998"/>
              <a:gd name="connsiteX133" fmla="*/ 5131293 w 5948227"/>
              <a:gd name="connsiteY133" fmla="*/ 506027 h 2902998"/>
              <a:gd name="connsiteX134" fmla="*/ 5104660 w 5948227"/>
              <a:gd name="connsiteY134" fmla="*/ 443884 h 2902998"/>
              <a:gd name="connsiteX135" fmla="*/ 5078027 w 5948227"/>
              <a:gd name="connsiteY135" fmla="*/ 417251 h 2902998"/>
              <a:gd name="connsiteX136" fmla="*/ 5069150 w 5948227"/>
              <a:gd name="connsiteY136" fmla="*/ 390618 h 2902998"/>
              <a:gd name="connsiteX137" fmla="*/ 5051394 w 5948227"/>
              <a:gd name="connsiteY137" fmla="*/ 372862 h 2902998"/>
              <a:gd name="connsiteX138" fmla="*/ 5024761 w 5948227"/>
              <a:gd name="connsiteY138" fmla="*/ 337352 h 2902998"/>
              <a:gd name="connsiteX139" fmla="*/ 4980373 w 5948227"/>
              <a:gd name="connsiteY139" fmla="*/ 292963 h 2902998"/>
              <a:gd name="connsiteX140" fmla="*/ 4909352 w 5948227"/>
              <a:gd name="connsiteY140" fmla="*/ 248575 h 2902998"/>
              <a:gd name="connsiteX141" fmla="*/ 4856085 w 5948227"/>
              <a:gd name="connsiteY141" fmla="*/ 213064 h 2902998"/>
              <a:gd name="connsiteX142" fmla="*/ 4829452 w 5948227"/>
              <a:gd name="connsiteY142" fmla="*/ 186431 h 2902998"/>
              <a:gd name="connsiteX143" fmla="*/ 4793942 w 5948227"/>
              <a:gd name="connsiteY143" fmla="*/ 177553 h 2902998"/>
              <a:gd name="connsiteX144" fmla="*/ 4758431 w 5948227"/>
              <a:gd name="connsiteY144" fmla="*/ 159798 h 2902998"/>
              <a:gd name="connsiteX145" fmla="*/ 4731798 w 5948227"/>
              <a:gd name="connsiteY145" fmla="*/ 150920 h 2902998"/>
              <a:gd name="connsiteX146" fmla="*/ 4660777 w 5948227"/>
              <a:gd name="connsiteY146" fmla="*/ 115410 h 2902998"/>
              <a:gd name="connsiteX147" fmla="*/ 4634144 w 5948227"/>
              <a:gd name="connsiteY147" fmla="*/ 97654 h 2902998"/>
              <a:gd name="connsiteX148" fmla="*/ 4598633 w 5948227"/>
              <a:gd name="connsiteY148" fmla="*/ 88777 h 2902998"/>
              <a:gd name="connsiteX149" fmla="*/ 4563122 w 5948227"/>
              <a:gd name="connsiteY149" fmla="*/ 71021 h 2902998"/>
              <a:gd name="connsiteX150" fmla="*/ 4500979 w 5948227"/>
              <a:gd name="connsiteY150" fmla="*/ 53266 h 2902998"/>
              <a:gd name="connsiteX151" fmla="*/ 4483223 w 5948227"/>
              <a:gd name="connsiteY151" fmla="*/ 35511 h 2902998"/>
              <a:gd name="connsiteX152" fmla="*/ 4394447 w 5948227"/>
              <a:gd name="connsiteY152" fmla="*/ 8878 h 2902998"/>
              <a:gd name="connsiteX153" fmla="*/ 4367814 w 5948227"/>
              <a:gd name="connsiteY153" fmla="*/ 0 h 2902998"/>
              <a:gd name="connsiteX154" fmla="*/ 4065973 w 5948227"/>
              <a:gd name="connsiteY154" fmla="*/ 26633 h 2902998"/>
              <a:gd name="connsiteX155" fmla="*/ 3977196 w 5948227"/>
              <a:gd name="connsiteY155" fmla="*/ 53266 h 2902998"/>
              <a:gd name="connsiteX156" fmla="*/ 3888419 w 5948227"/>
              <a:gd name="connsiteY156" fmla="*/ 71021 h 2902998"/>
              <a:gd name="connsiteX157" fmla="*/ 3586579 w 5948227"/>
              <a:gd name="connsiteY157" fmla="*/ 62144 h 2902998"/>
              <a:gd name="connsiteX158" fmla="*/ 3488924 w 5948227"/>
              <a:gd name="connsiteY158" fmla="*/ 53266 h 2902998"/>
              <a:gd name="connsiteX159" fmla="*/ 3302493 w 5948227"/>
              <a:gd name="connsiteY159" fmla="*/ 62144 h 2902998"/>
              <a:gd name="connsiteX160" fmla="*/ 3266983 w 5948227"/>
              <a:gd name="connsiteY160" fmla="*/ 79899 h 2902998"/>
              <a:gd name="connsiteX161" fmla="*/ 3240350 w 5948227"/>
              <a:gd name="connsiteY161" fmla="*/ 88777 h 2902998"/>
              <a:gd name="connsiteX162" fmla="*/ 3213717 w 5948227"/>
              <a:gd name="connsiteY162" fmla="*/ 106532 h 2902998"/>
              <a:gd name="connsiteX163" fmla="*/ 3169328 w 5948227"/>
              <a:gd name="connsiteY163" fmla="*/ 115410 h 2902998"/>
              <a:gd name="connsiteX164" fmla="*/ 3142695 w 5948227"/>
              <a:gd name="connsiteY164" fmla="*/ 133165 h 2902998"/>
              <a:gd name="connsiteX165" fmla="*/ 3107185 w 5948227"/>
              <a:gd name="connsiteY165" fmla="*/ 142043 h 2902998"/>
              <a:gd name="connsiteX166" fmla="*/ 3080552 w 5948227"/>
              <a:gd name="connsiteY166" fmla="*/ 150920 h 2902998"/>
              <a:gd name="connsiteX167" fmla="*/ 3027285 w 5948227"/>
              <a:gd name="connsiteY167" fmla="*/ 186431 h 2902998"/>
              <a:gd name="connsiteX168" fmla="*/ 3000652 w 5948227"/>
              <a:gd name="connsiteY168" fmla="*/ 204186 h 2902998"/>
              <a:gd name="connsiteX169" fmla="*/ 2947386 w 5948227"/>
              <a:gd name="connsiteY169" fmla="*/ 221942 h 2902998"/>
              <a:gd name="connsiteX170" fmla="*/ 2885243 w 5948227"/>
              <a:gd name="connsiteY170" fmla="*/ 257453 h 2902998"/>
              <a:gd name="connsiteX171" fmla="*/ 2823099 w 5948227"/>
              <a:gd name="connsiteY171" fmla="*/ 275208 h 2902998"/>
              <a:gd name="connsiteX172" fmla="*/ 2707689 w 5948227"/>
              <a:gd name="connsiteY172" fmla="*/ 328474 h 2902998"/>
              <a:gd name="connsiteX173" fmla="*/ 2672179 w 5948227"/>
              <a:gd name="connsiteY173" fmla="*/ 346229 h 2902998"/>
              <a:gd name="connsiteX174" fmla="*/ 2645546 w 5948227"/>
              <a:gd name="connsiteY174" fmla="*/ 355107 h 2902998"/>
              <a:gd name="connsiteX175" fmla="*/ 2618913 w 5948227"/>
              <a:gd name="connsiteY175" fmla="*/ 372862 h 2902998"/>
              <a:gd name="connsiteX176" fmla="*/ 2565647 w 5948227"/>
              <a:gd name="connsiteY176" fmla="*/ 390618 h 2902998"/>
              <a:gd name="connsiteX177" fmla="*/ 2334827 w 5948227"/>
              <a:gd name="connsiteY177" fmla="*/ 381740 h 2902998"/>
              <a:gd name="connsiteX178" fmla="*/ 2308194 w 5948227"/>
              <a:gd name="connsiteY178" fmla="*/ 372862 h 2902998"/>
              <a:gd name="connsiteX179" fmla="*/ 2272684 w 5948227"/>
              <a:gd name="connsiteY179" fmla="*/ 363985 h 2902998"/>
              <a:gd name="connsiteX180" fmla="*/ 2219418 w 5948227"/>
              <a:gd name="connsiteY180" fmla="*/ 346229 h 2902998"/>
              <a:gd name="connsiteX181" fmla="*/ 2192785 w 5948227"/>
              <a:gd name="connsiteY181" fmla="*/ 328474 h 2902998"/>
              <a:gd name="connsiteX182" fmla="*/ 2130641 w 5948227"/>
              <a:gd name="connsiteY182" fmla="*/ 275208 h 2902998"/>
              <a:gd name="connsiteX183" fmla="*/ 2095130 w 5948227"/>
              <a:gd name="connsiteY183" fmla="*/ 230819 h 2902998"/>
              <a:gd name="connsiteX184" fmla="*/ 2077375 w 5948227"/>
              <a:gd name="connsiteY184" fmla="*/ 204186 h 2902998"/>
              <a:gd name="connsiteX185" fmla="*/ 2068497 w 5948227"/>
              <a:gd name="connsiteY185" fmla="*/ 150920 h 2902998"/>
              <a:gd name="connsiteX186" fmla="*/ 2050742 w 5948227"/>
              <a:gd name="connsiteY186" fmla="*/ 79899 h 2902998"/>
              <a:gd name="connsiteX187" fmla="*/ 2059619 w 5948227"/>
              <a:gd name="connsiteY187" fmla="*/ 17755 h 290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5948227" h="2902998">
                <a:moveTo>
                  <a:pt x="2059619" y="17755"/>
                </a:moveTo>
                <a:lnTo>
                  <a:pt x="2059619" y="17755"/>
                </a:lnTo>
                <a:cubicBezTo>
                  <a:pt x="2035945" y="32551"/>
                  <a:pt x="2014519" y="51776"/>
                  <a:pt x="1988598" y="62144"/>
                </a:cubicBezTo>
                <a:cubicBezTo>
                  <a:pt x="1969170" y="69915"/>
                  <a:pt x="1947041" y="67278"/>
                  <a:pt x="1926454" y="71021"/>
                </a:cubicBezTo>
                <a:cubicBezTo>
                  <a:pt x="1882097" y="79086"/>
                  <a:pt x="1902342" y="78405"/>
                  <a:pt x="1864311" y="88777"/>
                </a:cubicBezTo>
                <a:cubicBezTo>
                  <a:pt x="1840768" y="95198"/>
                  <a:pt x="1815115" y="95619"/>
                  <a:pt x="1793289" y="106532"/>
                </a:cubicBezTo>
                <a:cubicBezTo>
                  <a:pt x="1781452" y="112450"/>
                  <a:pt x="1769943" y="119074"/>
                  <a:pt x="1757779" y="124287"/>
                </a:cubicBezTo>
                <a:cubicBezTo>
                  <a:pt x="1733891" y="134525"/>
                  <a:pt x="1712813" y="136832"/>
                  <a:pt x="1686757" y="142043"/>
                </a:cubicBezTo>
                <a:cubicBezTo>
                  <a:pt x="1607890" y="201194"/>
                  <a:pt x="1693306" y="144309"/>
                  <a:pt x="1615736" y="177553"/>
                </a:cubicBezTo>
                <a:cubicBezTo>
                  <a:pt x="1605929" y="181756"/>
                  <a:pt x="1598646" y="190537"/>
                  <a:pt x="1589103" y="195309"/>
                </a:cubicBezTo>
                <a:cubicBezTo>
                  <a:pt x="1580733" y="199494"/>
                  <a:pt x="1571348" y="201227"/>
                  <a:pt x="1562470" y="204186"/>
                </a:cubicBezTo>
                <a:cubicBezTo>
                  <a:pt x="1542588" y="217441"/>
                  <a:pt x="1517939" y="233163"/>
                  <a:pt x="1500326" y="248575"/>
                </a:cubicBezTo>
                <a:cubicBezTo>
                  <a:pt x="1487728" y="259598"/>
                  <a:pt x="1479011" y="275214"/>
                  <a:pt x="1464816" y="284086"/>
                </a:cubicBezTo>
                <a:cubicBezTo>
                  <a:pt x="1454469" y="290553"/>
                  <a:pt x="1441142" y="290004"/>
                  <a:pt x="1429305" y="292963"/>
                </a:cubicBezTo>
                <a:cubicBezTo>
                  <a:pt x="1399943" y="337007"/>
                  <a:pt x="1419095" y="312051"/>
                  <a:pt x="1367161" y="363985"/>
                </a:cubicBezTo>
                <a:cubicBezTo>
                  <a:pt x="1355324" y="375822"/>
                  <a:pt x="1346623" y="392009"/>
                  <a:pt x="1331651" y="399495"/>
                </a:cubicBezTo>
                <a:cubicBezTo>
                  <a:pt x="1319814" y="405414"/>
                  <a:pt x="1306586" y="409126"/>
                  <a:pt x="1296140" y="417251"/>
                </a:cubicBezTo>
                <a:cubicBezTo>
                  <a:pt x="1261947" y="443845"/>
                  <a:pt x="1235835" y="483270"/>
                  <a:pt x="1207363" y="514905"/>
                </a:cubicBezTo>
                <a:cubicBezTo>
                  <a:pt x="1196164" y="527348"/>
                  <a:pt x="1184364" y="539295"/>
                  <a:pt x="1171852" y="550416"/>
                </a:cubicBezTo>
                <a:cubicBezTo>
                  <a:pt x="1157690" y="563004"/>
                  <a:pt x="1141626" y="573338"/>
                  <a:pt x="1127464" y="585926"/>
                </a:cubicBezTo>
                <a:cubicBezTo>
                  <a:pt x="1114952" y="597047"/>
                  <a:pt x="1106926" y="613951"/>
                  <a:pt x="1091953" y="621437"/>
                </a:cubicBezTo>
                <a:cubicBezTo>
                  <a:pt x="1063246" y="635790"/>
                  <a:pt x="1056763" y="634353"/>
                  <a:pt x="1038687" y="656948"/>
                </a:cubicBezTo>
                <a:cubicBezTo>
                  <a:pt x="954873" y="761717"/>
                  <a:pt x="1077692" y="611758"/>
                  <a:pt x="1012054" y="710214"/>
                </a:cubicBezTo>
                <a:cubicBezTo>
                  <a:pt x="1005090" y="720660"/>
                  <a:pt x="993592" y="727315"/>
                  <a:pt x="985421" y="736847"/>
                </a:cubicBezTo>
                <a:cubicBezTo>
                  <a:pt x="975792" y="748081"/>
                  <a:pt x="967666" y="760520"/>
                  <a:pt x="958788" y="772357"/>
                </a:cubicBezTo>
                <a:cubicBezTo>
                  <a:pt x="933642" y="847802"/>
                  <a:pt x="968713" y="755815"/>
                  <a:pt x="932155" y="816746"/>
                </a:cubicBezTo>
                <a:cubicBezTo>
                  <a:pt x="927340" y="824770"/>
                  <a:pt x="927463" y="835009"/>
                  <a:pt x="923278" y="843379"/>
                </a:cubicBezTo>
                <a:cubicBezTo>
                  <a:pt x="918506" y="852922"/>
                  <a:pt x="911441" y="861134"/>
                  <a:pt x="905522" y="870012"/>
                </a:cubicBezTo>
                <a:cubicBezTo>
                  <a:pt x="887047" y="943918"/>
                  <a:pt x="909544" y="870845"/>
                  <a:pt x="878889" y="932155"/>
                </a:cubicBezTo>
                <a:cubicBezTo>
                  <a:pt x="860726" y="968480"/>
                  <a:pt x="881943" y="951492"/>
                  <a:pt x="852256" y="985421"/>
                </a:cubicBezTo>
                <a:cubicBezTo>
                  <a:pt x="838477" y="1001169"/>
                  <a:pt x="822664" y="1015014"/>
                  <a:pt x="807868" y="1029810"/>
                </a:cubicBezTo>
                <a:lnTo>
                  <a:pt x="772357" y="1065320"/>
                </a:lnTo>
                <a:cubicBezTo>
                  <a:pt x="766438" y="1071239"/>
                  <a:pt x="761566" y="1078433"/>
                  <a:pt x="754602" y="1083076"/>
                </a:cubicBezTo>
                <a:cubicBezTo>
                  <a:pt x="736847" y="1094913"/>
                  <a:pt x="716425" y="1103497"/>
                  <a:pt x="701336" y="1118586"/>
                </a:cubicBezTo>
                <a:cubicBezTo>
                  <a:pt x="692458" y="1127464"/>
                  <a:pt x="684235" y="1137048"/>
                  <a:pt x="674703" y="1145219"/>
                </a:cubicBezTo>
                <a:cubicBezTo>
                  <a:pt x="655427" y="1161741"/>
                  <a:pt x="633641" y="1175553"/>
                  <a:pt x="612559" y="1189608"/>
                </a:cubicBezTo>
                <a:cubicBezTo>
                  <a:pt x="603681" y="1201445"/>
                  <a:pt x="597293" y="1215647"/>
                  <a:pt x="585926" y="1225119"/>
                </a:cubicBezTo>
                <a:cubicBezTo>
                  <a:pt x="578737" y="1231110"/>
                  <a:pt x="566779" y="1228381"/>
                  <a:pt x="559293" y="1233996"/>
                </a:cubicBezTo>
                <a:cubicBezTo>
                  <a:pt x="510227" y="1270795"/>
                  <a:pt x="523370" y="1274410"/>
                  <a:pt x="488272" y="1313895"/>
                </a:cubicBezTo>
                <a:cubicBezTo>
                  <a:pt x="474370" y="1329535"/>
                  <a:pt x="458680" y="1343488"/>
                  <a:pt x="443884" y="1358284"/>
                </a:cubicBezTo>
                <a:lnTo>
                  <a:pt x="426128" y="1376039"/>
                </a:lnTo>
                <a:cubicBezTo>
                  <a:pt x="400981" y="1451485"/>
                  <a:pt x="436053" y="1359497"/>
                  <a:pt x="399495" y="1420427"/>
                </a:cubicBezTo>
                <a:cubicBezTo>
                  <a:pt x="364919" y="1478053"/>
                  <a:pt x="417854" y="1419824"/>
                  <a:pt x="372862" y="1464816"/>
                </a:cubicBezTo>
                <a:cubicBezTo>
                  <a:pt x="367174" y="1487568"/>
                  <a:pt x="350087" y="1563634"/>
                  <a:pt x="337352" y="1589103"/>
                </a:cubicBezTo>
                <a:lnTo>
                  <a:pt x="319596" y="1624614"/>
                </a:lnTo>
                <a:cubicBezTo>
                  <a:pt x="313678" y="1648288"/>
                  <a:pt x="309558" y="1672485"/>
                  <a:pt x="301841" y="1695635"/>
                </a:cubicBezTo>
                <a:cubicBezTo>
                  <a:pt x="295922" y="1713390"/>
                  <a:pt x="288624" y="1730744"/>
                  <a:pt x="284085" y="1748901"/>
                </a:cubicBezTo>
                <a:cubicBezTo>
                  <a:pt x="281126" y="1760738"/>
                  <a:pt x="280163" y="1773262"/>
                  <a:pt x="275208" y="1784412"/>
                </a:cubicBezTo>
                <a:cubicBezTo>
                  <a:pt x="268200" y="1800180"/>
                  <a:pt x="258146" y="1814443"/>
                  <a:pt x="248575" y="1828800"/>
                </a:cubicBezTo>
                <a:cubicBezTo>
                  <a:pt x="238705" y="1843605"/>
                  <a:pt x="220081" y="1869350"/>
                  <a:pt x="204186" y="1882066"/>
                </a:cubicBezTo>
                <a:cubicBezTo>
                  <a:pt x="181078" y="1900552"/>
                  <a:pt x="151651" y="1912225"/>
                  <a:pt x="133165" y="1935332"/>
                </a:cubicBezTo>
                <a:cubicBezTo>
                  <a:pt x="121328" y="1950128"/>
                  <a:pt x="108799" y="1964396"/>
                  <a:pt x="97654" y="1979720"/>
                </a:cubicBezTo>
                <a:cubicBezTo>
                  <a:pt x="85103" y="1996978"/>
                  <a:pt x="77233" y="2017897"/>
                  <a:pt x="62144" y="2032986"/>
                </a:cubicBezTo>
                <a:cubicBezTo>
                  <a:pt x="45629" y="2049501"/>
                  <a:pt x="37833" y="2054976"/>
                  <a:pt x="26633" y="2077375"/>
                </a:cubicBezTo>
                <a:cubicBezTo>
                  <a:pt x="-10122" y="2150885"/>
                  <a:pt x="50883" y="2054315"/>
                  <a:pt x="0" y="2130641"/>
                </a:cubicBezTo>
                <a:cubicBezTo>
                  <a:pt x="2959" y="2175029"/>
                  <a:pt x="1564" y="2219924"/>
                  <a:pt x="8878" y="2263806"/>
                </a:cubicBezTo>
                <a:cubicBezTo>
                  <a:pt x="10632" y="2274330"/>
                  <a:pt x="21861" y="2280896"/>
                  <a:pt x="26633" y="2290439"/>
                </a:cubicBezTo>
                <a:cubicBezTo>
                  <a:pt x="63388" y="2363949"/>
                  <a:pt x="2383" y="2267379"/>
                  <a:pt x="53266" y="2343705"/>
                </a:cubicBezTo>
                <a:cubicBezTo>
                  <a:pt x="94943" y="2510407"/>
                  <a:pt x="5734" y="2144035"/>
                  <a:pt x="79899" y="2707689"/>
                </a:cubicBezTo>
                <a:cubicBezTo>
                  <a:pt x="81120" y="2716967"/>
                  <a:pt x="98162" y="2712382"/>
                  <a:pt x="106532" y="2716567"/>
                </a:cubicBezTo>
                <a:cubicBezTo>
                  <a:pt x="158780" y="2742691"/>
                  <a:pt x="106514" y="2739164"/>
                  <a:pt x="195309" y="2743200"/>
                </a:cubicBezTo>
                <a:cubicBezTo>
                  <a:pt x="304727" y="2748174"/>
                  <a:pt x="414292" y="2749119"/>
                  <a:pt x="523783" y="2752078"/>
                </a:cubicBezTo>
                <a:lnTo>
                  <a:pt x="630315" y="2769833"/>
                </a:lnTo>
                <a:cubicBezTo>
                  <a:pt x="648070" y="2772792"/>
                  <a:pt x="665623" y="2777473"/>
                  <a:pt x="683581" y="2778711"/>
                </a:cubicBezTo>
                <a:lnTo>
                  <a:pt x="941033" y="2796466"/>
                </a:lnTo>
                <a:cubicBezTo>
                  <a:pt x="1006091" y="2800293"/>
                  <a:pt x="1071291" y="2801402"/>
                  <a:pt x="1136342" y="2805344"/>
                </a:cubicBezTo>
                <a:cubicBezTo>
                  <a:pt x="1303492" y="2815474"/>
                  <a:pt x="1182350" y="2820043"/>
                  <a:pt x="1411550" y="2823099"/>
                </a:cubicBezTo>
                <a:lnTo>
                  <a:pt x="2565647" y="2831977"/>
                </a:lnTo>
                <a:cubicBezTo>
                  <a:pt x="2594170" y="2841484"/>
                  <a:pt x="2625984" y="2852516"/>
                  <a:pt x="2654423" y="2858610"/>
                </a:cubicBezTo>
                <a:cubicBezTo>
                  <a:pt x="2674883" y="2862994"/>
                  <a:pt x="2695927" y="2864047"/>
                  <a:pt x="2716567" y="2867487"/>
                </a:cubicBezTo>
                <a:cubicBezTo>
                  <a:pt x="2731451" y="2869968"/>
                  <a:pt x="2746041" y="2874071"/>
                  <a:pt x="2760955" y="2876365"/>
                </a:cubicBezTo>
                <a:cubicBezTo>
                  <a:pt x="2784536" y="2879993"/>
                  <a:pt x="2808443" y="2881321"/>
                  <a:pt x="2831977" y="2885243"/>
                </a:cubicBezTo>
                <a:cubicBezTo>
                  <a:pt x="2844012" y="2887249"/>
                  <a:pt x="2855483" y="2891937"/>
                  <a:pt x="2867487" y="2894120"/>
                </a:cubicBezTo>
                <a:cubicBezTo>
                  <a:pt x="2888074" y="2897863"/>
                  <a:pt x="2908916" y="2900039"/>
                  <a:pt x="2929631" y="2902998"/>
                </a:cubicBezTo>
                <a:lnTo>
                  <a:pt x="3391270" y="2894120"/>
                </a:lnTo>
                <a:cubicBezTo>
                  <a:pt x="3420994" y="2893161"/>
                  <a:pt x="3450712" y="2890132"/>
                  <a:pt x="3480047" y="2885243"/>
                </a:cubicBezTo>
                <a:cubicBezTo>
                  <a:pt x="3504117" y="2881231"/>
                  <a:pt x="3527526" y="2873908"/>
                  <a:pt x="3551068" y="2867487"/>
                </a:cubicBezTo>
                <a:cubicBezTo>
                  <a:pt x="3560096" y="2865025"/>
                  <a:pt x="3568385" y="2859497"/>
                  <a:pt x="3577701" y="2858610"/>
                </a:cubicBezTo>
                <a:cubicBezTo>
                  <a:pt x="3630809" y="2853552"/>
                  <a:pt x="3684233" y="2852691"/>
                  <a:pt x="3737499" y="2849732"/>
                </a:cubicBezTo>
                <a:lnTo>
                  <a:pt x="3879542" y="2831977"/>
                </a:lnTo>
                <a:lnTo>
                  <a:pt x="3950563" y="2823099"/>
                </a:lnTo>
                <a:lnTo>
                  <a:pt x="4669654" y="2831977"/>
                </a:lnTo>
                <a:cubicBezTo>
                  <a:pt x="4681852" y="2832264"/>
                  <a:pt x="4693130" y="2838848"/>
                  <a:pt x="4705165" y="2840854"/>
                </a:cubicBezTo>
                <a:cubicBezTo>
                  <a:pt x="4728698" y="2844776"/>
                  <a:pt x="4752512" y="2846773"/>
                  <a:pt x="4776186" y="2849732"/>
                </a:cubicBezTo>
                <a:cubicBezTo>
                  <a:pt x="4953635" y="2844803"/>
                  <a:pt x="5264955" y="2853810"/>
                  <a:pt x="5495278" y="2823099"/>
                </a:cubicBezTo>
                <a:cubicBezTo>
                  <a:pt x="5513120" y="2820720"/>
                  <a:pt x="5530789" y="2817180"/>
                  <a:pt x="5548544" y="2814221"/>
                </a:cubicBezTo>
                <a:cubicBezTo>
                  <a:pt x="5572567" y="2798206"/>
                  <a:pt x="5582529" y="2789974"/>
                  <a:pt x="5610687" y="2778711"/>
                </a:cubicBezTo>
                <a:cubicBezTo>
                  <a:pt x="5628064" y="2771760"/>
                  <a:pt x="5646198" y="2766873"/>
                  <a:pt x="5663953" y="2760955"/>
                </a:cubicBezTo>
                <a:lnTo>
                  <a:pt x="5690586" y="2752078"/>
                </a:lnTo>
                <a:cubicBezTo>
                  <a:pt x="5751638" y="2711376"/>
                  <a:pt x="5723608" y="2723315"/>
                  <a:pt x="5770485" y="2707689"/>
                </a:cubicBezTo>
                <a:cubicBezTo>
                  <a:pt x="5802133" y="2676043"/>
                  <a:pt x="5773586" y="2700846"/>
                  <a:pt x="5823752" y="2672179"/>
                </a:cubicBezTo>
                <a:cubicBezTo>
                  <a:pt x="5871940" y="2644643"/>
                  <a:pt x="5828186" y="2661822"/>
                  <a:pt x="5877018" y="2645546"/>
                </a:cubicBezTo>
                <a:cubicBezTo>
                  <a:pt x="5891736" y="2623468"/>
                  <a:pt x="5902873" y="2609148"/>
                  <a:pt x="5912528" y="2583402"/>
                </a:cubicBezTo>
                <a:cubicBezTo>
                  <a:pt x="5916812" y="2571978"/>
                  <a:pt x="5918054" y="2559623"/>
                  <a:pt x="5921406" y="2547891"/>
                </a:cubicBezTo>
                <a:cubicBezTo>
                  <a:pt x="5923977" y="2538893"/>
                  <a:pt x="5927325" y="2530136"/>
                  <a:pt x="5930284" y="2521258"/>
                </a:cubicBezTo>
                <a:cubicBezTo>
                  <a:pt x="5936202" y="2485747"/>
                  <a:pt x="5947011" y="2450712"/>
                  <a:pt x="5948039" y="2414726"/>
                </a:cubicBezTo>
                <a:cubicBezTo>
                  <a:pt x="5949519" y="2362920"/>
                  <a:pt x="5942152" y="2207782"/>
                  <a:pt x="5930284" y="2130641"/>
                </a:cubicBezTo>
                <a:cubicBezTo>
                  <a:pt x="5927851" y="2114823"/>
                  <a:pt x="5918581" y="2084638"/>
                  <a:pt x="5912528" y="2068497"/>
                </a:cubicBezTo>
                <a:cubicBezTo>
                  <a:pt x="5906933" y="2053576"/>
                  <a:pt x="5899352" y="2039373"/>
                  <a:pt x="5894773" y="2024109"/>
                </a:cubicBezTo>
                <a:cubicBezTo>
                  <a:pt x="5890437" y="2009656"/>
                  <a:pt x="5889865" y="1994278"/>
                  <a:pt x="5885895" y="1979720"/>
                </a:cubicBezTo>
                <a:cubicBezTo>
                  <a:pt x="5880971" y="1961664"/>
                  <a:pt x="5871217" y="1944915"/>
                  <a:pt x="5868140" y="1926454"/>
                </a:cubicBezTo>
                <a:cubicBezTo>
                  <a:pt x="5865181" y="1908699"/>
                  <a:pt x="5863167" y="1890760"/>
                  <a:pt x="5859262" y="1873188"/>
                </a:cubicBezTo>
                <a:cubicBezTo>
                  <a:pt x="5857232" y="1864053"/>
                  <a:pt x="5852956" y="1855553"/>
                  <a:pt x="5850385" y="1846555"/>
                </a:cubicBezTo>
                <a:cubicBezTo>
                  <a:pt x="5847033" y="1834823"/>
                  <a:pt x="5844859" y="1822777"/>
                  <a:pt x="5841507" y="1811045"/>
                </a:cubicBezTo>
                <a:cubicBezTo>
                  <a:pt x="5838936" y="1802047"/>
                  <a:pt x="5835200" y="1793410"/>
                  <a:pt x="5832629" y="1784412"/>
                </a:cubicBezTo>
                <a:cubicBezTo>
                  <a:pt x="5829277" y="1772680"/>
                  <a:pt x="5828558" y="1760116"/>
                  <a:pt x="5823752" y="1748901"/>
                </a:cubicBezTo>
                <a:cubicBezTo>
                  <a:pt x="5819549" y="1739094"/>
                  <a:pt x="5811105" y="1731635"/>
                  <a:pt x="5805996" y="1722268"/>
                </a:cubicBezTo>
                <a:cubicBezTo>
                  <a:pt x="5793322" y="1699032"/>
                  <a:pt x="5770485" y="1651247"/>
                  <a:pt x="5770485" y="1651247"/>
                </a:cubicBezTo>
                <a:cubicBezTo>
                  <a:pt x="5767526" y="1639410"/>
                  <a:pt x="5767065" y="1626649"/>
                  <a:pt x="5761608" y="1615736"/>
                </a:cubicBezTo>
                <a:cubicBezTo>
                  <a:pt x="5757865" y="1608250"/>
                  <a:pt x="5747595" y="1605467"/>
                  <a:pt x="5743852" y="1597981"/>
                </a:cubicBezTo>
                <a:cubicBezTo>
                  <a:pt x="5738395" y="1587068"/>
                  <a:pt x="5739781" y="1573685"/>
                  <a:pt x="5734975" y="1562470"/>
                </a:cubicBezTo>
                <a:cubicBezTo>
                  <a:pt x="5730772" y="1552663"/>
                  <a:pt x="5723138" y="1544715"/>
                  <a:pt x="5717219" y="1535837"/>
                </a:cubicBezTo>
                <a:cubicBezTo>
                  <a:pt x="5698883" y="1480826"/>
                  <a:pt x="5721052" y="1534101"/>
                  <a:pt x="5690586" y="1491449"/>
                </a:cubicBezTo>
                <a:cubicBezTo>
                  <a:pt x="5680557" y="1477408"/>
                  <a:pt x="5674306" y="1460864"/>
                  <a:pt x="5663953" y="1447060"/>
                </a:cubicBezTo>
                <a:cubicBezTo>
                  <a:pt x="5656420" y="1437016"/>
                  <a:pt x="5645357" y="1430072"/>
                  <a:pt x="5637320" y="1420427"/>
                </a:cubicBezTo>
                <a:cubicBezTo>
                  <a:pt x="5630490" y="1412230"/>
                  <a:pt x="5623898" y="1403544"/>
                  <a:pt x="5619565" y="1393794"/>
                </a:cubicBezTo>
                <a:cubicBezTo>
                  <a:pt x="5611964" y="1376691"/>
                  <a:pt x="5615044" y="1353762"/>
                  <a:pt x="5601810" y="1340528"/>
                </a:cubicBezTo>
                <a:lnTo>
                  <a:pt x="5530788" y="1269507"/>
                </a:lnTo>
                <a:cubicBezTo>
                  <a:pt x="5521910" y="1260629"/>
                  <a:pt x="5510614" y="1253640"/>
                  <a:pt x="5504155" y="1242874"/>
                </a:cubicBezTo>
                <a:cubicBezTo>
                  <a:pt x="5495277" y="1228078"/>
                  <a:pt x="5487093" y="1212843"/>
                  <a:pt x="5477522" y="1198486"/>
                </a:cubicBezTo>
                <a:cubicBezTo>
                  <a:pt x="5469315" y="1186175"/>
                  <a:pt x="5459489" y="1175015"/>
                  <a:pt x="5450889" y="1162975"/>
                </a:cubicBezTo>
                <a:cubicBezTo>
                  <a:pt x="5385982" y="1072105"/>
                  <a:pt x="5493542" y="1216887"/>
                  <a:pt x="5406501" y="1100831"/>
                </a:cubicBezTo>
                <a:cubicBezTo>
                  <a:pt x="5388848" y="1030223"/>
                  <a:pt x="5411233" y="1100235"/>
                  <a:pt x="5370990" y="1029810"/>
                </a:cubicBezTo>
                <a:cubicBezTo>
                  <a:pt x="5366347" y="1021685"/>
                  <a:pt x="5366928" y="1011201"/>
                  <a:pt x="5362113" y="1003177"/>
                </a:cubicBezTo>
                <a:cubicBezTo>
                  <a:pt x="5357807" y="996000"/>
                  <a:pt x="5348575" y="992651"/>
                  <a:pt x="5344357" y="985421"/>
                </a:cubicBezTo>
                <a:cubicBezTo>
                  <a:pt x="5327686" y="956843"/>
                  <a:pt x="5307993" y="928742"/>
                  <a:pt x="5299969" y="896645"/>
                </a:cubicBezTo>
                <a:cubicBezTo>
                  <a:pt x="5297010" y="884808"/>
                  <a:pt x="5296548" y="872047"/>
                  <a:pt x="5291091" y="861134"/>
                </a:cubicBezTo>
                <a:cubicBezTo>
                  <a:pt x="5241561" y="762073"/>
                  <a:pt x="5284316" y="894075"/>
                  <a:pt x="5246703" y="781235"/>
                </a:cubicBezTo>
                <a:cubicBezTo>
                  <a:pt x="5242845" y="769660"/>
                  <a:pt x="5241683" y="757299"/>
                  <a:pt x="5237825" y="745724"/>
                </a:cubicBezTo>
                <a:cubicBezTo>
                  <a:pt x="5232786" y="730606"/>
                  <a:pt x="5225665" y="716257"/>
                  <a:pt x="5220070" y="701336"/>
                </a:cubicBezTo>
                <a:cubicBezTo>
                  <a:pt x="5216784" y="692574"/>
                  <a:pt x="5214878" y="683304"/>
                  <a:pt x="5211192" y="674703"/>
                </a:cubicBezTo>
                <a:cubicBezTo>
                  <a:pt x="5198454" y="644981"/>
                  <a:pt x="5183644" y="622870"/>
                  <a:pt x="5166804" y="594804"/>
                </a:cubicBezTo>
                <a:cubicBezTo>
                  <a:pt x="5163961" y="583433"/>
                  <a:pt x="5155415" y="545392"/>
                  <a:pt x="5149049" y="532660"/>
                </a:cubicBezTo>
                <a:cubicBezTo>
                  <a:pt x="5144277" y="523117"/>
                  <a:pt x="5137212" y="514905"/>
                  <a:pt x="5131293" y="506027"/>
                </a:cubicBezTo>
                <a:cubicBezTo>
                  <a:pt x="5124048" y="484289"/>
                  <a:pt x="5118376" y="463085"/>
                  <a:pt x="5104660" y="443884"/>
                </a:cubicBezTo>
                <a:cubicBezTo>
                  <a:pt x="5097362" y="433668"/>
                  <a:pt x="5086905" y="426129"/>
                  <a:pt x="5078027" y="417251"/>
                </a:cubicBezTo>
                <a:cubicBezTo>
                  <a:pt x="5075068" y="408373"/>
                  <a:pt x="5073965" y="398642"/>
                  <a:pt x="5069150" y="390618"/>
                </a:cubicBezTo>
                <a:cubicBezTo>
                  <a:pt x="5064844" y="383441"/>
                  <a:pt x="5056753" y="379292"/>
                  <a:pt x="5051394" y="372862"/>
                </a:cubicBezTo>
                <a:cubicBezTo>
                  <a:pt x="5041922" y="361496"/>
                  <a:pt x="5034591" y="348411"/>
                  <a:pt x="5024761" y="337352"/>
                </a:cubicBezTo>
                <a:cubicBezTo>
                  <a:pt x="5010859" y="321712"/>
                  <a:pt x="4998117" y="304053"/>
                  <a:pt x="4980373" y="292963"/>
                </a:cubicBezTo>
                <a:cubicBezTo>
                  <a:pt x="4956699" y="278167"/>
                  <a:pt x="4929092" y="268315"/>
                  <a:pt x="4909352" y="248575"/>
                </a:cubicBezTo>
                <a:cubicBezTo>
                  <a:pt x="4882238" y="221461"/>
                  <a:pt x="4899083" y="234562"/>
                  <a:pt x="4856085" y="213064"/>
                </a:cubicBezTo>
                <a:cubicBezTo>
                  <a:pt x="4847207" y="204186"/>
                  <a:pt x="4840353" y="192660"/>
                  <a:pt x="4829452" y="186431"/>
                </a:cubicBezTo>
                <a:cubicBezTo>
                  <a:pt x="4818859" y="180378"/>
                  <a:pt x="4805366" y="181837"/>
                  <a:pt x="4793942" y="177553"/>
                </a:cubicBezTo>
                <a:cubicBezTo>
                  <a:pt x="4781551" y="172906"/>
                  <a:pt x="4770595" y="165011"/>
                  <a:pt x="4758431" y="159798"/>
                </a:cubicBezTo>
                <a:cubicBezTo>
                  <a:pt x="4749830" y="156112"/>
                  <a:pt x="4740317" y="154792"/>
                  <a:pt x="4731798" y="150920"/>
                </a:cubicBezTo>
                <a:cubicBezTo>
                  <a:pt x="4707703" y="139968"/>
                  <a:pt x="4682799" y="130092"/>
                  <a:pt x="4660777" y="115410"/>
                </a:cubicBezTo>
                <a:cubicBezTo>
                  <a:pt x="4651899" y="109491"/>
                  <a:pt x="4643951" y="101857"/>
                  <a:pt x="4634144" y="97654"/>
                </a:cubicBezTo>
                <a:cubicBezTo>
                  <a:pt x="4622929" y="92848"/>
                  <a:pt x="4610470" y="91736"/>
                  <a:pt x="4598633" y="88777"/>
                </a:cubicBezTo>
                <a:cubicBezTo>
                  <a:pt x="4586796" y="82858"/>
                  <a:pt x="4575286" y="76234"/>
                  <a:pt x="4563122" y="71021"/>
                </a:cubicBezTo>
                <a:cubicBezTo>
                  <a:pt x="4545298" y="63382"/>
                  <a:pt x="4518990" y="57769"/>
                  <a:pt x="4500979" y="53266"/>
                </a:cubicBezTo>
                <a:cubicBezTo>
                  <a:pt x="4495060" y="47348"/>
                  <a:pt x="4490709" y="39254"/>
                  <a:pt x="4483223" y="35511"/>
                </a:cubicBezTo>
                <a:cubicBezTo>
                  <a:pt x="4455085" y="21442"/>
                  <a:pt x="4424188" y="17375"/>
                  <a:pt x="4394447" y="8878"/>
                </a:cubicBezTo>
                <a:cubicBezTo>
                  <a:pt x="4385449" y="6307"/>
                  <a:pt x="4376692" y="2959"/>
                  <a:pt x="4367814" y="0"/>
                </a:cubicBezTo>
                <a:cubicBezTo>
                  <a:pt x="4242550" y="4818"/>
                  <a:pt x="4170511" y="-8212"/>
                  <a:pt x="4065973" y="26633"/>
                </a:cubicBezTo>
                <a:cubicBezTo>
                  <a:pt x="4025835" y="40012"/>
                  <a:pt x="4014759" y="45217"/>
                  <a:pt x="3977196" y="53266"/>
                </a:cubicBezTo>
                <a:cubicBezTo>
                  <a:pt x="3947688" y="59589"/>
                  <a:pt x="3888419" y="71021"/>
                  <a:pt x="3888419" y="71021"/>
                </a:cubicBezTo>
                <a:lnTo>
                  <a:pt x="3586579" y="62144"/>
                </a:lnTo>
                <a:cubicBezTo>
                  <a:pt x="3553925" y="60693"/>
                  <a:pt x="3521610" y="53266"/>
                  <a:pt x="3488924" y="53266"/>
                </a:cubicBezTo>
                <a:cubicBezTo>
                  <a:pt x="3426710" y="53266"/>
                  <a:pt x="3364637" y="59185"/>
                  <a:pt x="3302493" y="62144"/>
                </a:cubicBezTo>
                <a:cubicBezTo>
                  <a:pt x="3290656" y="68062"/>
                  <a:pt x="3279147" y="74686"/>
                  <a:pt x="3266983" y="79899"/>
                </a:cubicBezTo>
                <a:cubicBezTo>
                  <a:pt x="3258382" y="83585"/>
                  <a:pt x="3248720" y="84592"/>
                  <a:pt x="3240350" y="88777"/>
                </a:cubicBezTo>
                <a:cubicBezTo>
                  <a:pt x="3230807" y="93549"/>
                  <a:pt x="3223707" y="102786"/>
                  <a:pt x="3213717" y="106532"/>
                </a:cubicBezTo>
                <a:cubicBezTo>
                  <a:pt x="3199588" y="111830"/>
                  <a:pt x="3184124" y="112451"/>
                  <a:pt x="3169328" y="115410"/>
                </a:cubicBezTo>
                <a:cubicBezTo>
                  <a:pt x="3160450" y="121328"/>
                  <a:pt x="3152502" y="128962"/>
                  <a:pt x="3142695" y="133165"/>
                </a:cubicBezTo>
                <a:cubicBezTo>
                  <a:pt x="3131481" y="137971"/>
                  <a:pt x="3118917" y="138691"/>
                  <a:pt x="3107185" y="142043"/>
                </a:cubicBezTo>
                <a:cubicBezTo>
                  <a:pt x="3098187" y="144614"/>
                  <a:pt x="3089430" y="147961"/>
                  <a:pt x="3080552" y="150920"/>
                </a:cubicBezTo>
                <a:cubicBezTo>
                  <a:pt x="3048906" y="182566"/>
                  <a:pt x="3077449" y="157767"/>
                  <a:pt x="3027285" y="186431"/>
                </a:cubicBezTo>
                <a:cubicBezTo>
                  <a:pt x="3018021" y="191724"/>
                  <a:pt x="3010402" y="199853"/>
                  <a:pt x="3000652" y="204186"/>
                </a:cubicBezTo>
                <a:cubicBezTo>
                  <a:pt x="2983549" y="211787"/>
                  <a:pt x="2962959" y="211560"/>
                  <a:pt x="2947386" y="221942"/>
                </a:cubicBezTo>
                <a:cubicBezTo>
                  <a:pt x="2920643" y="239770"/>
                  <a:pt x="2916775" y="243939"/>
                  <a:pt x="2885243" y="257453"/>
                </a:cubicBezTo>
                <a:cubicBezTo>
                  <a:pt x="2855334" y="270271"/>
                  <a:pt x="2856867" y="263952"/>
                  <a:pt x="2823099" y="275208"/>
                </a:cubicBezTo>
                <a:cubicBezTo>
                  <a:pt x="2781719" y="289001"/>
                  <a:pt x="2747150" y="308744"/>
                  <a:pt x="2707689" y="328474"/>
                </a:cubicBezTo>
                <a:cubicBezTo>
                  <a:pt x="2695852" y="334392"/>
                  <a:pt x="2684734" y="342044"/>
                  <a:pt x="2672179" y="346229"/>
                </a:cubicBezTo>
                <a:cubicBezTo>
                  <a:pt x="2663301" y="349188"/>
                  <a:pt x="2653916" y="350922"/>
                  <a:pt x="2645546" y="355107"/>
                </a:cubicBezTo>
                <a:cubicBezTo>
                  <a:pt x="2636003" y="359879"/>
                  <a:pt x="2628663" y="368529"/>
                  <a:pt x="2618913" y="372862"/>
                </a:cubicBezTo>
                <a:cubicBezTo>
                  <a:pt x="2601810" y="380463"/>
                  <a:pt x="2565647" y="390618"/>
                  <a:pt x="2565647" y="390618"/>
                </a:cubicBezTo>
                <a:cubicBezTo>
                  <a:pt x="2488707" y="387659"/>
                  <a:pt x="2411641" y="387038"/>
                  <a:pt x="2334827" y="381740"/>
                </a:cubicBezTo>
                <a:cubicBezTo>
                  <a:pt x="2325491" y="381096"/>
                  <a:pt x="2317192" y="375433"/>
                  <a:pt x="2308194" y="372862"/>
                </a:cubicBezTo>
                <a:cubicBezTo>
                  <a:pt x="2296463" y="369510"/>
                  <a:pt x="2284370" y="367491"/>
                  <a:pt x="2272684" y="363985"/>
                </a:cubicBezTo>
                <a:cubicBezTo>
                  <a:pt x="2254757" y="358607"/>
                  <a:pt x="2234991" y="356611"/>
                  <a:pt x="2219418" y="346229"/>
                </a:cubicBezTo>
                <a:cubicBezTo>
                  <a:pt x="2210540" y="340311"/>
                  <a:pt x="2200886" y="335418"/>
                  <a:pt x="2192785" y="328474"/>
                </a:cubicBezTo>
                <a:cubicBezTo>
                  <a:pt x="2117438" y="263891"/>
                  <a:pt x="2191784" y="315969"/>
                  <a:pt x="2130641" y="275208"/>
                </a:cubicBezTo>
                <a:cubicBezTo>
                  <a:pt x="2075980" y="193220"/>
                  <a:pt x="2145737" y="294080"/>
                  <a:pt x="2095130" y="230819"/>
                </a:cubicBezTo>
                <a:cubicBezTo>
                  <a:pt x="2088465" y="222487"/>
                  <a:pt x="2083293" y="213064"/>
                  <a:pt x="2077375" y="204186"/>
                </a:cubicBezTo>
                <a:cubicBezTo>
                  <a:pt x="2074416" y="186431"/>
                  <a:pt x="2072269" y="168521"/>
                  <a:pt x="2068497" y="150920"/>
                </a:cubicBezTo>
                <a:cubicBezTo>
                  <a:pt x="2063384" y="127059"/>
                  <a:pt x="2050742" y="104301"/>
                  <a:pt x="2050742" y="79899"/>
                </a:cubicBezTo>
                <a:lnTo>
                  <a:pt x="2059619" y="17755"/>
                </a:lnTo>
                <a:close/>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4048217" y="4678532"/>
            <a:ext cx="1935333" cy="1437209"/>
          </a:xfrm>
          <a:custGeom>
            <a:avLst/>
            <a:gdLst>
              <a:gd name="connsiteX0" fmla="*/ 1180731 w 1935333"/>
              <a:gd name="connsiteY0" fmla="*/ 17755 h 1437209"/>
              <a:gd name="connsiteX1" fmla="*/ 1180731 w 1935333"/>
              <a:gd name="connsiteY1" fmla="*/ 17755 h 1437209"/>
              <a:gd name="connsiteX2" fmla="*/ 923278 w 1935333"/>
              <a:gd name="connsiteY2" fmla="*/ 26633 h 1437209"/>
              <a:gd name="connsiteX3" fmla="*/ 825624 w 1935333"/>
              <a:gd name="connsiteY3" fmla="*/ 44388 h 1437209"/>
              <a:gd name="connsiteX4" fmla="*/ 479395 w 1935333"/>
              <a:gd name="connsiteY4" fmla="*/ 53266 h 1437209"/>
              <a:gd name="connsiteX5" fmla="*/ 452762 w 1935333"/>
              <a:gd name="connsiteY5" fmla="*/ 62144 h 1437209"/>
              <a:gd name="connsiteX6" fmla="*/ 346230 w 1935333"/>
              <a:gd name="connsiteY6" fmla="*/ 79899 h 1437209"/>
              <a:gd name="connsiteX7" fmla="*/ 292964 w 1935333"/>
              <a:gd name="connsiteY7" fmla="*/ 97654 h 1437209"/>
              <a:gd name="connsiteX8" fmla="*/ 266331 w 1935333"/>
              <a:gd name="connsiteY8" fmla="*/ 106532 h 1437209"/>
              <a:gd name="connsiteX9" fmla="*/ 195309 w 1935333"/>
              <a:gd name="connsiteY9" fmla="*/ 159798 h 1437209"/>
              <a:gd name="connsiteX10" fmla="*/ 168676 w 1935333"/>
              <a:gd name="connsiteY10" fmla="*/ 177553 h 1437209"/>
              <a:gd name="connsiteX11" fmla="*/ 124288 w 1935333"/>
              <a:gd name="connsiteY11" fmla="*/ 213064 h 1437209"/>
              <a:gd name="connsiteX12" fmla="*/ 106533 w 1935333"/>
              <a:gd name="connsiteY12" fmla="*/ 239697 h 1437209"/>
              <a:gd name="connsiteX13" fmla="*/ 88777 w 1935333"/>
              <a:gd name="connsiteY13" fmla="*/ 257452 h 1437209"/>
              <a:gd name="connsiteX14" fmla="*/ 53266 w 1935333"/>
              <a:gd name="connsiteY14" fmla="*/ 346229 h 1437209"/>
              <a:gd name="connsiteX15" fmla="*/ 44389 w 1935333"/>
              <a:gd name="connsiteY15" fmla="*/ 372862 h 1437209"/>
              <a:gd name="connsiteX16" fmla="*/ 35511 w 1935333"/>
              <a:gd name="connsiteY16" fmla="*/ 408373 h 1437209"/>
              <a:gd name="connsiteX17" fmla="*/ 17756 w 1935333"/>
              <a:gd name="connsiteY17" fmla="*/ 443884 h 1437209"/>
              <a:gd name="connsiteX18" fmla="*/ 0 w 1935333"/>
              <a:gd name="connsiteY18" fmla="*/ 523783 h 1437209"/>
              <a:gd name="connsiteX19" fmla="*/ 8878 w 1935333"/>
              <a:gd name="connsiteY19" fmla="*/ 781235 h 1437209"/>
              <a:gd name="connsiteX20" fmla="*/ 26633 w 1935333"/>
              <a:gd name="connsiteY20" fmla="*/ 834501 h 1437209"/>
              <a:gd name="connsiteX21" fmla="*/ 44389 w 1935333"/>
              <a:gd name="connsiteY21" fmla="*/ 878889 h 1437209"/>
              <a:gd name="connsiteX22" fmla="*/ 53266 w 1935333"/>
              <a:gd name="connsiteY22" fmla="*/ 905522 h 1437209"/>
              <a:gd name="connsiteX23" fmla="*/ 71022 w 1935333"/>
              <a:gd name="connsiteY23" fmla="*/ 932155 h 1437209"/>
              <a:gd name="connsiteX24" fmla="*/ 106533 w 1935333"/>
              <a:gd name="connsiteY24" fmla="*/ 985421 h 1437209"/>
              <a:gd name="connsiteX25" fmla="*/ 133166 w 1935333"/>
              <a:gd name="connsiteY25" fmla="*/ 1038687 h 1437209"/>
              <a:gd name="connsiteX26" fmla="*/ 142043 w 1935333"/>
              <a:gd name="connsiteY26" fmla="*/ 1065320 h 1437209"/>
              <a:gd name="connsiteX27" fmla="*/ 159799 w 1935333"/>
              <a:gd name="connsiteY27" fmla="*/ 1083076 h 1437209"/>
              <a:gd name="connsiteX28" fmla="*/ 177554 w 1935333"/>
              <a:gd name="connsiteY28" fmla="*/ 1109709 h 1437209"/>
              <a:gd name="connsiteX29" fmla="*/ 204187 w 1935333"/>
              <a:gd name="connsiteY29" fmla="*/ 1136342 h 1437209"/>
              <a:gd name="connsiteX30" fmla="*/ 239698 w 1935333"/>
              <a:gd name="connsiteY30" fmla="*/ 1180730 h 1437209"/>
              <a:gd name="connsiteX31" fmla="*/ 284086 w 1935333"/>
              <a:gd name="connsiteY31" fmla="*/ 1242874 h 1437209"/>
              <a:gd name="connsiteX32" fmla="*/ 363985 w 1935333"/>
              <a:gd name="connsiteY32" fmla="*/ 1305018 h 1437209"/>
              <a:gd name="connsiteX33" fmla="*/ 399496 w 1935333"/>
              <a:gd name="connsiteY33" fmla="*/ 1313895 h 1437209"/>
              <a:gd name="connsiteX34" fmla="*/ 488272 w 1935333"/>
              <a:gd name="connsiteY34" fmla="*/ 1340528 h 1437209"/>
              <a:gd name="connsiteX35" fmla="*/ 541538 w 1935333"/>
              <a:gd name="connsiteY35" fmla="*/ 1358284 h 1437209"/>
              <a:gd name="connsiteX36" fmla="*/ 594804 w 1935333"/>
              <a:gd name="connsiteY36" fmla="*/ 1367161 h 1437209"/>
              <a:gd name="connsiteX37" fmla="*/ 710214 w 1935333"/>
              <a:gd name="connsiteY37" fmla="*/ 1393794 h 1437209"/>
              <a:gd name="connsiteX38" fmla="*/ 887767 w 1935333"/>
              <a:gd name="connsiteY38" fmla="*/ 1411550 h 1437209"/>
              <a:gd name="connsiteX39" fmla="*/ 1305018 w 1935333"/>
              <a:gd name="connsiteY39" fmla="*/ 1411550 h 1437209"/>
              <a:gd name="connsiteX40" fmla="*/ 1384917 w 1935333"/>
              <a:gd name="connsiteY40" fmla="*/ 1402672 h 1437209"/>
              <a:gd name="connsiteX41" fmla="*/ 1438183 w 1935333"/>
              <a:gd name="connsiteY41" fmla="*/ 1384917 h 1437209"/>
              <a:gd name="connsiteX42" fmla="*/ 1464816 w 1935333"/>
              <a:gd name="connsiteY42" fmla="*/ 1376039 h 1437209"/>
              <a:gd name="connsiteX43" fmla="*/ 1518082 w 1935333"/>
              <a:gd name="connsiteY43" fmla="*/ 1349406 h 1437209"/>
              <a:gd name="connsiteX44" fmla="*/ 1544715 w 1935333"/>
              <a:gd name="connsiteY44" fmla="*/ 1331651 h 1437209"/>
              <a:gd name="connsiteX45" fmla="*/ 1571348 w 1935333"/>
              <a:gd name="connsiteY45" fmla="*/ 1322773 h 1437209"/>
              <a:gd name="connsiteX46" fmla="*/ 1597981 w 1935333"/>
              <a:gd name="connsiteY46" fmla="*/ 1305018 h 1437209"/>
              <a:gd name="connsiteX47" fmla="*/ 1624614 w 1935333"/>
              <a:gd name="connsiteY47" fmla="*/ 1296140 h 1437209"/>
              <a:gd name="connsiteX48" fmla="*/ 1669002 w 1935333"/>
              <a:gd name="connsiteY48" fmla="*/ 1260629 h 1437209"/>
              <a:gd name="connsiteX49" fmla="*/ 1695635 w 1935333"/>
              <a:gd name="connsiteY49" fmla="*/ 1242874 h 1437209"/>
              <a:gd name="connsiteX50" fmla="*/ 1740024 w 1935333"/>
              <a:gd name="connsiteY50" fmla="*/ 1207363 h 1437209"/>
              <a:gd name="connsiteX51" fmla="*/ 1784412 w 1935333"/>
              <a:gd name="connsiteY51" fmla="*/ 1162975 h 1437209"/>
              <a:gd name="connsiteX52" fmla="*/ 1802167 w 1935333"/>
              <a:gd name="connsiteY52" fmla="*/ 1136342 h 1437209"/>
              <a:gd name="connsiteX53" fmla="*/ 1819923 w 1935333"/>
              <a:gd name="connsiteY53" fmla="*/ 1118586 h 1437209"/>
              <a:gd name="connsiteX54" fmla="*/ 1837678 w 1935333"/>
              <a:gd name="connsiteY54" fmla="*/ 1083076 h 1437209"/>
              <a:gd name="connsiteX55" fmla="*/ 1855433 w 1935333"/>
              <a:gd name="connsiteY55" fmla="*/ 1056443 h 1437209"/>
              <a:gd name="connsiteX56" fmla="*/ 1873189 w 1935333"/>
              <a:gd name="connsiteY56" fmla="*/ 1003177 h 1437209"/>
              <a:gd name="connsiteX57" fmla="*/ 1908700 w 1935333"/>
              <a:gd name="connsiteY57" fmla="*/ 923278 h 1437209"/>
              <a:gd name="connsiteX58" fmla="*/ 1935333 w 1935333"/>
              <a:gd name="connsiteY58" fmla="*/ 834501 h 1437209"/>
              <a:gd name="connsiteX59" fmla="*/ 1926455 w 1935333"/>
              <a:gd name="connsiteY59" fmla="*/ 328474 h 1437209"/>
              <a:gd name="connsiteX60" fmla="*/ 1908700 w 1935333"/>
              <a:gd name="connsiteY60" fmla="*/ 266330 h 1437209"/>
              <a:gd name="connsiteX61" fmla="*/ 1873189 w 1935333"/>
              <a:gd name="connsiteY61" fmla="*/ 230819 h 1437209"/>
              <a:gd name="connsiteX62" fmla="*/ 1828800 w 1935333"/>
              <a:gd name="connsiteY62" fmla="*/ 186431 h 1437209"/>
              <a:gd name="connsiteX63" fmla="*/ 1775534 w 1935333"/>
              <a:gd name="connsiteY63" fmla="*/ 133165 h 1437209"/>
              <a:gd name="connsiteX64" fmla="*/ 1748901 w 1935333"/>
              <a:gd name="connsiteY64" fmla="*/ 106532 h 1437209"/>
              <a:gd name="connsiteX65" fmla="*/ 1686758 w 1935333"/>
              <a:gd name="connsiteY65" fmla="*/ 88777 h 1437209"/>
              <a:gd name="connsiteX66" fmla="*/ 1606859 w 1935333"/>
              <a:gd name="connsiteY66" fmla="*/ 53266 h 1437209"/>
              <a:gd name="connsiteX67" fmla="*/ 1580226 w 1935333"/>
              <a:gd name="connsiteY67" fmla="*/ 44388 h 1437209"/>
              <a:gd name="connsiteX68" fmla="*/ 1544715 w 1935333"/>
              <a:gd name="connsiteY68" fmla="*/ 35511 h 1437209"/>
              <a:gd name="connsiteX69" fmla="*/ 1438183 w 1935333"/>
              <a:gd name="connsiteY69" fmla="*/ 17755 h 1437209"/>
              <a:gd name="connsiteX70" fmla="*/ 1251752 w 1935333"/>
              <a:gd name="connsiteY70" fmla="*/ 0 h 1437209"/>
              <a:gd name="connsiteX71" fmla="*/ 1216241 w 1935333"/>
              <a:gd name="connsiteY71" fmla="*/ 8878 h 1437209"/>
              <a:gd name="connsiteX72" fmla="*/ 1180731 w 1935333"/>
              <a:gd name="connsiteY72" fmla="*/ 17755 h 1437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1935333" h="1437209">
                <a:moveTo>
                  <a:pt x="1180731" y="17755"/>
                </a:moveTo>
                <a:lnTo>
                  <a:pt x="1180731" y="17755"/>
                </a:lnTo>
                <a:cubicBezTo>
                  <a:pt x="1094913" y="20714"/>
                  <a:pt x="1008998" y="21590"/>
                  <a:pt x="923278" y="26633"/>
                </a:cubicBezTo>
                <a:cubicBezTo>
                  <a:pt x="737670" y="37552"/>
                  <a:pt x="1041184" y="34808"/>
                  <a:pt x="825624" y="44388"/>
                </a:cubicBezTo>
                <a:cubicBezTo>
                  <a:pt x="710290" y="49514"/>
                  <a:pt x="594805" y="50307"/>
                  <a:pt x="479395" y="53266"/>
                </a:cubicBezTo>
                <a:cubicBezTo>
                  <a:pt x="470517" y="56225"/>
                  <a:pt x="461938" y="60309"/>
                  <a:pt x="452762" y="62144"/>
                </a:cubicBezTo>
                <a:cubicBezTo>
                  <a:pt x="417461" y="69204"/>
                  <a:pt x="380383" y="68515"/>
                  <a:pt x="346230" y="79899"/>
                </a:cubicBezTo>
                <a:lnTo>
                  <a:pt x="292964" y="97654"/>
                </a:lnTo>
                <a:lnTo>
                  <a:pt x="266331" y="106532"/>
                </a:lnTo>
                <a:cubicBezTo>
                  <a:pt x="233486" y="139375"/>
                  <a:pt x="255538" y="119645"/>
                  <a:pt x="195309" y="159798"/>
                </a:cubicBezTo>
                <a:cubicBezTo>
                  <a:pt x="186431" y="165716"/>
                  <a:pt x="176220" y="170008"/>
                  <a:pt x="168676" y="177553"/>
                </a:cubicBezTo>
                <a:cubicBezTo>
                  <a:pt x="143377" y="202854"/>
                  <a:pt x="157885" y="190666"/>
                  <a:pt x="124288" y="213064"/>
                </a:cubicBezTo>
                <a:cubicBezTo>
                  <a:pt x="118370" y="221942"/>
                  <a:pt x="113198" y="231366"/>
                  <a:pt x="106533" y="239697"/>
                </a:cubicBezTo>
                <a:cubicBezTo>
                  <a:pt x="101304" y="246233"/>
                  <a:pt x="93420" y="250488"/>
                  <a:pt x="88777" y="257452"/>
                </a:cubicBezTo>
                <a:cubicBezTo>
                  <a:pt x="71363" y="283573"/>
                  <a:pt x="62889" y="317361"/>
                  <a:pt x="53266" y="346229"/>
                </a:cubicBezTo>
                <a:cubicBezTo>
                  <a:pt x="50307" y="355107"/>
                  <a:pt x="46659" y="363784"/>
                  <a:pt x="44389" y="372862"/>
                </a:cubicBezTo>
                <a:cubicBezTo>
                  <a:pt x="41430" y="384699"/>
                  <a:pt x="39795" y="396949"/>
                  <a:pt x="35511" y="408373"/>
                </a:cubicBezTo>
                <a:cubicBezTo>
                  <a:pt x="30864" y="420764"/>
                  <a:pt x="22403" y="431493"/>
                  <a:pt x="17756" y="443884"/>
                </a:cubicBezTo>
                <a:cubicBezTo>
                  <a:pt x="12382" y="458215"/>
                  <a:pt x="2411" y="511727"/>
                  <a:pt x="0" y="523783"/>
                </a:cubicBezTo>
                <a:cubicBezTo>
                  <a:pt x="2959" y="609600"/>
                  <a:pt x="1545" y="695680"/>
                  <a:pt x="8878" y="781235"/>
                </a:cubicBezTo>
                <a:cubicBezTo>
                  <a:pt x="10476" y="799882"/>
                  <a:pt x="19682" y="817124"/>
                  <a:pt x="26633" y="834501"/>
                </a:cubicBezTo>
                <a:cubicBezTo>
                  <a:pt x="32552" y="849297"/>
                  <a:pt x="38794" y="863968"/>
                  <a:pt x="44389" y="878889"/>
                </a:cubicBezTo>
                <a:cubicBezTo>
                  <a:pt x="47675" y="887651"/>
                  <a:pt x="49081" y="897152"/>
                  <a:pt x="53266" y="905522"/>
                </a:cubicBezTo>
                <a:cubicBezTo>
                  <a:pt x="58038" y="915065"/>
                  <a:pt x="65728" y="922891"/>
                  <a:pt x="71022" y="932155"/>
                </a:cubicBezTo>
                <a:cubicBezTo>
                  <a:pt x="99687" y="982319"/>
                  <a:pt x="74886" y="953776"/>
                  <a:pt x="106533" y="985421"/>
                </a:cubicBezTo>
                <a:cubicBezTo>
                  <a:pt x="128428" y="1073007"/>
                  <a:pt x="99245" y="982152"/>
                  <a:pt x="133166" y="1038687"/>
                </a:cubicBezTo>
                <a:cubicBezTo>
                  <a:pt x="137981" y="1046711"/>
                  <a:pt x="137228" y="1057296"/>
                  <a:pt x="142043" y="1065320"/>
                </a:cubicBezTo>
                <a:cubicBezTo>
                  <a:pt x="146349" y="1072497"/>
                  <a:pt x="154570" y="1076540"/>
                  <a:pt x="159799" y="1083076"/>
                </a:cubicBezTo>
                <a:cubicBezTo>
                  <a:pt x="166464" y="1091408"/>
                  <a:pt x="170724" y="1101512"/>
                  <a:pt x="177554" y="1109709"/>
                </a:cubicBezTo>
                <a:cubicBezTo>
                  <a:pt x="185591" y="1119354"/>
                  <a:pt x="196150" y="1126697"/>
                  <a:pt x="204187" y="1136342"/>
                </a:cubicBezTo>
                <a:cubicBezTo>
                  <a:pt x="260173" y="1203525"/>
                  <a:pt x="188048" y="1129083"/>
                  <a:pt x="239698" y="1180730"/>
                </a:cubicBezTo>
                <a:cubicBezTo>
                  <a:pt x="253868" y="1223244"/>
                  <a:pt x="241958" y="1200746"/>
                  <a:pt x="284086" y="1242874"/>
                </a:cubicBezTo>
                <a:cubicBezTo>
                  <a:pt x="304982" y="1263770"/>
                  <a:pt x="335670" y="1297940"/>
                  <a:pt x="363985" y="1305018"/>
                </a:cubicBezTo>
                <a:lnTo>
                  <a:pt x="399496" y="1313895"/>
                </a:lnTo>
                <a:cubicBezTo>
                  <a:pt x="467359" y="1347829"/>
                  <a:pt x="399845" y="1318421"/>
                  <a:pt x="488272" y="1340528"/>
                </a:cubicBezTo>
                <a:cubicBezTo>
                  <a:pt x="506429" y="1345067"/>
                  <a:pt x="523077" y="1355207"/>
                  <a:pt x="541538" y="1358284"/>
                </a:cubicBezTo>
                <a:cubicBezTo>
                  <a:pt x="559293" y="1361243"/>
                  <a:pt x="577203" y="1363389"/>
                  <a:pt x="594804" y="1367161"/>
                </a:cubicBezTo>
                <a:cubicBezTo>
                  <a:pt x="619189" y="1372386"/>
                  <a:pt x="679786" y="1390143"/>
                  <a:pt x="710214" y="1393794"/>
                </a:cubicBezTo>
                <a:cubicBezTo>
                  <a:pt x="769270" y="1400881"/>
                  <a:pt x="828583" y="1405631"/>
                  <a:pt x="887767" y="1411550"/>
                </a:cubicBezTo>
                <a:cubicBezTo>
                  <a:pt x="1036795" y="1461222"/>
                  <a:pt x="921224" y="1426032"/>
                  <a:pt x="1305018" y="1411550"/>
                </a:cubicBezTo>
                <a:cubicBezTo>
                  <a:pt x="1331796" y="1410540"/>
                  <a:pt x="1358284" y="1405631"/>
                  <a:pt x="1384917" y="1402672"/>
                </a:cubicBezTo>
                <a:lnTo>
                  <a:pt x="1438183" y="1384917"/>
                </a:lnTo>
                <a:cubicBezTo>
                  <a:pt x="1447061" y="1381958"/>
                  <a:pt x="1457030" y="1381230"/>
                  <a:pt x="1464816" y="1376039"/>
                </a:cubicBezTo>
                <a:cubicBezTo>
                  <a:pt x="1541142" y="1325156"/>
                  <a:pt x="1444572" y="1386161"/>
                  <a:pt x="1518082" y="1349406"/>
                </a:cubicBezTo>
                <a:cubicBezTo>
                  <a:pt x="1527625" y="1344634"/>
                  <a:pt x="1535172" y="1336423"/>
                  <a:pt x="1544715" y="1331651"/>
                </a:cubicBezTo>
                <a:cubicBezTo>
                  <a:pt x="1553085" y="1327466"/>
                  <a:pt x="1562978" y="1326958"/>
                  <a:pt x="1571348" y="1322773"/>
                </a:cubicBezTo>
                <a:cubicBezTo>
                  <a:pt x="1580891" y="1318001"/>
                  <a:pt x="1588438" y="1309790"/>
                  <a:pt x="1597981" y="1305018"/>
                </a:cubicBezTo>
                <a:cubicBezTo>
                  <a:pt x="1606351" y="1300833"/>
                  <a:pt x="1616244" y="1300325"/>
                  <a:pt x="1624614" y="1296140"/>
                </a:cubicBezTo>
                <a:cubicBezTo>
                  <a:pt x="1661052" y="1277921"/>
                  <a:pt x="1641474" y="1282652"/>
                  <a:pt x="1669002" y="1260629"/>
                </a:cubicBezTo>
                <a:cubicBezTo>
                  <a:pt x="1677333" y="1253964"/>
                  <a:pt x="1687303" y="1249539"/>
                  <a:pt x="1695635" y="1242874"/>
                </a:cubicBezTo>
                <a:cubicBezTo>
                  <a:pt x="1758885" y="1192274"/>
                  <a:pt x="1658052" y="1262010"/>
                  <a:pt x="1740024" y="1207363"/>
                </a:cubicBezTo>
                <a:cubicBezTo>
                  <a:pt x="1787371" y="1136342"/>
                  <a:pt x="1725228" y="1222159"/>
                  <a:pt x="1784412" y="1162975"/>
                </a:cubicBezTo>
                <a:cubicBezTo>
                  <a:pt x="1791957" y="1155430"/>
                  <a:pt x="1795502" y="1144674"/>
                  <a:pt x="1802167" y="1136342"/>
                </a:cubicBezTo>
                <a:cubicBezTo>
                  <a:pt x="1807396" y="1129806"/>
                  <a:pt x="1815280" y="1125550"/>
                  <a:pt x="1819923" y="1118586"/>
                </a:cubicBezTo>
                <a:cubicBezTo>
                  <a:pt x="1827264" y="1107575"/>
                  <a:pt x="1831112" y="1094566"/>
                  <a:pt x="1837678" y="1083076"/>
                </a:cubicBezTo>
                <a:cubicBezTo>
                  <a:pt x="1842972" y="1073812"/>
                  <a:pt x="1851100" y="1066193"/>
                  <a:pt x="1855433" y="1056443"/>
                </a:cubicBezTo>
                <a:cubicBezTo>
                  <a:pt x="1863034" y="1039340"/>
                  <a:pt x="1862807" y="1018750"/>
                  <a:pt x="1873189" y="1003177"/>
                </a:cubicBezTo>
                <a:cubicBezTo>
                  <a:pt x="1907346" y="951941"/>
                  <a:pt x="1877010" y="1002507"/>
                  <a:pt x="1908700" y="923278"/>
                </a:cubicBezTo>
                <a:cubicBezTo>
                  <a:pt x="1932059" y="864879"/>
                  <a:pt x="1923330" y="894516"/>
                  <a:pt x="1935333" y="834501"/>
                </a:cubicBezTo>
                <a:cubicBezTo>
                  <a:pt x="1932374" y="665825"/>
                  <a:pt x="1931983" y="497085"/>
                  <a:pt x="1926455" y="328474"/>
                </a:cubicBezTo>
                <a:cubicBezTo>
                  <a:pt x="1926372" y="325947"/>
                  <a:pt x="1912949" y="272279"/>
                  <a:pt x="1908700" y="266330"/>
                </a:cubicBezTo>
                <a:cubicBezTo>
                  <a:pt x="1898970" y="252708"/>
                  <a:pt x="1885026" y="242656"/>
                  <a:pt x="1873189" y="230819"/>
                </a:cubicBezTo>
                <a:lnTo>
                  <a:pt x="1828800" y="186431"/>
                </a:lnTo>
                <a:lnTo>
                  <a:pt x="1775534" y="133165"/>
                </a:lnTo>
                <a:cubicBezTo>
                  <a:pt x="1766656" y="124287"/>
                  <a:pt x="1760812" y="110502"/>
                  <a:pt x="1748901" y="106532"/>
                </a:cubicBezTo>
                <a:cubicBezTo>
                  <a:pt x="1710693" y="93796"/>
                  <a:pt x="1731347" y="99924"/>
                  <a:pt x="1686758" y="88777"/>
                </a:cubicBezTo>
                <a:cubicBezTo>
                  <a:pt x="1644552" y="60639"/>
                  <a:pt x="1670248" y="74396"/>
                  <a:pt x="1606859" y="53266"/>
                </a:cubicBezTo>
                <a:cubicBezTo>
                  <a:pt x="1597981" y="50307"/>
                  <a:pt x="1589305" y="46657"/>
                  <a:pt x="1580226" y="44388"/>
                </a:cubicBezTo>
                <a:cubicBezTo>
                  <a:pt x="1568389" y="41429"/>
                  <a:pt x="1556626" y="38158"/>
                  <a:pt x="1544715" y="35511"/>
                </a:cubicBezTo>
                <a:cubicBezTo>
                  <a:pt x="1509588" y="27705"/>
                  <a:pt x="1473967" y="21589"/>
                  <a:pt x="1438183" y="17755"/>
                </a:cubicBezTo>
                <a:cubicBezTo>
                  <a:pt x="1376113" y="11105"/>
                  <a:pt x="1251752" y="0"/>
                  <a:pt x="1251752" y="0"/>
                </a:cubicBezTo>
                <a:cubicBezTo>
                  <a:pt x="1239915" y="2959"/>
                  <a:pt x="1228246" y="6695"/>
                  <a:pt x="1216241" y="8878"/>
                </a:cubicBezTo>
                <a:cubicBezTo>
                  <a:pt x="1195654" y="12621"/>
                  <a:pt x="1186649" y="16276"/>
                  <a:pt x="1180731" y="17755"/>
                </a:cubicBezTo>
                <a:close/>
              </a:path>
            </a:pathLst>
          </a:cu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1F181EE6-BCB5-48D6-9A0C-7ACB016592BE}" type="slidenum">
              <a:rPr lang="en-US" smtClean="0"/>
              <a:pPr/>
              <a:t>10</a:t>
            </a:fld>
            <a:endParaRPr lang="en-US"/>
          </a:p>
        </p:txBody>
      </p:sp>
    </p:spTree>
    <p:extLst>
      <p:ext uri="{BB962C8B-B14F-4D97-AF65-F5344CB8AC3E}">
        <p14:creationId xmlns:p14="http://schemas.microsoft.com/office/powerpoint/2010/main" val="285785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4"/>
          <p:cNvSpPr txBox="1">
            <a:spLocks noChangeArrowheads="1"/>
          </p:cNvSpPr>
          <p:nvPr/>
        </p:nvSpPr>
        <p:spPr bwMode="auto">
          <a:xfrm>
            <a:off x="533400" y="312738"/>
            <a:ext cx="813752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3600" dirty="0">
                <a:solidFill>
                  <a:schemeClr val="accent1"/>
                </a:solidFill>
                <a:latin typeface="+mj-lt"/>
              </a:rPr>
              <a:t>Capturing Social and Behavioral Domains and Measures in Electronic Health Records</a:t>
            </a:r>
          </a:p>
        </p:txBody>
      </p:sp>
      <p:sp>
        <p:nvSpPr>
          <p:cNvPr id="2" name="TextBox 1"/>
          <p:cNvSpPr txBox="1"/>
          <p:nvPr/>
        </p:nvSpPr>
        <p:spPr>
          <a:xfrm>
            <a:off x="685800" y="1828800"/>
            <a:ext cx="7848600" cy="3657600"/>
          </a:xfrm>
          <a:prstGeom prst="rect">
            <a:avLst/>
          </a:prstGeom>
          <a:noFill/>
        </p:spPr>
        <p:txBody>
          <a:bodyPr wrap="square" numCol="2" rtlCol="0">
            <a:spAutoFit/>
          </a:bodyPr>
          <a:lstStyle/>
          <a:p>
            <a:r>
              <a:rPr lang="en-US" sz="2000" b="1" dirty="0"/>
              <a:t>Domains include:</a:t>
            </a:r>
          </a:p>
          <a:p>
            <a:pPr marL="285750" indent="-285750">
              <a:buFont typeface="Arial" panose="020B0604020202020204" pitchFamily="34" charset="0"/>
              <a:buChar char="•"/>
            </a:pPr>
            <a:r>
              <a:rPr lang="en-US" dirty="0"/>
              <a:t>Sexual Orientation</a:t>
            </a:r>
          </a:p>
          <a:p>
            <a:pPr marL="285750" indent="-285750">
              <a:buFont typeface="Arial" panose="020B0604020202020204" pitchFamily="34" charset="0"/>
              <a:buChar char="•"/>
            </a:pPr>
            <a:r>
              <a:rPr lang="en-US" dirty="0"/>
              <a:t>Race/ Ethnicity</a:t>
            </a:r>
          </a:p>
          <a:p>
            <a:pPr marL="285750" indent="-285750">
              <a:buFont typeface="Arial" panose="020B0604020202020204" pitchFamily="34" charset="0"/>
              <a:buChar char="•"/>
            </a:pPr>
            <a:r>
              <a:rPr lang="en-US" dirty="0"/>
              <a:t>Country of Origin</a:t>
            </a:r>
          </a:p>
          <a:p>
            <a:pPr marL="285750" indent="-285750">
              <a:buFont typeface="Arial" panose="020B0604020202020204" pitchFamily="34" charset="0"/>
              <a:buChar char="•"/>
            </a:pPr>
            <a:r>
              <a:rPr lang="en-US" dirty="0"/>
              <a:t>Education</a:t>
            </a:r>
          </a:p>
          <a:p>
            <a:pPr marL="285750" indent="-285750">
              <a:buFont typeface="Arial" panose="020B0604020202020204" pitchFamily="34" charset="0"/>
              <a:buChar char="•"/>
            </a:pPr>
            <a:r>
              <a:rPr lang="en-US" dirty="0"/>
              <a:t>Employment</a:t>
            </a:r>
          </a:p>
          <a:p>
            <a:pPr marL="285750" indent="-285750">
              <a:buFont typeface="Arial" panose="020B0604020202020204" pitchFamily="34" charset="0"/>
              <a:buChar char="•"/>
            </a:pPr>
            <a:r>
              <a:rPr lang="en-US" dirty="0"/>
              <a:t>Financial Resource Strain (Food and Housing Insecurity)</a:t>
            </a:r>
          </a:p>
          <a:p>
            <a:pPr marL="285750" indent="-285750">
              <a:buFont typeface="Arial" panose="020B0604020202020204" pitchFamily="34" charset="0"/>
              <a:buChar char="•"/>
            </a:pPr>
            <a:r>
              <a:rPr lang="en-US" dirty="0"/>
              <a:t>Health Literacy</a:t>
            </a:r>
          </a:p>
          <a:p>
            <a:pPr marL="285750" indent="-285750">
              <a:buFont typeface="Arial" panose="020B0604020202020204" pitchFamily="34" charset="0"/>
              <a:buChar char="•"/>
            </a:pPr>
            <a:r>
              <a:rPr lang="en-US" dirty="0"/>
              <a:t>Stress</a:t>
            </a:r>
          </a:p>
          <a:p>
            <a:pPr marL="285750" indent="-285750">
              <a:buFont typeface="Arial" panose="020B0604020202020204" pitchFamily="34" charset="0"/>
              <a:buChar char="•"/>
            </a:pPr>
            <a:r>
              <a:rPr lang="en-US" dirty="0"/>
              <a:t>Negative Mood and Affect (Depression and Anxiety)</a:t>
            </a:r>
            <a:br>
              <a:rPr lang="en-US" dirty="0"/>
            </a:br>
            <a:endParaRPr lang="en-US" dirty="0"/>
          </a:p>
          <a:p>
            <a:pPr marL="285750" indent="-285750">
              <a:buFont typeface="Arial" panose="020B0604020202020204" pitchFamily="34" charset="0"/>
              <a:buChar char="•"/>
            </a:pPr>
            <a:r>
              <a:rPr lang="en-US" dirty="0"/>
              <a:t>Psychological Assets</a:t>
            </a:r>
          </a:p>
          <a:p>
            <a:pPr marL="285750" indent="-285750">
              <a:buFont typeface="Arial" panose="020B0604020202020204" pitchFamily="34" charset="0"/>
              <a:buChar char="•"/>
            </a:pPr>
            <a:r>
              <a:rPr lang="en-US" dirty="0"/>
              <a:t>Dietary Patterns</a:t>
            </a:r>
          </a:p>
          <a:p>
            <a:pPr marL="285750" indent="-285750">
              <a:buFont typeface="Arial" panose="020B0604020202020204" pitchFamily="34" charset="0"/>
              <a:buChar char="•"/>
            </a:pPr>
            <a:r>
              <a:rPr lang="en-US" dirty="0"/>
              <a:t>Physical Activity</a:t>
            </a:r>
          </a:p>
          <a:p>
            <a:pPr marL="285750" indent="-285750">
              <a:buFont typeface="Arial" panose="020B0604020202020204" pitchFamily="34" charset="0"/>
              <a:buChar char="•"/>
            </a:pPr>
            <a:r>
              <a:rPr lang="en-US" dirty="0"/>
              <a:t>Tobacco Use and Exposure</a:t>
            </a:r>
          </a:p>
          <a:p>
            <a:pPr marL="285750" indent="-285750">
              <a:buFont typeface="Arial" panose="020B0604020202020204" pitchFamily="34" charset="0"/>
              <a:buChar char="•"/>
            </a:pPr>
            <a:r>
              <a:rPr lang="en-US" dirty="0"/>
              <a:t>Alcohol Use</a:t>
            </a:r>
          </a:p>
          <a:p>
            <a:pPr marL="285750" indent="-285750">
              <a:buFont typeface="Arial" panose="020B0604020202020204" pitchFamily="34" charset="0"/>
              <a:buChar char="•"/>
            </a:pPr>
            <a:r>
              <a:rPr lang="en-US" dirty="0"/>
              <a:t>Social Connections and Social Isolation</a:t>
            </a:r>
          </a:p>
          <a:p>
            <a:pPr marL="285750" indent="-285750">
              <a:buFont typeface="Arial" panose="020B0604020202020204" pitchFamily="34" charset="0"/>
              <a:buChar char="•"/>
            </a:pPr>
            <a:r>
              <a:rPr lang="en-US" dirty="0"/>
              <a:t>Exposure to Violence</a:t>
            </a:r>
          </a:p>
          <a:p>
            <a:pPr marL="285750" indent="-285750">
              <a:buFont typeface="Arial" panose="020B0604020202020204" pitchFamily="34" charset="0"/>
              <a:buChar char="•"/>
            </a:pPr>
            <a:r>
              <a:rPr lang="en-US" dirty="0"/>
              <a:t>Neighborhoods/ Community Compositional Characteristics</a:t>
            </a:r>
          </a:p>
        </p:txBody>
      </p:sp>
      <p:sp>
        <p:nvSpPr>
          <p:cNvPr id="4" name="Slide Number Placeholder 3"/>
          <p:cNvSpPr>
            <a:spLocks noGrp="1"/>
          </p:cNvSpPr>
          <p:nvPr>
            <p:ph type="sldNum" sz="quarter" idx="12"/>
          </p:nvPr>
        </p:nvSpPr>
        <p:spPr/>
        <p:txBody>
          <a:bodyPr/>
          <a:lstStyle/>
          <a:p>
            <a:fld id="{1F181EE6-BCB5-48D6-9A0C-7ACB016592BE}" type="slidenum">
              <a:rPr lang="en-US" smtClean="0"/>
              <a:pPr/>
              <a:t>11</a:t>
            </a:fld>
            <a:endParaRPr lang="en-US"/>
          </a:p>
        </p:txBody>
      </p:sp>
    </p:spTree>
    <p:extLst>
      <p:ext uri="{BB962C8B-B14F-4D97-AF65-F5344CB8AC3E}">
        <p14:creationId xmlns:p14="http://schemas.microsoft.com/office/powerpoint/2010/main" val="3764331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dir="cw">
                                      <p:cBhvr override="childStyle">
                                        <p:cTn id="6" dur="500" fill="hold"/>
                                        <p:tgtEl>
                                          <p:spTgt spid="2">
                                            <p:txEl>
                                              <p:pRg st="17" end="17"/>
                                            </p:txEl>
                                          </p:spTgt>
                                        </p:tgtEl>
                                        <p:attrNameLst>
                                          <p:attrName>style.color</p:attrName>
                                        </p:attrNameLst>
                                      </p:cBhvr>
                                      <p:by>
                                        <p:hsl h="0" s="-12549" l="-25098"/>
                                      </p:by>
                                    </p:animClr>
                                    <p:animClr clrSpc="hsl" dir="cw">
                                      <p:cBhvr>
                                        <p:cTn id="7" dur="500" fill="hold"/>
                                        <p:tgtEl>
                                          <p:spTgt spid="2">
                                            <p:txEl>
                                              <p:pRg st="17" end="17"/>
                                            </p:txEl>
                                          </p:spTgt>
                                        </p:tgtEl>
                                        <p:attrNameLst>
                                          <p:attrName>fillcolor</p:attrName>
                                        </p:attrNameLst>
                                      </p:cBhvr>
                                      <p:by>
                                        <p:hsl h="0" s="-12549" l="-25098"/>
                                      </p:by>
                                    </p:animClr>
                                    <p:animClr clrSpc="hsl" dir="cw">
                                      <p:cBhvr>
                                        <p:cTn id="8" dur="500" fill="hold"/>
                                        <p:tgtEl>
                                          <p:spTgt spid="2">
                                            <p:txEl>
                                              <p:pRg st="17" end="17"/>
                                            </p:txEl>
                                          </p:spTgt>
                                        </p:tgtEl>
                                        <p:attrNameLst>
                                          <p:attrName>stroke.color</p:attrName>
                                        </p:attrNameLst>
                                      </p:cBhvr>
                                      <p:by>
                                        <p:hsl h="0" s="-12549" l="-25098"/>
                                      </p:by>
                                    </p:animClr>
                                    <p:set>
                                      <p:cBhvr>
                                        <p:cTn id="9" dur="500" fill="hold"/>
                                        <p:tgtEl>
                                          <p:spTgt spid="2">
                                            <p:txEl>
                                              <p:pRg st="17" end="17"/>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4" presetClass="emph" presetSubtype="0" fill="hold" nodeType="clickEffect">
                                  <p:stCondLst>
                                    <p:cond delay="0"/>
                                  </p:stCondLst>
                                  <p:childTnLst>
                                    <p:animClr clrSpc="hsl" dir="cw">
                                      <p:cBhvr override="childStyle">
                                        <p:cTn id="13" dur="500" fill="hold"/>
                                        <p:tgtEl>
                                          <p:spTgt spid="2">
                                            <p:txEl>
                                              <p:pRg st="2" end="2"/>
                                            </p:txEl>
                                          </p:spTgt>
                                        </p:tgtEl>
                                        <p:attrNameLst>
                                          <p:attrName>style.color</p:attrName>
                                        </p:attrNameLst>
                                      </p:cBhvr>
                                      <p:by>
                                        <p:hsl h="0" s="-12549" l="-25098"/>
                                      </p:by>
                                    </p:animClr>
                                    <p:animClr clrSpc="hsl" dir="cw">
                                      <p:cBhvr>
                                        <p:cTn id="14" dur="500" fill="hold"/>
                                        <p:tgtEl>
                                          <p:spTgt spid="2">
                                            <p:txEl>
                                              <p:pRg st="2" end="2"/>
                                            </p:txEl>
                                          </p:spTgt>
                                        </p:tgtEl>
                                        <p:attrNameLst>
                                          <p:attrName>fillcolor</p:attrName>
                                        </p:attrNameLst>
                                      </p:cBhvr>
                                      <p:by>
                                        <p:hsl h="0" s="-12549" l="-25098"/>
                                      </p:by>
                                    </p:animClr>
                                    <p:animClr clrSpc="hsl" dir="cw">
                                      <p:cBhvr>
                                        <p:cTn id="15" dur="500" fill="hold"/>
                                        <p:tgtEl>
                                          <p:spTgt spid="2">
                                            <p:txEl>
                                              <p:pRg st="2" end="2"/>
                                            </p:txEl>
                                          </p:spTgt>
                                        </p:tgtEl>
                                        <p:attrNameLst>
                                          <p:attrName>stroke.color</p:attrName>
                                        </p:attrNameLst>
                                      </p:cBhvr>
                                      <p:by>
                                        <p:hsl h="0" s="-12549" l="-25098"/>
                                      </p:by>
                                    </p:animClr>
                                    <p:set>
                                      <p:cBhvr>
                                        <p:cTn id="16" dur="500" fill="hold"/>
                                        <p:tgtEl>
                                          <p:spTgt spid="2">
                                            <p:txEl>
                                              <p:pRg st="2" end="2"/>
                                            </p:txEl>
                                          </p:spTgt>
                                        </p:tgtEl>
                                        <p:attrNameLst>
                                          <p:attrName>fill.type</p:attrName>
                                        </p:attrNameLst>
                                      </p:cBhvr>
                                      <p:to>
                                        <p:strVal val="solid"/>
                                      </p:to>
                                    </p:set>
                                  </p:childTnLst>
                                </p:cTn>
                              </p:par>
                              <p:par>
                                <p:cTn id="17" presetID="24" presetClass="emph" presetSubtype="0" fill="hold" nodeType="withEffect">
                                  <p:stCondLst>
                                    <p:cond delay="0"/>
                                  </p:stCondLst>
                                  <p:childTnLst>
                                    <p:animClr clrSpc="hsl" dir="cw">
                                      <p:cBhvr override="childStyle">
                                        <p:cTn id="18" dur="500" fill="hold"/>
                                        <p:tgtEl>
                                          <p:spTgt spid="2">
                                            <p:txEl>
                                              <p:pRg st="3" end="3"/>
                                            </p:txEl>
                                          </p:spTgt>
                                        </p:tgtEl>
                                        <p:attrNameLst>
                                          <p:attrName>style.color</p:attrName>
                                        </p:attrNameLst>
                                      </p:cBhvr>
                                      <p:by>
                                        <p:hsl h="0" s="-12549" l="-25098"/>
                                      </p:by>
                                    </p:animClr>
                                    <p:animClr clrSpc="hsl" dir="cw">
                                      <p:cBhvr>
                                        <p:cTn id="19" dur="500" fill="hold"/>
                                        <p:tgtEl>
                                          <p:spTgt spid="2">
                                            <p:txEl>
                                              <p:pRg st="3" end="3"/>
                                            </p:txEl>
                                          </p:spTgt>
                                        </p:tgtEl>
                                        <p:attrNameLst>
                                          <p:attrName>fillcolor</p:attrName>
                                        </p:attrNameLst>
                                      </p:cBhvr>
                                      <p:by>
                                        <p:hsl h="0" s="-12549" l="-25098"/>
                                      </p:by>
                                    </p:animClr>
                                    <p:animClr clrSpc="hsl" dir="cw">
                                      <p:cBhvr>
                                        <p:cTn id="20" dur="500" fill="hold"/>
                                        <p:tgtEl>
                                          <p:spTgt spid="2">
                                            <p:txEl>
                                              <p:pRg st="3" end="3"/>
                                            </p:txEl>
                                          </p:spTgt>
                                        </p:tgtEl>
                                        <p:attrNameLst>
                                          <p:attrName>stroke.color</p:attrName>
                                        </p:attrNameLst>
                                      </p:cBhvr>
                                      <p:by>
                                        <p:hsl h="0" s="-12549" l="-25098"/>
                                      </p:by>
                                    </p:animClr>
                                    <p:set>
                                      <p:cBhvr>
                                        <p:cTn id="21" dur="500" fill="hold"/>
                                        <p:tgtEl>
                                          <p:spTgt spid="2">
                                            <p:txEl>
                                              <p:pRg st="3" end="3"/>
                                            </p:txEl>
                                          </p:spTgt>
                                        </p:tgtEl>
                                        <p:attrNameLst>
                                          <p:attrName>fill.type</p:attrName>
                                        </p:attrNameLst>
                                      </p:cBhvr>
                                      <p:to>
                                        <p:strVal val="solid"/>
                                      </p:to>
                                    </p:set>
                                  </p:childTnLst>
                                </p:cTn>
                              </p:par>
                              <p:par>
                                <p:cTn id="22" presetID="24" presetClass="emph" presetSubtype="0" fill="hold" nodeType="withEffect">
                                  <p:stCondLst>
                                    <p:cond delay="0"/>
                                  </p:stCondLst>
                                  <p:childTnLst>
                                    <p:animClr clrSpc="hsl" dir="cw">
                                      <p:cBhvr override="childStyle">
                                        <p:cTn id="23" dur="500" fill="hold"/>
                                        <p:tgtEl>
                                          <p:spTgt spid="2">
                                            <p:txEl>
                                              <p:pRg st="4" end="4"/>
                                            </p:txEl>
                                          </p:spTgt>
                                        </p:tgtEl>
                                        <p:attrNameLst>
                                          <p:attrName>style.color</p:attrName>
                                        </p:attrNameLst>
                                      </p:cBhvr>
                                      <p:by>
                                        <p:hsl h="0" s="-12549" l="-25098"/>
                                      </p:by>
                                    </p:animClr>
                                    <p:animClr clrSpc="hsl" dir="cw">
                                      <p:cBhvr>
                                        <p:cTn id="24" dur="500" fill="hold"/>
                                        <p:tgtEl>
                                          <p:spTgt spid="2">
                                            <p:txEl>
                                              <p:pRg st="4" end="4"/>
                                            </p:txEl>
                                          </p:spTgt>
                                        </p:tgtEl>
                                        <p:attrNameLst>
                                          <p:attrName>fillcolor</p:attrName>
                                        </p:attrNameLst>
                                      </p:cBhvr>
                                      <p:by>
                                        <p:hsl h="0" s="-12549" l="-25098"/>
                                      </p:by>
                                    </p:animClr>
                                    <p:animClr clrSpc="hsl" dir="cw">
                                      <p:cBhvr>
                                        <p:cTn id="25" dur="500" fill="hold"/>
                                        <p:tgtEl>
                                          <p:spTgt spid="2">
                                            <p:txEl>
                                              <p:pRg st="4" end="4"/>
                                            </p:txEl>
                                          </p:spTgt>
                                        </p:tgtEl>
                                        <p:attrNameLst>
                                          <p:attrName>stroke.color</p:attrName>
                                        </p:attrNameLst>
                                      </p:cBhvr>
                                      <p:by>
                                        <p:hsl h="0" s="-12549" l="-25098"/>
                                      </p:by>
                                    </p:animClr>
                                    <p:set>
                                      <p:cBhvr>
                                        <p:cTn id="26" dur="500" fill="hold"/>
                                        <p:tgtEl>
                                          <p:spTgt spid="2">
                                            <p:txEl>
                                              <p:pRg st="4" end="4"/>
                                            </p:txEl>
                                          </p:spTgt>
                                        </p:tgtEl>
                                        <p:attrNameLst>
                                          <p:attrName>fill.type</p:attrName>
                                        </p:attrNameLst>
                                      </p:cBhvr>
                                      <p:to>
                                        <p:strVal val="solid"/>
                                      </p:to>
                                    </p:set>
                                  </p:childTnLst>
                                </p:cTn>
                              </p:par>
                              <p:par>
                                <p:cTn id="27" presetID="24" presetClass="emph" presetSubtype="0" fill="hold" nodeType="withEffect">
                                  <p:stCondLst>
                                    <p:cond delay="0"/>
                                  </p:stCondLst>
                                  <p:childTnLst>
                                    <p:animClr clrSpc="hsl" dir="cw">
                                      <p:cBhvr override="childStyle">
                                        <p:cTn id="28" dur="500" fill="hold"/>
                                        <p:tgtEl>
                                          <p:spTgt spid="2">
                                            <p:txEl>
                                              <p:pRg st="5" end="5"/>
                                            </p:txEl>
                                          </p:spTgt>
                                        </p:tgtEl>
                                        <p:attrNameLst>
                                          <p:attrName>style.color</p:attrName>
                                        </p:attrNameLst>
                                      </p:cBhvr>
                                      <p:by>
                                        <p:hsl h="0" s="-12549" l="-25098"/>
                                      </p:by>
                                    </p:animClr>
                                    <p:animClr clrSpc="hsl" dir="cw">
                                      <p:cBhvr>
                                        <p:cTn id="29" dur="500" fill="hold"/>
                                        <p:tgtEl>
                                          <p:spTgt spid="2">
                                            <p:txEl>
                                              <p:pRg st="5" end="5"/>
                                            </p:txEl>
                                          </p:spTgt>
                                        </p:tgtEl>
                                        <p:attrNameLst>
                                          <p:attrName>fillcolor</p:attrName>
                                        </p:attrNameLst>
                                      </p:cBhvr>
                                      <p:by>
                                        <p:hsl h="0" s="-12549" l="-25098"/>
                                      </p:by>
                                    </p:animClr>
                                    <p:animClr clrSpc="hsl" dir="cw">
                                      <p:cBhvr>
                                        <p:cTn id="30" dur="500" fill="hold"/>
                                        <p:tgtEl>
                                          <p:spTgt spid="2">
                                            <p:txEl>
                                              <p:pRg st="5" end="5"/>
                                            </p:txEl>
                                          </p:spTgt>
                                        </p:tgtEl>
                                        <p:attrNameLst>
                                          <p:attrName>stroke.color</p:attrName>
                                        </p:attrNameLst>
                                      </p:cBhvr>
                                      <p:by>
                                        <p:hsl h="0" s="-12549" l="-25098"/>
                                      </p:by>
                                    </p:animClr>
                                    <p:set>
                                      <p:cBhvr>
                                        <p:cTn id="31" dur="500" fill="hold"/>
                                        <p:tgtEl>
                                          <p:spTgt spid="2">
                                            <p:txEl>
                                              <p:pRg st="5" end="5"/>
                                            </p:txEl>
                                          </p:spTgt>
                                        </p:tgtEl>
                                        <p:attrNameLst>
                                          <p:attrName>fill.type</p:attrName>
                                        </p:attrNameLst>
                                      </p:cBhvr>
                                      <p:to>
                                        <p:strVal val="solid"/>
                                      </p:to>
                                    </p:set>
                                  </p:childTnLst>
                                </p:cTn>
                              </p:par>
                              <p:par>
                                <p:cTn id="32" presetID="24" presetClass="emph" presetSubtype="0" fill="hold" nodeType="withEffect">
                                  <p:stCondLst>
                                    <p:cond delay="0"/>
                                  </p:stCondLst>
                                  <p:childTnLst>
                                    <p:animClr clrSpc="hsl" dir="cw">
                                      <p:cBhvr override="childStyle">
                                        <p:cTn id="33" dur="500" fill="hold"/>
                                        <p:tgtEl>
                                          <p:spTgt spid="2">
                                            <p:txEl>
                                              <p:pRg st="6" end="6"/>
                                            </p:txEl>
                                          </p:spTgt>
                                        </p:tgtEl>
                                        <p:attrNameLst>
                                          <p:attrName>style.color</p:attrName>
                                        </p:attrNameLst>
                                      </p:cBhvr>
                                      <p:by>
                                        <p:hsl h="0" s="-12549" l="-25098"/>
                                      </p:by>
                                    </p:animClr>
                                    <p:animClr clrSpc="hsl" dir="cw">
                                      <p:cBhvr>
                                        <p:cTn id="34" dur="500" fill="hold"/>
                                        <p:tgtEl>
                                          <p:spTgt spid="2">
                                            <p:txEl>
                                              <p:pRg st="6" end="6"/>
                                            </p:txEl>
                                          </p:spTgt>
                                        </p:tgtEl>
                                        <p:attrNameLst>
                                          <p:attrName>fillcolor</p:attrName>
                                        </p:attrNameLst>
                                      </p:cBhvr>
                                      <p:by>
                                        <p:hsl h="0" s="-12549" l="-25098"/>
                                      </p:by>
                                    </p:animClr>
                                    <p:animClr clrSpc="hsl" dir="cw">
                                      <p:cBhvr>
                                        <p:cTn id="35" dur="500" fill="hold"/>
                                        <p:tgtEl>
                                          <p:spTgt spid="2">
                                            <p:txEl>
                                              <p:pRg st="6" end="6"/>
                                            </p:txEl>
                                          </p:spTgt>
                                        </p:tgtEl>
                                        <p:attrNameLst>
                                          <p:attrName>stroke.color</p:attrName>
                                        </p:attrNameLst>
                                      </p:cBhvr>
                                      <p:by>
                                        <p:hsl h="0" s="-12549" l="-25098"/>
                                      </p:by>
                                    </p:animClr>
                                    <p:set>
                                      <p:cBhvr>
                                        <p:cTn id="36" dur="500" fill="hold"/>
                                        <p:tgtEl>
                                          <p:spTgt spid="2">
                                            <p:txEl>
                                              <p:pRg st="6" end="6"/>
                                            </p:txEl>
                                          </p:spTgt>
                                        </p:tgtEl>
                                        <p:attrNameLst>
                                          <p:attrName>fill.type</p:attrName>
                                        </p:attrNameLst>
                                      </p:cBhvr>
                                      <p:to>
                                        <p:strVal val="solid"/>
                                      </p:to>
                                    </p:set>
                                  </p:childTnLst>
                                </p:cTn>
                              </p:par>
                              <p:par>
                                <p:cTn id="37" presetID="24" presetClass="emph" presetSubtype="0" fill="hold" nodeType="withEffect">
                                  <p:stCondLst>
                                    <p:cond delay="0"/>
                                  </p:stCondLst>
                                  <p:childTnLst>
                                    <p:animClr clrSpc="hsl" dir="cw">
                                      <p:cBhvr override="childStyle">
                                        <p:cTn id="38" dur="500" fill="hold"/>
                                        <p:tgtEl>
                                          <p:spTgt spid="2">
                                            <p:txEl>
                                              <p:pRg st="7" end="7"/>
                                            </p:txEl>
                                          </p:spTgt>
                                        </p:tgtEl>
                                        <p:attrNameLst>
                                          <p:attrName>style.color</p:attrName>
                                        </p:attrNameLst>
                                      </p:cBhvr>
                                      <p:by>
                                        <p:hsl h="0" s="-12549" l="-25098"/>
                                      </p:by>
                                    </p:animClr>
                                    <p:animClr clrSpc="hsl" dir="cw">
                                      <p:cBhvr>
                                        <p:cTn id="39" dur="500" fill="hold"/>
                                        <p:tgtEl>
                                          <p:spTgt spid="2">
                                            <p:txEl>
                                              <p:pRg st="7" end="7"/>
                                            </p:txEl>
                                          </p:spTgt>
                                        </p:tgtEl>
                                        <p:attrNameLst>
                                          <p:attrName>fillcolor</p:attrName>
                                        </p:attrNameLst>
                                      </p:cBhvr>
                                      <p:by>
                                        <p:hsl h="0" s="-12549" l="-25098"/>
                                      </p:by>
                                    </p:animClr>
                                    <p:animClr clrSpc="hsl" dir="cw">
                                      <p:cBhvr>
                                        <p:cTn id="40" dur="500" fill="hold"/>
                                        <p:tgtEl>
                                          <p:spTgt spid="2">
                                            <p:txEl>
                                              <p:pRg st="7" end="7"/>
                                            </p:txEl>
                                          </p:spTgt>
                                        </p:tgtEl>
                                        <p:attrNameLst>
                                          <p:attrName>stroke.color</p:attrName>
                                        </p:attrNameLst>
                                      </p:cBhvr>
                                      <p:by>
                                        <p:hsl h="0" s="-12549" l="-25098"/>
                                      </p:by>
                                    </p:animClr>
                                    <p:set>
                                      <p:cBhvr>
                                        <p:cTn id="41" dur="500" fill="hold"/>
                                        <p:tgtEl>
                                          <p:spTgt spid="2">
                                            <p:txEl>
                                              <p:pRg st="7" end="7"/>
                                            </p:txEl>
                                          </p:spTgt>
                                        </p:tgtEl>
                                        <p:attrNameLst>
                                          <p:attrName>fill.type</p:attrName>
                                        </p:attrNameLst>
                                      </p:cBhvr>
                                      <p:to>
                                        <p:strVal val="solid"/>
                                      </p:to>
                                    </p:set>
                                  </p:childTnLst>
                                </p:cTn>
                              </p:par>
                              <p:par>
                                <p:cTn id="42" presetID="24" presetClass="emph" presetSubtype="0" fill="hold" nodeType="withEffect">
                                  <p:stCondLst>
                                    <p:cond delay="0"/>
                                  </p:stCondLst>
                                  <p:childTnLst>
                                    <p:animClr clrSpc="hsl" dir="cw">
                                      <p:cBhvr override="childStyle">
                                        <p:cTn id="43" dur="500" fill="hold"/>
                                        <p:tgtEl>
                                          <p:spTgt spid="2">
                                            <p:txEl>
                                              <p:pRg st="8" end="8"/>
                                            </p:txEl>
                                          </p:spTgt>
                                        </p:tgtEl>
                                        <p:attrNameLst>
                                          <p:attrName>style.color</p:attrName>
                                        </p:attrNameLst>
                                      </p:cBhvr>
                                      <p:by>
                                        <p:hsl h="0" s="-12549" l="-25098"/>
                                      </p:by>
                                    </p:animClr>
                                    <p:animClr clrSpc="hsl" dir="cw">
                                      <p:cBhvr>
                                        <p:cTn id="44" dur="500" fill="hold"/>
                                        <p:tgtEl>
                                          <p:spTgt spid="2">
                                            <p:txEl>
                                              <p:pRg st="8" end="8"/>
                                            </p:txEl>
                                          </p:spTgt>
                                        </p:tgtEl>
                                        <p:attrNameLst>
                                          <p:attrName>fillcolor</p:attrName>
                                        </p:attrNameLst>
                                      </p:cBhvr>
                                      <p:by>
                                        <p:hsl h="0" s="-12549" l="-25098"/>
                                      </p:by>
                                    </p:animClr>
                                    <p:animClr clrSpc="hsl" dir="cw">
                                      <p:cBhvr>
                                        <p:cTn id="45" dur="500" fill="hold"/>
                                        <p:tgtEl>
                                          <p:spTgt spid="2">
                                            <p:txEl>
                                              <p:pRg st="8" end="8"/>
                                            </p:txEl>
                                          </p:spTgt>
                                        </p:tgtEl>
                                        <p:attrNameLst>
                                          <p:attrName>stroke.color</p:attrName>
                                        </p:attrNameLst>
                                      </p:cBhvr>
                                      <p:by>
                                        <p:hsl h="0" s="-12549" l="-25098"/>
                                      </p:by>
                                    </p:animClr>
                                    <p:set>
                                      <p:cBhvr>
                                        <p:cTn id="46" dur="500" fill="hold"/>
                                        <p:tgtEl>
                                          <p:spTgt spid="2">
                                            <p:txEl>
                                              <p:pRg st="8" end="8"/>
                                            </p:txEl>
                                          </p:spTgt>
                                        </p:tgtEl>
                                        <p:attrNameLst>
                                          <p:attrName>fill.type</p:attrName>
                                        </p:attrNameLst>
                                      </p:cBhvr>
                                      <p:to>
                                        <p:strVal val="solid"/>
                                      </p:to>
                                    </p:set>
                                  </p:childTnLst>
                                </p:cTn>
                              </p:par>
                              <p:par>
                                <p:cTn id="47" presetID="24" presetClass="emph" presetSubtype="0" fill="hold" nodeType="withEffect">
                                  <p:stCondLst>
                                    <p:cond delay="0"/>
                                  </p:stCondLst>
                                  <p:childTnLst>
                                    <p:animClr clrSpc="hsl" dir="cw">
                                      <p:cBhvr override="childStyle">
                                        <p:cTn id="48" dur="500" fill="hold"/>
                                        <p:tgtEl>
                                          <p:spTgt spid="2">
                                            <p:txEl>
                                              <p:pRg st="9" end="9"/>
                                            </p:txEl>
                                          </p:spTgt>
                                        </p:tgtEl>
                                        <p:attrNameLst>
                                          <p:attrName>style.color</p:attrName>
                                        </p:attrNameLst>
                                      </p:cBhvr>
                                      <p:by>
                                        <p:hsl h="0" s="-12549" l="-25098"/>
                                      </p:by>
                                    </p:animClr>
                                    <p:animClr clrSpc="hsl" dir="cw">
                                      <p:cBhvr>
                                        <p:cTn id="49" dur="500" fill="hold"/>
                                        <p:tgtEl>
                                          <p:spTgt spid="2">
                                            <p:txEl>
                                              <p:pRg st="9" end="9"/>
                                            </p:txEl>
                                          </p:spTgt>
                                        </p:tgtEl>
                                        <p:attrNameLst>
                                          <p:attrName>fillcolor</p:attrName>
                                        </p:attrNameLst>
                                      </p:cBhvr>
                                      <p:by>
                                        <p:hsl h="0" s="-12549" l="-25098"/>
                                      </p:by>
                                    </p:animClr>
                                    <p:animClr clrSpc="hsl" dir="cw">
                                      <p:cBhvr>
                                        <p:cTn id="50" dur="500" fill="hold"/>
                                        <p:tgtEl>
                                          <p:spTgt spid="2">
                                            <p:txEl>
                                              <p:pRg st="9" end="9"/>
                                            </p:txEl>
                                          </p:spTgt>
                                        </p:tgtEl>
                                        <p:attrNameLst>
                                          <p:attrName>stroke.color</p:attrName>
                                        </p:attrNameLst>
                                      </p:cBhvr>
                                      <p:by>
                                        <p:hsl h="0" s="-12549" l="-25098"/>
                                      </p:by>
                                    </p:animClr>
                                    <p:set>
                                      <p:cBhvr>
                                        <p:cTn id="51" dur="500" fill="hold"/>
                                        <p:tgtEl>
                                          <p:spTgt spid="2">
                                            <p:txEl>
                                              <p:pRg st="9" end="9"/>
                                            </p:txEl>
                                          </p:spTgt>
                                        </p:tgtEl>
                                        <p:attrNameLst>
                                          <p:attrName>fill.type</p:attrName>
                                        </p:attrNameLst>
                                      </p:cBhvr>
                                      <p:to>
                                        <p:strVal val="solid"/>
                                      </p:to>
                                    </p:set>
                                  </p:childTnLst>
                                </p:cTn>
                              </p:par>
                              <p:par>
                                <p:cTn id="52" presetID="24" presetClass="emph" presetSubtype="0" fill="hold" nodeType="withEffect">
                                  <p:stCondLst>
                                    <p:cond delay="0"/>
                                  </p:stCondLst>
                                  <p:childTnLst>
                                    <p:animClr clrSpc="hsl" dir="cw">
                                      <p:cBhvr override="childStyle">
                                        <p:cTn id="53" dur="500" fill="hold"/>
                                        <p:tgtEl>
                                          <p:spTgt spid="2">
                                            <p:txEl>
                                              <p:pRg st="11" end="11"/>
                                            </p:txEl>
                                          </p:spTgt>
                                        </p:tgtEl>
                                        <p:attrNameLst>
                                          <p:attrName>style.color</p:attrName>
                                        </p:attrNameLst>
                                      </p:cBhvr>
                                      <p:by>
                                        <p:hsl h="0" s="-12549" l="-25098"/>
                                      </p:by>
                                    </p:animClr>
                                    <p:animClr clrSpc="hsl" dir="cw">
                                      <p:cBhvr>
                                        <p:cTn id="54" dur="500" fill="hold"/>
                                        <p:tgtEl>
                                          <p:spTgt spid="2">
                                            <p:txEl>
                                              <p:pRg st="11" end="11"/>
                                            </p:txEl>
                                          </p:spTgt>
                                        </p:tgtEl>
                                        <p:attrNameLst>
                                          <p:attrName>fillcolor</p:attrName>
                                        </p:attrNameLst>
                                      </p:cBhvr>
                                      <p:by>
                                        <p:hsl h="0" s="-12549" l="-25098"/>
                                      </p:by>
                                    </p:animClr>
                                    <p:animClr clrSpc="hsl" dir="cw">
                                      <p:cBhvr>
                                        <p:cTn id="55" dur="500" fill="hold"/>
                                        <p:tgtEl>
                                          <p:spTgt spid="2">
                                            <p:txEl>
                                              <p:pRg st="11" end="11"/>
                                            </p:txEl>
                                          </p:spTgt>
                                        </p:tgtEl>
                                        <p:attrNameLst>
                                          <p:attrName>stroke.color</p:attrName>
                                        </p:attrNameLst>
                                      </p:cBhvr>
                                      <p:by>
                                        <p:hsl h="0" s="-12549" l="-25098"/>
                                      </p:by>
                                    </p:animClr>
                                    <p:set>
                                      <p:cBhvr>
                                        <p:cTn id="56" dur="500" fill="hold"/>
                                        <p:tgtEl>
                                          <p:spTgt spid="2">
                                            <p:txEl>
                                              <p:pRg st="11" end="11"/>
                                            </p:txEl>
                                          </p:spTgt>
                                        </p:tgtEl>
                                        <p:attrNameLst>
                                          <p:attrName>fill.type</p:attrName>
                                        </p:attrNameLst>
                                      </p:cBhvr>
                                      <p:to>
                                        <p:strVal val="solid"/>
                                      </p:to>
                                    </p:set>
                                  </p:childTnLst>
                                </p:cTn>
                              </p:par>
                              <p:par>
                                <p:cTn id="57" presetID="24" presetClass="emph" presetSubtype="0" fill="hold" nodeType="withEffect">
                                  <p:stCondLst>
                                    <p:cond delay="0"/>
                                  </p:stCondLst>
                                  <p:childTnLst>
                                    <p:animClr clrSpc="hsl" dir="cw">
                                      <p:cBhvr override="childStyle">
                                        <p:cTn id="58" dur="500" fill="hold"/>
                                        <p:tgtEl>
                                          <p:spTgt spid="2">
                                            <p:txEl>
                                              <p:pRg st="12" end="12"/>
                                            </p:txEl>
                                          </p:spTgt>
                                        </p:tgtEl>
                                        <p:attrNameLst>
                                          <p:attrName>style.color</p:attrName>
                                        </p:attrNameLst>
                                      </p:cBhvr>
                                      <p:by>
                                        <p:hsl h="0" s="-12549" l="-25098"/>
                                      </p:by>
                                    </p:animClr>
                                    <p:animClr clrSpc="hsl" dir="cw">
                                      <p:cBhvr>
                                        <p:cTn id="59" dur="500" fill="hold"/>
                                        <p:tgtEl>
                                          <p:spTgt spid="2">
                                            <p:txEl>
                                              <p:pRg st="12" end="12"/>
                                            </p:txEl>
                                          </p:spTgt>
                                        </p:tgtEl>
                                        <p:attrNameLst>
                                          <p:attrName>fillcolor</p:attrName>
                                        </p:attrNameLst>
                                      </p:cBhvr>
                                      <p:by>
                                        <p:hsl h="0" s="-12549" l="-25098"/>
                                      </p:by>
                                    </p:animClr>
                                    <p:animClr clrSpc="hsl" dir="cw">
                                      <p:cBhvr>
                                        <p:cTn id="60" dur="500" fill="hold"/>
                                        <p:tgtEl>
                                          <p:spTgt spid="2">
                                            <p:txEl>
                                              <p:pRg st="12" end="12"/>
                                            </p:txEl>
                                          </p:spTgt>
                                        </p:tgtEl>
                                        <p:attrNameLst>
                                          <p:attrName>stroke.color</p:attrName>
                                        </p:attrNameLst>
                                      </p:cBhvr>
                                      <p:by>
                                        <p:hsl h="0" s="-12549" l="-25098"/>
                                      </p:by>
                                    </p:animClr>
                                    <p:set>
                                      <p:cBhvr>
                                        <p:cTn id="61" dur="500" fill="hold"/>
                                        <p:tgtEl>
                                          <p:spTgt spid="2">
                                            <p:txEl>
                                              <p:pRg st="12" end="12"/>
                                            </p:txEl>
                                          </p:spTgt>
                                        </p:tgtEl>
                                        <p:attrNameLst>
                                          <p:attrName>fill.type</p:attrName>
                                        </p:attrNameLst>
                                      </p:cBhvr>
                                      <p:to>
                                        <p:strVal val="solid"/>
                                      </p:to>
                                    </p:set>
                                  </p:childTnLst>
                                </p:cTn>
                              </p:par>
                              <p:par>
                                <p:cTn id="62" presetID="24" presetClass="emph" presetSubtype="0" fill="hold" nodeType="withEffect">
                                  <p:stCondLst>
                                    <p:cond delay="0"/>
                                  </p:stCondLst>
                                  <p:childTnLst>
                                    <p:animClr clrSpc="hsl" dir="cw">
                                      <p:cBhvr override="childStyle">
                                        <p:cTn id="63" dur="500" fill="hold"/>
                                        <p:tgtEl>
                                          <p:spTgt spid="2">
                                            <p:txEl>
                                              <p:pRg st="13" end="13"/>
                                            </p:txEl>
                                          </p:spTgt>
                                        </p:tgtEl>
                                        <p:attrNameLst>
                                          <p:attrName>style.color</p:attrName>
                                        </p:attrNameLst>
                                      </p:cBhvr>
                                      <p:by>
                                        <p:hsl h="0" s="-12549" l="-25098"/>
                                      </p:by>
                                    </p:animClr>
                                    <p:animClr clrSpc="hsl" dir="cw">
                                      <p:cBhvr>
                                        <p:cTn id="64" dur="500" fill="hold"/>
                                        <p:tgtEl>
                                          <p:spTgt spid="2">
                                            <p:txEl>
                                              <p:pRg st="13" end="13"/>
                                            </p:txEl>
                                          </p:spTgt>
                                        </p:tgtEl>
                                        <p:attrNameLst>
                                          <p:attrName>fillcolor</p:attrName>
                                        </p:attrNameLst>
                                      </p:cBhvr>
                                      <p:by>
                                        <p:hsl h="0" s="-12549" l="-25098"/>
                                      </p:by>
                                    </p:animClr>
                                    <p:animClr clrSpc="hsl" dir="cw">
                                      <p:cBhvr>
                                        <p:cTn id="65" dur="500" fill="hold"/>
                                        <p:tgtEl>
                                          <p:spTgt spid="2">
                                            <p:txEl>
                                              <p:pRg st="13" end="13"/>
                                            </p:txEl>
                                          </p:spTgt>
                                        </p:tgtEl>
                                        <p:attrNameLst>
                                          <p:attrName>stroke.color</p:attrName>
                                        </p:attrNameLst>
                                      </p:cBhvr>
                                      <p:by>
                                        <p:hsl h="0" s="-12549" l="-25098"/>
                                      </p:by>
                                    </p:animClr>
                                    <p:set>
                                      <p:cBhvr>
                                        <p:cTn id="66" dur="500" fill="hold"/>
                                        <p:tgtEl>
                                          <p:spTgt spid="2">
                                            <p:txEl>
                                              <p:pRg st="13" end="13"/>
                                            </p:txEl>
                                          </p:spTgt>
                                        </p:tgtEl>
                                        <p:attrNameLst>
                                          <p:attrName>fill.type</p:attrName>
                                        </p:attrNameLst>
                                      </p:cBhvr>
                                      <p:to>
                                        <p:strVal val="solid"/>
                                      </p:to>
                                    </p:set>
                                  </p:childTnLst>
                                </p:cTn>
                              </p:par>
                              <p:par>
                                <p:cTn id="67" presetID="24" presetClass="emph" presetSubtype="0" fill="hold" nodeType="withEffect">
                                  <p:stCondLst>
                                    <p:cond delay="0"/>
                                  </p:stCondLst>
                                  <p:childTnLst>
                                    <p:animClr clrSpc="hsl" dir="cw">
                                      <p:cBhvr override="childStyle">
                                        <p:cTn id="68" dur="500" fill="hold"/>
                                        <p:tgtEl>
                                          <p:spTgt spid="2">
                                            <p:txEl>
                                              <p:pRg st="14" end="14"/>
                                            </p:txEl>
                                          </p:spTgt>
                                        </p:tgtEl>
                                        <p:attrNameLst>
                                          <p:attrName>style.color</p:attrName>
                                        </p:attrNameLst>
                                      </p:cBhvr>
                                      <p:by>
                                        <p:hsl h="0" s="-12549" l="-25098"/>
                                      </p:by>
                                    </p:animClr>
                                    <p:animClr clrSpc="hsl" dir="cw">
                                      <p:cBhvr>
                                        <p:cTn id="69" dur="500" fill="hold"/>
                                        <p:tgtEl>
                                          <p:spTgt spid="2">
                                            <p:txEl>
                                              <p:pRg st="14" end="14"/>
                                            </p:txEl>
                                          </p:spTgt>
                                        </p:tgtEl>
                                        <p:attrNameLst>
                                          <p:attrName>fillcolor</p:attrName>
                                        </p:attrNameLst>
                                      </p:cBhvr>
                                      <p:by>
                                        <p:hsl h="0" s="-12549" l="-25098"/>
                                      </p:by>
                                    </p:animClr>
                                    <p:animClr clrSpc="hsl" dir="cw">
                                      <p:cBhvr>
                                        <p:cTn id="70" dur="500" fill="hold"/>
                                        <p:tgtEl>
                                          <p:spTgt spid="2">
                                            <p:txEl>
                                              <p:pRg st="14" end="14"/>
                                            </p:txEl>
                                          </p:spTgt>
                                        </p:tgtEl>
                                        <p:attrNameLst>
                                          <p:attrName>stroke.color</p:attrName>
                                        </p:attrNameLst>
                                      </p:cBhvr>
                                      <p:by>
                                        <p:hsl h="0" s="-12549" l="-25098"/>
                                      </p:by>
                                    </p:animClr>
                                    <p:set>
                                      <p:cBhvr>
                                        <p:cTn id="71" dur="500" fill="hold"/>
                                        <p:tgtEl>
                                          <p:spTgt spid="2">
                                            <p:txEl>
                                              <p:pRg st="14" end="14"/>
                                            </p:txEl>
                                          </p:spTgt>
                                        </p:tgtEl>
                                        <p:attrNameLst>
                                          <p:attrName>fill.type</p:attrName>
                                        </p:attrNameLst>
                                      </p:cBhvr>
                                      <p:to>
                                        <p:strVal val="solid"/>
                                      </p:to>
                                    </p:set>
                                  </p:childTnLst>
                                </p:cTn>
                              </p:par>
                              <p:par>
                                <p:cTn id="72" presetID="24" presetClass="emph" presetSubtype="0" fill="hold" nodeType="withEffect">
                                  <p:stCondLst>
                                    <p:cond delay="0"/>
                                  </p:stCondLst>
                                  <p:childTnLst>
                                    <p:animClr clrSpc="hsl" dir="cw">
                                      <p:cBhvr override="childStyle">
                                        <p:cTn id="73" dur="500" fill="hold"/>
                                        <p:tgtEl>
                                          <p:spTgt spid="2">
                                            <p:txEl>
                                              <p:pRg st="16" end="16"/>
                                            </p:txEl>
                                          </p:spTgt>
                                        </p:tgtEl>
                                        <p:attrNameLst>
                                          <p:attrName>style.color</p:attrName>
                                        </p:attrNameLst>
                                      </p:cBhvr>
                                      <p:by>
                                        <p:hsl h="0" s="-12549" l="-25098"/>
                                      </p:by>
                                    </p:animClr>
                                    <p:animClr clrSpc="hsl" dir="cw">
                                      <p:cBhvr>
                                        <p:cTn id="74" dur="500" fill="hold"/>
                                        <p:tgtEl>
                                          <p:spTgt spid="2">
                                            <p:txEl>
                                              <p:pRg st="16" end="16"/>
                                            </p:txEl>
                                          </p:spTgt>
                                        </p:tgtEl>
                                        <p:attrNameLst>
                                          <p:attrName>fillcolor</p:attrName>
                                        </p:attrNameLst>
                                      </p:cBhvr>
                                      <p:by>
                                        <p:hsl h="0" s="-12549" l="-25098"/>
                                      </p:by>
                                    </p:animClr>
                                    <p:animClr clrSpc="hsl" dir="cw">
                                      <p:cBhvr>
                                        <p:cTn id="75" dur="500" fill="hold"/>
                                        <p:tgtEl>
                                          <p:spTgt spid="2">
                                            <p:txEl>
                                              <p:pRg st="16" end="16"/>
                                            </p:txEl>
                                          </p:spTgt>
                                        </p:tgtEl>
                                        <p:attrNameLst>
                                          <p:attrName>stroke.color</p:attrName>
                                        </p:attrNameLst>
                                      </p:cBhvr>
                                      <p:by>
                                        <p:hsl h="0" s="-12549" l="-25098"/>
                                      </p:by>
                                    </p:animClr>
                                    <p:set>
                                      <p:cBhvr>
                                        <p:cTn id="76" dur="500" fill="hold"/>
                                        <p:tgtEl>
                                          <p:spTgt spid="2">
                                            <p:txEl>
                                              <p:pRg st="16" end="1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descr="https://www.census.gov/content/census/en/programs-surveys/acs/geography-acs/concepts-definitions/_jcr_content/par/expandablelist/section_1/image.img.full.medium.png/1443049671759.png">
            <a:extLst>
              <a:ext uri="{FF2B5EF4-FFF2-40B4-BE49-F238E27FC236}">
                <a16:creationId xmlns:a16="http://schemas.microsoft.com/office/drawing/2014/main" id="{015B22E0-ADF3-42D3-BA1B-4580DEB1A3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755648"/>
            <a:ext cx="6096000" cy="429260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solidFill>
                  <a:schemeClr val="accent1"/>
                </a:solidFill>
              </a:rPr>
              <a:t>Census Geography</a:t>
            </a:r>
          </a:p>
        </p:txBody>
      </p:sp>
      <p:sp>
        <p:nvSpPr>
          <p:cNvPr id="4" name="Slide Number Placeholder 3"/>
          <p:cNvSpPr>
            <a:spLocks noGrp="1"/>
          </p:cNvSpPr>
          <p:nvPr>
            <p:ph type="sldNum" sz="quarter" idx="12"/>
          </p:nvPr>
        </p:nvSpPr>
        <p:spPr/>
        <p:txBody>
          <a:bodyPr/>
          <a:lstStyle/>
          <a:p>
            <a:fld id="{1F181EE6-BCB5-48D6-9A0C-7ACB016592BE}" type="slidenum">
              <a:rPr lang="en-US" smtClean="0"/>
              <a:pPr/>
              <a:t>12</a:t>
            </a:fld>
            <a:endParaRPr lang="en-US"/>
          </a:p>
        </p:txBody>
      </p:sp>
      <p:sp>
        <p:nvSpPr>
          <p:cNvPr id="13" name="Rectangle 12">
            <a:extLst>
              <a:ext uri="{FF2B5EF4-FFF2-40B4-BE49-F238E27FC236}">
                <a16:creationId xmlns:a16="http://schemas.microsoft.com/office/drawing/2014/main" id="{5E13A8ED-E2FA-4C16-AD7B-94B17BF99E94}"/>
              </a:ext>
            </a:extLst>
          </p:cNvPr>
          <p:cNvSpPr/>
          <p:nvPr/>
        </p:nvSpPr>
        <p:spPr>
          <a:xfrm>
            <a:off x="4743450" y="3644045"/>
            <a:ext cx="2743200" cy="6993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D85B2DF-B1A8-42DF-90E7-4310D8C02AD4}"/>
              </a:ext>
            </a:extLst>
          </p:cNvPr>
          <p:cNvSpPr/>
          <p:nvPr/>
        </p:nvSpPr>
        <p:spPr>
          <a:xfrm>
            <a:off x="4876800" y="4292079"/>
            <a:ext cx="2743200" cy="508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D7E1AE2-C329-4F29-B130-F85473B9280C}"/>
              </a:ext>
            </a:extLst>
          </p:cNvPr>
          <p:cNvSpPr/>
          <p:nvPr/>
        </p:nvSpPr>
        <p:spPr>
          <a:xfrm>
            <a:off x="1295400" y="1877219"/>
            <a:ext cx="2743200" cy="11707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45D7DD0-EEEA-4590-BCBB-FF31699C557C}"/>
              </a:ext>
            </a:extLst>
          </p:cNvPr>
          <p:cNvSpPr/>
          <p:nvPr/>
        </p:nvSpPr>
        <p:spPr>
          <a:xfrm>
            <a:off x="1371600" y="3410654"/>
            <a:ext cx="2788920" cy="8814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9A859F0-BF20-4472-9819-09E38EEFA2D5}"/>
              </a:ext>
            </a:extLst>
          </p:cNvPr>
          <p:cNvSpPr/>
          <p:nvPr/>
        </p:nvSpPr>
        <p:spPr>
          <a:xfrm>
            <a:off x="1295400" y="4481621"/>
            <a:ext cx="2743200" cy="6237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222951A-29F8-4589-9686-469D52E84174}"/>
              </a:ext>
            </a:extLst>
          </p:cNvPr>
          <p:cNvSpPr/>
          <p:nvPr/>
        </p:nvSpPr>
        <p:spPr>
          <a:xfrm>
            <a:off x="4569279" y="3820654"/>
            <a:ext cx="2743200" cy="5227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003C662-46C6-4EF9-9124-A5DBB0296CBE}"/>
              </a:ext>
            </a:extLst>
          </p:cNvPr>
          <p:cNvSpPr/>
          <p:nvPr/>
        </p:nvSpPr>
        <p:spPr>
          <a:xfrm>
            <a:off x="4876800" y="1876988"/>
            <a:ext cx="2743200" cy="11707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FED3CBE-FF35-42A2-8477-A86D77EBD60A}"/>
              </a:ext>
            </a:extLst>
          </p:cNvPr>
          <p:cNvSpPr/>
          <p:nvPr/>
        </p:nvSpPr>
        <p:spPr>
          <a:xfrm>
            <a:off x="4953000" y="3047770"/>
            <a:ext cx="19812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6169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6" grpId="0" animBg="1"/>
      <p:bldP spid="17" grpId="0" animBg="1"/>
      <p:bldP spid="18" grpId="0" animBg="1"/>
      <p:bldP spid="19" grpId="0" animBg="1"/>
      <p:bldP spid="20" grpId="0" animBg="1"/>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ZIP Codes</a:t>
            </a:r>
          </a:p>
        </p:txBody>
      </p:sp>
      <p:pic>
        <p:nvPicPr>
          <p:cNvPr id="2051" name="Picture 3" descr="C:\Users\JRankin\AppData\Local\Microsoft\Windows\INetCache\IE\JC8JKPYM\Uneven-Balanc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384293"/>
            <a:ext cx="6172200" cy="447370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600200" y="1458686"/>
            <a:ext cx="1981200" cy="646331"/>
          </a:xfrm>
          <a:prstGeom prst="rect">
            <a:avLst/>
          </a:prstGeom>
          <a:noFill/>
        </p:spPr>
        <p:txBody>
          <a:bodyPr wrap="square" rtlCol="0">
            <a:spAutoFit/>
          </a:bodyPr>
          <a:lstStyle/>
          <a:p>
            <a:pPr marL="285750" indent="-285750">
              <a:buFont typeface="Calibri" panose="020F0502020204030204" pitchFamily="34" charset="0"/>
              <a:buChar char="⁻"/>
            </a:pPr>
            <a:r>
              <a:rPr lang="en-US" dirty="0"/>
              <a:t>“Easy” to get from EHR</a:t>
            </a:r>
          </a:p>
        </p:txBody>
      </p:sp>
      <p:sp>
        <p:nvSpPr>
          <p:cNvPr id="9" name="TextBox 8"/>
          <p:cNvSpPr txBox="1"/>
          <p:nvPr/>
        </p:nvSpPr>
        <p:spPr>
          <a:xfrm>
            <a:off x="4953000" y="1447800"/>
            <a:ext cx="3048000" cy="2031325"/>
          </a:xfrm>
          <a:prstGeom prst="rect">
            <a:avLst/>
          </a:prstGeom>
          <a:noFill/>
        </p:spPr>
        <p:txBody>
          <a:bodyPr wrap="square" rtlCol="0">
            <a:spAutoFit/>
          </a:bodyPr>
          <a:lstStyle/>
          <a:p>
            <a:pPr marL="285750" indent="-285750">
              <a:buFont typeface="Calibri" panose="020F0502020204030204" pitchFamily="34" charset="0"/>
              <a:buChar char="⁻"/>
            </a:pPr>
            <a:r>
              <a:rPr lang="en-US" dirty="0"/>
              <a:t>Can change at any time</a:t>
            </a:r>
          </a:p>
          <a:p>
            <a:pPr marL="285750" indent="-285750">
              <a:buFont typeface="Calibri" panose="020F0502020204030204" pitchFamily="34" charset="0"/>
              <a:buChar char="⁻"/>
            </a:pPr>
            <a:r>
              <a:rPr lang="en-US" dirty="0"/>
              <a:t>No attempts to contain homogenous population</a:t>
            </a:r>
          </a:p>
          <a:p>
            <a:pPr marL="285750" indent="-285750">
              <a:buFont typeface="Calibri" panose="020F0502020204030204" pitchFamily="34" charset="0"/>
              <a:buChar char="⁻"/>
            </a:pPr>
            <a:r>
              <a:rPr lang="en-US" dirty="0"/>
              <a:t>Huge size variation (in land mass and population size)</a:t>
            </a:r>
          </a:p>
          <a:p>
            <a:pPr marL="285750" indent="-285750">
              <a:buFont typeface="Calibri" panose="020F0502020204030204" pitchFamily="34" charset="0"/>
              <a:buChar char="⁻"/>
            </a:pPr>
            <a:r>
              <a:rPr lang="en-US" dirty="0"/>
              <a:t>Not truly an “area” so data are not always comparable</a:t>
            </a:r>
          </a:p>
        </p:txBody>
      </p:sp>
      <p:sp>
        <p:nvSpPr>
          <p:cNvPr id="3" name="TextBox 2"/>
          <p:cNvSpPr txBox="1"/>
          <p:nvPr/>
        </p:nvSpPr>
        <p:spPr>
          <a:xfrm>
            <a:off x="1905000" y="5486400"/>
            <a:ext cx="1066800" cy="584775"/>
          </a:xfrm>
          <a:prstGeom prst="rect">
            <a:avLst/>
          </a:prstGeom>
          <a:noFill/>
        </p:spPr>
        <p:txBody>
          <a:bodyPr wrap="square" rtlCol="0">
            <a:spAutoFit/>
          </a:bodyPr>
          <a:lstStyle/>
          <a:p>
            <a:pPr algn="ctr"/>
            <a:r>
              <a:rPr lang="en-US" sz="3200" dirty="0"/>
              <a:t>Use</a:t>
            </a:r>
          </a:p>
        </p:txBody>
      </p:sp>
      <p:sp>
        <p:nvSpPr>
          <p:cNvPr id="7" name="TextBox 6"/>
          <p:cNvSpPr txBox="1"/>
          <p:nvPr/>
        </p:nvSpPr>
        <p:spPr>
          <a:xfrm>
            <a:off x="5638800" y="5498068"/>
            <a:ext cx="1828800" cy="584775"/>
          </a:xfrm>
          <a:prstGeom prst="rect">
            <a:avLst/>
          </a:prstGeom>
          <a:noFill/>
        </p:spPr>
        <p:txBody>
          <a:bodyPr wrap="square" rtlCol="0">
            <a:spAutoFit/>
          </a:bodyPr>
          <a:lstStyle/>
          <a:p>
            <a:r>
              <a:rPr lang="en-US" sz="3200" dirty="0"/>
              <a:t>Don’t Use</a:t>
            </a:r>
          </a:p>
        </p:txBody>
      </p:sp>
      <p:sp>
        <p:nvSpPr>
          <p:cNvPr id="4" name="Slide Number Placeholder 3"/>
          <p:cNvSpPr>
            <a:spLocks noGrp="1"/>
          </p:cNvSpPr>
          <p:nvPr>
            <p:ph type="sldNum" sz="quarter" idx="12"/>
          </p:nvPr>
        </p:nvSpPr>
        <p:spPr/>
        <p:txBody>
          <a:bodyPr/>
          <a:lstStyle/>
          <a:p>
            <a:fld id="{1F181EE6-BCB5-48D6-9A0C-7ACB016592BE}" type="slidenum">
              <a:rPr lang="en-US" smtClean="0"/>
              <a:pPr/>
              <a:t>13</a:t>
            </a:fld>
            <a:endParaRPr lang="en-US"/>
          </a:p>
        </p:txBody>
      </p:sp>
    </p:spTree>
    <p:extLst>
      <p:ext uri="{BB962C8B-B14F-4D97-AF65-F5344CB8AC3E}">
        <p14:creationId xmlns:p14="http://schemas.microsoft.com/office/powerpoint/2010/main" val="253077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ZIP Code vs ZCTA</a:t>
            </a:r>
          </a:p>
        </p:txBody>
      </p:sp>
      <p:sp>
        <p:nvSpPr>
          <p:cNvPr id="5" name="Content Placeholder 4"/>
          <p:cNvSpPr>
            <a:spLocks noGrp="1"/>
          </p:cNvSpPr>
          <p:nvPr>
            <p:ph idx="1"/>
          </p:nvPr>
        </p:nvSpPr>
        <p:spPr/>
        <p:txBody>
          <a:bodyPr>
            <a:normAutofit/>
          </a:bodyPr>
          <a:lstStyle/>
          <a:p>
            <a:r>
              <a:rPr lang="en-US" dirty="0"/>
              <a:t>ZIP Code Tabulation Areas (ZCTAs) are generalized areal representations of United States Postal Service (USPS) ZIP Code service areas</a:t>
            </a:r>
          </a:p>
          <a:p>
            <a:r>
              <a:rPr lang="en-US" dirty="0"/>
              <a:t>ZCTA (ZIP Code Tabulation Area) are more stable than ZIP Codes because they only change every 10 years</a:t>
            </a:r>
          </a:p>
          <a:p>
            <a:r>
              <a:rPr lang="en-US" dirty="0"/>
              <a:t>ZCTA is built from Census Blocks so one can report demographic/ </a:t>
            </a:r>
            <a:r>
              <a:rPr lang="en-US" dirty="0" err="1"/>
              <a:t>SDoH</a:t>
            </a:r>
            <a:r>
              <a:rPr lang="en-US" dirty="0"/>
              <a:t> data at the ZCTA level</a:t>
            </a:r>
          </a:p>
        </p:txBody>
      </p:sp>
      <p:sp>
        <p:nvSpPr>
          <p:cNvPr id="3" name="Slide Number Placeholder 2"/>
          <p:cNvSpPr>
            <a:spLocks noGrp="1"/>
          </p:cNvSpPr>
          <p:nvPr>
            <p:ph type="sldNum" sz="quarter" idx="12"/>
          </p:nvPr>
        </p:nvSpPr>
        <p:spPr/>
        <p:txBody>
          <a:bodyPr/>
          <a:lstStyle/>
          <a:p>
            <a:fld id="{1F181EE6-BCB5-48D6-9A0C-7ACB016592BE}" type="slidenum">
              <a:rPr lang="en-US" smtClean="0"/>
              <a:pPr/>
              <a:t>14</a:t>
            </a:fld>
            <a:endParaRPr lang="en-US"/>
          </a:p>
        </p:txBody>
      </p:sp>
    </p:spTree>
    <p:extLst>
      <p:ext uri="{BB962C8B-B14F-4D97-AF65-F5344CB8AC3E}">
        <p14:creationId xmlns:p14="http://schemas.microsoft.com/office/powerpoint/2010/main" val="3116229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Deriving Service Area from Patient Data (Geographic Retrofitting)</a:t>
            </a:r>
          </a:p>
        </p:txBody>
      </p:sp>
      <p:sp>
        <p:nvSpPr>
          <p:cNvPr id="3" name="Content Placeholder 2"/>
          <p:cNvSpPr>
            <a:spLocks noGrp="1"/>
          </p:cNvSpPr>
          <p:nvPr>
            <p:ph idx="1"/>
          </p:nvPr>
        </p:nvSpPr>
        <p:spPr/>
        <p:txBody>
          <a:bodyPr>
            <a:normAutofit/>
          </a:bodyPr>
          <a:lstStyle/>
          <a:p>
            <a:r>
              <a:rPr lang="en-US" dirty="0"/>
              <a:t>There are two ways to use patient data to define service area</a:t>
            </a:r>
          </a:p>
          <a:p>
            <a:pPr lvl="1"/>
            <a:r>
              <a:rPr lang="en-US" dirty="0"/>
              <a:t>Option 1: Use the address to get census tracts (or other geography)</a:t>
            </a:r>
          </a:p>
          <a:p>
            <a:pPr lvl="1"/>
            <a:endParaRPr lang="en-US" dirty="0"/>
          </a:p>
          <a:p>
            <a:pPr lvl="1"/>
            <a:r>
              <a:rPr lang="en-US" dirty="0"/>
              <a:t>Option 2:  Use ZIP Codes and convert to ZCTAs</a:t>
            </a:r>
          </a:p>
          <a:p>
            <a:pPr lvl="1"/>
            <a:endParaRPr lang="en-US" dirty="0"/>
          </a:p>
          <a:p>
            <a:r>
              <a:rPr lang="en-US" dirty="0"/>
              <a:t>No matter which one you pick, you will then aggregate your data so that you have a compiled list of areas to create your service area</a:t>
            </a:r>
          </a:p>
        </p:txBody>
      </p:sp>
      <p:sp>
        <p:nvSpPr>
          <p:cNvPr id="4" name="Slide Number Placeholder 3"/>
          <p:cNvSpPr>
            <a:spLocks noGrp="1"/>
          </p:cNvSpPr>
          <p:nvPr>
            <p:ph type="sldNum" sz="quarter" idx="12"/>
          </p:nvPr>
        </p:nvSpPr>
        <p:spPr/>
        <p:txBody>
          <a:bodyPr/>
          <a:lstStyle/>
          <a:p>
            <a:fld id="{1F181EE6-BCB5-48D6-9A0C-7ACB016592BE}" type="slidenum">
              <a:rPr lang="en-US" smtClean="0"/>
              <a:pPr/>
              <a:t>15</a:t>
            </a:fld>
            <a:endParaRPr lang="en-US"/>
          </a:p>
        </p:txBody>
      </p:sp>
    </p:spTree>
    <p:extLst>
      <p:ext uri="{BB962C8B-B14F-4D97-AF65-F5344CB8AC3E}">
        <p14:creationId xmlns:p14="http://schemas.microsoft.com/office/powerpoint/2010/main" val="4278005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Option 1: Geocoding Patient Addresses</a:t>
            </a:r>
          </a:p>
        </p:txBody>
      </p:sp>
      <p:sp>
        <p:nvSpPr>
          <p:cNvPr id="3" name="Content Placeholder 2"/>
          <p:cNvSpPr>
            <a:spLocks noGrp="1"/>
          </p:cNvSpPr>
          <p:nvPr>
            <p:ph idx="1"/>
          </p:nvPr>
        </p:nvSpPr>
        <p:spPr/>
        <p:txBody>
          <a:bodyPr>
            <a:normAutofit fontScale="92500"/>
          </a:bodyPr>
          <a:lstStyle/>
          <a:p>
            <a:r>
              <a:rPr lang="en-US" dirty="0"/>
              <a:t>Geocoding is the process of comparing address information to a standard database to assign longitude and latitude for that location</a:t>
            </a:r>
          </a:p>
          <a:p>
            <a:r>
              <a:rPr lang="en-US" dirty="0"/>
              <a:t>Once geocoded, you can verify the different geographies that location is in, including Census Tract</a:t>
            </a:r>
          </a:p>
          <a:p>
            <a:pPr marL="0" indent="0">
              <a:buNone/>
            </a:pPr>
            <a:endParaRPr lang="en-US" dirty="0"/>
          </a:p>
          <a:p>
            <a:pPr marL="0" indent="0">
              <a:buNone/>
            </a:pPr>
            <a:endParaRPr lang="en-US" dirty="0"/>
          </a:p>
          <a:p>
            <a:pPr marL="0" indent="0">
              <a:buNone/>
            </a:pPr>
            <a:r>
              <a:rPr lang="en-US" sz="2400" dirty="0"/>
              <a:t>1100 S Ocean Blvd	       x = -80.036066	</a:t>
            </a:r>
            <a:r>
              <a:rPr lang="en-US" sz="2400" dirty="0" err="1"/>
              <a:t>ct</a:t>
            </a:r>
            <a:r>
              <a:rPr lang="en-US" sz="2400" dirty="0"/>
              <a:t>: 12099003504</a:t>
            </a:r>
            <a:br>
              <a:rPr lang="en-US" sz="2400" dirty="0"/>
            </a:br>
            <a:r>
              <a:rPr lang="en-US" sz="2400" dirty="0"/>
              <a:t>Palm Beach, FL 33480	       y = 26.677778	ZCTA: 33480</a:t>
            </a:r>
            <a:br>
              <a:rPr lang="en-US" sz="2400" dirty="0"/>
            </a:br>
            <a:r>
              <a:rPr lang="en-US" sz="2400" dirty="0"/>
              <a:t>						Cong. Dist.: FL-21</a:t>
            </a:r>
            <a:br>
              <a:rPr lang="en-US" sz="2400" dirty="0"/>
            </a:br>
            <a:r>
              <a:rPr lang="en-US" sz="2400" dirty="0"/>
              <a:t>						etc.</a:t>
            </a:r>
          </a:p>
        </p:txBody>
      </p:sp>
      <p:cxnSp>
        <p:nvCxnSpPr>
          <p:cNvPr id="5" name="Straight Arrow Connector 4"/>
          <p:cNvCxnSpPr/>
          <p:nvPr/>
        </p:nvCxnSpPr>
        <p:spPr>
          <a:xfrm>
            <a:off x="3276600" y="5181600"/>
            <a:ext cx="457200"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562600" y="5181600"/>
            <a:ext cx="457200"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1F181EE6-BCB5-48D6-9A0C-7ACB016592BE}" type="slidenum">
              <a:rPr lang="en-US" smtClean="0"/>
              <a:pPr/>
              <a:t>16</a:t>
            </a:fld>
            <a:endParaRPr lang="en-US"/>
          </a:p>
        </p:txBody>
      </p:sp>
    </p:spTree>
    <p:extLst>
      <p:ext uri="{BB962C8B-B14F-4D97-AF65-F5344CB8AC3E}">
        <p14:creationId xmlns:p14="http://schemas.microsoft.com/office/powerpoint/2010/main" val="4321053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Geocoding Caveats</a:t>
            </a:r>
          </a:p>
        </p:txBody>
      </p:sp>
      <p:sp>
        <p:nvSpPr>
          <p:cNvPr id="3" name="Content Placeholder 2"/>
          <p:cNvSpPr>
            <a:spLocks noGrp="1"/>
          </p:cNvSpPr>
          <p:nvPr>
            <p:ph idx="1"/>
          </p:nvPr>
        </p:nvSpPr>
        <p:spPr/>
        <p:txBody>
          <a:bodyPr/>
          <a:lstStyle/>
          <a:p>
            <a:r>
              <a:rPr lang="en-US" dirty="0"/>
              <a:t>HIPAA- Address is PHI</a:t>
            </a:r>
          </a:p>
          <a:p>
            <a:r>
              <a:rPr lang="en-US" dirty="0"/>
              <a:t>Patients with PO Boxes will not be placed in correct location</a:t>
            </a:r>
          </a:p>
          <a:p>
            <a:r>
              <a:rPr lang="en-US" dirty="0"/>
              <a:t>In rural locations where streets/ mapping not fully developed, patients may be placed incorrectly</a:t>
            </a:r>
          </a:p>
          <a:p>
            <a:r>
              <a:rPr lang="en-US" dirty="0"/>
              <a:t>HIPAA- Address is PHI</a:t>
            </a:r>
          </a:p>
          <a:p>
            <a:pPr marL="0" indent="0">
              <a:buNone/>
            </a:pPr>
            <a:endParaRPr lang="en-US" dirty="0"/>
          </a:p>
        </p:txBody>
      </p:sp>
      <p:sp>
        <p:nvSpPr>
          <p:cNvPr id="4" name="Slide Number Placeholder 3"/>
          <p:cNvSpPr>
            <a:spLocks noGrp="1"/>
          </p:cNvSpPr>
          <p:nvPr>
            <p:ph type="sldNum" sz="quarter" idx="12"/>
          </p:nvPr>
        </p:nvSpPr>
        <p:spPr/>
        <p:txBody>
          <a:bodyPr/>
          <a:lstStyle/>
          <a:p>
            <a:fld id="{1F181EE6-BCB5-48D6-9A0C-7ACB016592BE}" type="slidenum">
              <a:rPr lang="en-US" smtClean="0"/>
              <a:pPr/>
              <a:t>17</a:t>
            </a:fld>
            <a:endParaRPr lang="en-US"/>
          </a:p>
        </p:txBody>
      </p:sp>
    </p:spTree>
    <p:extLst>
      <p:ext uri="{BB962C8B-B14F-4D97-AF65-F5344CB8AC3E}">
        <p14:creationId xmlns:p14="http://schemas.microsoft.com/office/powerpoint/2010/main" val="16985542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1"/>
                </a:solidFill>
              </a:rPr>
              <a:t>Option 2: Using Existing Patient Address Data</a:t>
            </a:r>
          </a:p>
        </p:txBody>
      </p:sp>
      <p:sp>
        <p:nvSpPr>
          <p:cNvPr id="3" name="Content Placeholder 2"/>
          <p:cNvSpPr>
            <a:spLocks noGrp="1"/>
          </p:cNvSpPr>
          <p:nvPr>
            <p:ph idx="1"/>
          </p:nvPr>
        </p:nvSpPr>
        <p:spPr/>
        <p:txBody>
          <a:bodyPr>
            <a:normAutofit/>
          </a:bodyPr>
          <a:lstStyle/>
          <a:p>
            <a:r>
              <a:rPr lang="en-US" dirty="0"/>
              <a:t>Since ZIP Code is in the EHR, you can extract the data</a:t>
            </a:r>
          </a:p>
          <a:p>
            <a:r>
              <a:rPr lang="en-US" dirty="0"/>
              <a:t>Then convert it to ZCTA (most ZCTA numbers are the same as the five-digit ZIP Code) but if you don’t convert before using, you will lose data from ZIP Codes that do not have a direct ZCTA match</a:t>
            </a:r>
          </a:p>
          <a:p>
            <a:r>
              <a:rPr lang="en-US" dirty="0"/>
              <a:t>You can use the ZIP Code to ZCTA Crosswalk (</a:t>
            </a:r>
            <a:r>
              <a:rPr lang="en-US" dirty="0">
                <a:hlinkClick r:id="rId3"/>
              </a:rPr>
              <a:t>https://www.udsmapper.org/zcta-crosswalk.cfm</a:t>
            </a:r>
            <a:r>
              <a:rPr lang="en-US" dirty="0"/>
              <a:t>) to convert your data with no loss of data </a:t>
            </a:r>
          </a:p>
        </p:txBody>
      </p:sp>
      <p:sp>
        <p:nvSpPr>
          <p:cNvPr id="4" name="Slide Number Placeholder 3"/>
          <p:cNvSpPr>
            <a:spLocks noGrp="1"/>
          </p:cNvSpPr>
          <p:nvPr>
            <p:ph type="sldNum" sz="quarter" idx="12"/>
          </p:nvPr>
        </p:nvSpPr>
        <p:spPr/>
        <p:txBody>
          <a:bodyPr/>
          <a:lstStyle/>
          <a:p>
            <a:fld id="{1F181EE6-BCB5-48D6-9A0C-7ACB016592BE}" type="slidenum">
              <a:rPr lang="en-US" smtClean="0"/>
              <a:pPr/>
              <a:t>18</a:t>
            </a:fld>
            <a:endParaRPr lang="en-US"/>
          </a:p>
        </p:txBody>
      </p:sp>
    </p:spTree>
    <p:extLst>
      <p:ext uri="{BB962C8B-B14F-4D97-AF65-F5344CB8AC3E}">
        <p14:creationId xmlns:p14="http://schemas.microsoft.com/office/powerpoint/2010/main" val="3233818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Compile and (maybe) Aggregate!</a:t>
            </a:r>
          </a:p>
        </p:txBody>
      </p:sp>
      <p:sp>
        <p:nvSpPr>
          <p:cNvPr id="3" name="Content Placeholder 2"/>
          <p:cNvSpPr>
            <a:spLocks noGrp="1"/>
          </p:cNvSpPr>
          <p:nvPr>
            <p:ph idx="1"/>
          </p:nvPr>
        </p:nvSpPr>
        <p:spPr/>
        <p:txBody>
          <a:bodyPr/>
          <a:lstStyle/>
          <a:p>
            <a:r>
              <a:rPr lang="en-US" dirty="0"/>
              <a:t>After either option 1 or option 2 you will end up with a list of ZIP Codes, ZCTAs, Census Tracts- whatever geography you chose- that you can aggregate into a service area </a:t>
            </a:r>
          </a:p>
          <a:p>
            <a:pPr marL="0" indent="0">
              <a:buNone/>
            </a:pPr>
            <a:endParaRPr lang="en-US" dirty="0"/>
          </a:p>
          <a:p>
            <a:pPr marL="0" indent="0">
              <a:buNone/>
            </a:pPr>
            <a:r>
              <a:rPr lang="en-US" dirty="0"/>
              <a:t>OR</a:t>
            </a:r>
          </a:p>
          <a:p>
            <a:r>
              <a:rPr lang="en-US" dirty="0"/>
              <a:t>You can consolidate the data into counts of patients in each area</a:t>
            </a:r>
          </a:p>
        </p:txBody>
      </p:sp>
      <p:sp>
        <p:nvSpPr>
          <p:cNvPr id="4" name="Slide Number Placeholder 3"/>
          <p:cNvSpPr>
            <a:spLocks noGrp="1"/>
          </p:cNvSpPr>
          <p:nvPr>
            <p:ph type="sldNum" sz="quarter" idx="12"/>
          </p:nvPr>
        </p:nvSpPr>
        <p:spPr/>
        <p:txBody>
          <a:bodyPr/>
          <a:lstStyle/>
          <a:p>
            <a:fld id="{1F181EE6-BCB5-48D6-9A0C-7ACB016592BE}" type="slidenum">
              <a:rPr lang="en-US" smtClean="0"/>
              <a:pPr/>
              <a:t>19</a:t>
            </a:fld>
            <a:endParaRPr lang="en-US"/>
          </a:p>
        </p:txBody>
      </p:sp>
    </p:spTree>
    <p:extLst>
      <p:ext uri="{BB962C8B-B14F-4D97-AF65-F5344CB8AC3E}">
        <p14:creationId xmlns:p14="http://schemas.microsoft.com/office/powerpoint/2010/main" val="2121199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3683" y="0"/>
            <a:ext cx="9147683" cy="6858000"/>
          </a:xfrm>
          <a:prstGeom prst="rect">
            <a:avLst/>
          </a:prstGeom>
          <a:solidFill>
            <a:schemeClr val="accent6">
              <a:lumMod val="7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8405" tIns="19202" rIns="38405" bIns="19202" rtlCol="0" anchor="ctr"/>
          <a:lstStyle/>
          <a:p>
            <a:pPr algn="ctr"/>
            <a:endParaRPr lang="en-US"/>
          </a:p>
        </p:txBody>
      </p:sp>
      <p:sp>
        <p:nvSpPr>
          <p:cNvPr id="34" name="TextBox 33"/>
          <p:cNvSpPr txBox="1"/>
          <p:nvPr/>
        </p:nvSpPr>
        <p:spPr>
          <a:xfrm>
            <a:off x="5372274" y="3352800"/>
            <a:ext cx="677083" cy="685110"/>
          </a:xfrm>
          <a:prstGeom prst="rect">
            <a:avLst/>
          </a:prstGeom>
          <a:noFill/>
        </p:spPr>
        <p:txBody>
          <a:bodyPr wrap="none" lIns="38405" tIns="19202" rIns="38405" bIns="19202" rtlCol="0">
            <a:spAutoFit/>
          </a:bodyPr>
          <a:lstStyle/>
          <a:p>
            <a:pPr algn="ctr"/>
            <a:r>
              <a:rPr lang="en-US" sz="4200" b="1" dirty="0" smtClean="0">
                <a:solidFill>
                  <a:schemeClr val="bg1"/>
                </a:solidFill>
                <a:latin typeface="Lato Bold" charset="0"/>
                <a:ea typeface="Lato Bold" charset="0"/>
                <a:cs typeface="Lato Bold" charset="0"/>
              </a:rPr>
              <a:t>04</a:t>
            </a:r>
            <a:endParaRPr lang="en-US" sz="4200" b="1" dirty="0">
              <a:solidFill>
                <a:schemeClr val="bg1"/>
              </a:solidFill>
              <a:latin typeface="Lato Bold" charset="0"/>
              <a:ea typeface="Lato Bold" charset="0"/>
              <a:cs typeface="Lato Bold" charset="0"/>
            </a:endParaRPr>
          </a:p>
        </p:txBody>
      </p:sp>
      <p:sp>
        <p:nvSpPr>
          <p:cNvPr id="36" name="TextBox 35"/>
          <p:cNvSpPr txBox="1"/>
          <p:nvPr/>
        </p:nvSpPr>
        <p:spPr>
          <a:xfrm>
            <a:off x="4714250" y="4079691"/>
            <a:ext cx="2121272" cy="685110"/>
          </a:xfrm>
          <a:prstGeom prst="rect">
            <a:avLst/>
          </a:prstGeom>
          <a:noFill/>
        </p:spPr>
        <p:txBody>
          <a:bodyPr wrap="square" lIns="38405" tIns="19202" rIns="38405" bIns="19202" rtlCol="0" anchor="t" anchorCtr="1">
            <a:spAutoFit/>
          </a:bodyPr>
          <a:lstStyle/>
          <a:p>
            <a:pPr algn="ctr">
              <a:lnSpc>
                <a:spcPct val="150000"/>
              </a:lnSpc>
            </a:pPr>
            <a:r>
              <a:rPr lang="en-US" sz="1400" b="1" dirty="0" smtClean="0">
                <a:solidFill>
                  <a:schemeClr val="bg1"/>
                </a:solidFill>
                <a:latin typeface="Lato Black" charset="0"/>
                <a:ea typeface="Lato Black" charset="0"/>
                <a:cs typeface="Lato Black" charset="0"/>
              </a:rPr>
              <a:t>How to use My Community </a:t>
            </a:r>
            <a:endParaRPr lang="en-US" sz="1400" b="1" dirty="0">
              <a:solidFill>
                <a:schemeClr val="bg1"/>
              </a:solidFill>
              <a:latin typeface="Lato Black" charset="0"/>
              <a:ea typeface="Lato Black" charset="0"/>
              <a:cs typeface="Lato Black" charset="0"/>
            </a:endParaRPr>
          </a:p>
        </p:txBody>
      </p:sp>
      <p:sp>
        <p:nvSpPr>
          <p:cNvPr id="39" name="TextBox 38"/>
          <p:cNvSpPr txBox="1"/>
          <p:nvPr/>
        </p:nvSpPr>
        <p:spPr>
          <a:xfrm>
            <a:off x="3035531" y="3352800"/>
            <a:ext cx="677083" cy="685110"/>
          </a:xfrm>
          <a:prstGeom prst="rect">
            <a:avLst/>
          </a:prstGeom>
          <a:noFill/>
        </p:spPr>
        <p:txBody>
          <a:bodyPr wrap="none" lIns="38405" tIns="19202" rIns="38405" bIns="19202" rtlCol="0">
            <a:spAutoFit/>
          </a:bodyPr>
          <a:lstStyle/>
          <a:p>
            <a:pPr algn="ctr"/>
            <a:r>
              <a:rPr lang="en-US" sz="4200" b="1" dirty="0" smtClean="0">
                <a:solidFill>
                  <a:schemeClr val="bg1"/>
                </a:solidFill>
                <a:latin typeface="Lato Bold" charset="0"/>
                <a:ea typeface="Lato Bold" charset="0"/>
                <a:cs typeface="Lato Bold" charset="0"/>
              </a:rPr>
              <a:t>03</a:t>
            </a:r>
            <a:endParaRPr lang="en-US" sz="4200" b="1" dirty="0">
              <a:solidFill>
                <a:schemeClr val="bg1"/>
              </a:solidFill>
              <a:latin typeface="Lato Bold" charset="0"/>
              <a:ea typeface="Lato Bold" charset="0"/>
              <a:cs typeface="Lato Bold" charset="0"/>
            </a:endParaRPr>
          </a:p>
        </p:txBody>
      </p:sp>
      <p:sp>
        <p:nvSpPr>
          <p:cNvPr id="40" name="TextBox 39"/>
          <p:cNvSpPr txBox="1"/>
          <p:nvPr/>
        </p:nvSpPr>
        <p:spPr>
          <a:xfrm>
            <a:off x="2189553" y="3960396"/>
            <a:ext cx="2337492" cy="968329"/>
          </a:xfrm>
          <a:prstGeom prst="rect">
            <a:avLst/>
          </a:prstGeom>
          <a:noFill/>
        </p:spPr>
        <p:txBody>
          <a:bodyPr wrap="square" lIns="38405" tIns="19202" rIns="38405" bIns="19202" rtlCol="0" anchor="t" anchorCtr="1">
            <a:spAutoFit/>
          </a:bodyPr>
          <a:lstStyle/>
          <a:p>
            <a:pPr algn="ctr">
              <a:lnSpc>
                <a:spcPct val="150000"/>
              </a:lnSpc>
            </a:pPr>
            <a:r>
              <a:rPr lang="en-US" sz="1400" b="1" dirty="0" smtClean="0">
                <a:solidFill>
                  <a:schemeClr val="bg1"/>
                </a:solidFill>
                <a:latin typeface="Lato Black" charset="0"/>
                <a:ea typeface="Lato Black" charset="0"/>
                <a:cs typeface="Lato Black" charset="0"/>
              </a:rPr>
              <a:t>Introduction to the Population Health Assessment Engine </a:t>
            </a:r>
            <a:endParaRPr lang="en-US" sz="1400" b="1" dirty="0">
              <a:solidFill>
                <a:schemeClr val="bg1"/>
              </a:solidFill>
              <a:latin typeface="Lato Black" charset="0"/>
              <a:ea typeface="Lato Black" charset="0"/>
              <a:cs typeface="Lato Black" charset="0"/>
            </a:endParaRPr>
          </a:p>
        </p:txBody>
      </p:sp>
      <p:sp>
        <p:nvSpPr>
          <p:cNvPr id="43" name="TextBox 42"/>
          <p:cNvSpPr txBox="1"/>
          <p:nvPr/>
        </p:nvSpPr>
        <p:spPr>
          <a:xfrm>
            <a:off x="7524616" y="3352800"/>
            <a:ext cx="677083" cy="685110"/>
          </a:xfrm>
          <a:prstGeom prst="rect">
            <a:avLst/>
          </a:prstGeom>
          <a:noFill/>
        </p:spPr>
        <p:txBody>
          <a:bodyPr wrap="none" lIns="38405" tIns="19202" rIns="38405" bIns="19202" rtlCol="0">
            <a:spAutoFit/>
          </a:bodyPr>
          <a:lstStyle/>
          <a:p>
            <a:pPr algn="ctr"/>
            <a:r>
              <a:rPr lang="en-US" sz="4200" b="1" dirty="0" smtClean="0">
                <a:solidFill>
                  <a:schemeClr val="bg1"/>
                </a:solidFill>
                <a:latin typeface="Lato Bold" charset="0"/>
                <a:ea typeface="Lato Bold" charset="0"/>
                <a:cs typeface="Lato Bold" charset="0"/>
              </a:rPr>
              <a:t>05</a:t>
            </a:r>
            <a:endParaRPr lang="en-US" sz="4200" b="1" dirty="0">
              <a:solidFill>
                <a:schemeClr val="bg1"/>
              </a:solidFill>
              <a:latin typeface="Lato Bold" charset="0"/>
              <a:ea typeface="Lato Bold" charset="0"/>
              <a:cs typeface="Lato Bold" charset="0"/>
            </a:endParaRPr>
          </a:p>
        </p:txBody>
      </p:sp>
      <p:sp>
        <p:nvSpPr>
          <p:cNvPr id="47" name="TextBox 46"/>
          <p:cNvSpPr txBox="1"/>
          <p:nvPr/>
        </p:nvSpPr>
        <p:spPr>
          <a:xfrm>
            <a:off x="6791476" y="1560765"/>
            <a:ext cx="677083" cy="685110"/>
          </a:xfrm>
          <a:prstGeom prst="rect">
            <a:avLst/>
          </a:prstGeom>
          <a:noFill/>
        </p:spPr>
        <p:txBody>
          <a:bodyPr wrap="none" lIns="38405" tIns="19202" rIns="38405" bIns="19202" rtlCol="0">
            <a:spAutoFit/>
          </a:bodyPr>
          <a:lstStyle/>
          <a:p>
            <a:pPr algn="ctr"/>
            <a:r>
              <a:rPr lang="en-US" sz="4200" b="1" dirty="0">
                <a:solidFill>
                  <a:schemeClr val="bg1"/>
                </a:solidFill>
                <a:latin typeface="Lato Bold" charset="0"/>
                <a:ea typeface="Lato Bold" charset="0"/>
                <a:cs typeface="Lato Bold" charset="0"/>
              </a:rPr>
              <a:t>02</a:t>
            </a:r>
          </a:p>
        </p:txBody>
      </p:sp>
      <p:sp>
        <p:nvSpPr>
          <p:cNvPr id="48" name="TextBox 47"/>
          <p:cNvSpPr txBox="1"/>
          <p:nvPr/>
        </p:nvSpPr>
        <p:spPr>
          <a:xfrm>
            <a:off x="5943600" y="2367348"/>
            <a:ext cx="2272449" cy="461972"/>
          </a:xfrm>
          <a:prstGeom prst="rect">
            <a:avLst/>
          </a:prstGeom>
          <a:noFill/>
        </p:spPr>
        <p:txBody>
          <a:bodyPr wrap="square" lIns="38405" tIns="19202" rIns="38405" bIns="19202" rtlCol="0" anchor="t" anchorCtr="1">
            <a:spAutoFit/>
          </a:bodyPr>
          <a:lstStyle/>
          <a:p>
            <a:pPr algn="ctr">
              <a:lnSpc>
                <a:spcPts val="1126"/>
              </a:lnSpc>
            </a:pPr>
            <a:r>
              <a:rPr lang="en-US" sz="1400" b="1" dirty="0">
                <a:solidFill>
                  <a:schemeClr val="bg1"/>
                </a:solidFill>
                <a:latin typeface="Lato Black" charset="0"/>
                <a:ea typeface="Lato Black" charset="0"/>
                <a:cs typeface="Lato Black" charset="0"/>
              </a:rPr>
              <a:t>Introduction to </a:t>
            </a:r>
          </a:p>
          <a:p>
            <a:pPr algn="ctr">
              <a:lnSpc>
                <a:spcPts val="1126"/>
              </a:lnSpc>
            </a:pPr>
            <a:endParaRPr lang="en-US" sz="1400" b="1" dirty="0">
              <a:solidFill>
                <a:schemeClr val="bg1"/>
              </a:solidFill>
              <a:latin typeface="Lato Black" charset="0"/>
              <a:ea typeface="Lato Black" charset="0"/>
              <a:cs typeface="Lato Black" charset="0"/>
            </a:endParaRPr>
          </a:p>
          <a:p>
            <a:pPr algn="ctr">
              <a:lnSpc>
                <a:spcPts val="1126"/>
              </a:lnSpc>
            </a:pPr>
            <a:r>
              <a:rPr lang="en-US" sz="1400" b="1" dirty="0">
                <a:solidFill>
                  <a:schemeClr val="bg1"/>
                </a:solidFill>
                <a:latin typeface="Lato Black" charset="0"/>
                <a:ea typeface="Lato Black" charset="0"/>
                <a:cs typeface="Lato Black" charset="0"/>
              </a:rPr>
              <a:t>Geospatial Concepts</a:t>
            </a:r>
          </a:p>
        </p:txBody>
      </p:sp>
      <p:sp>
        <p:nvSpPr>
          <p:cNvPr id="51" name="TextBox 50"/>
          <p:cNvSpPr txBox="1"/>
          <p:nvPr/>
        </p:nvSpPr>
        <p:spPr>
          <a:xfrm>
            <a:off x="3993121" y="1524000"/>
            <a:ext cx="677083" cy="685110"/>
          </a:xfrm>
          <a:prstGeom prst="rect">
            <a:avLst/>
          </a:prstGeom>
          <a:noFill/>
        </p:spPr>
        <p:txBody>
          <a:bodyPr wrap="none" lIns="38405" tIns="19202" rIns="38405" bIns="19202" rtlCol="0">
            <a:spAutoFit/>
          </a:bodyPr>
          <a:lstStyle/>
          <a:p>
            <a:pPr algn="ctr"/>
            <a:r>
              <a:rPr lang="en-US" sz="4200" b="1" dirty="0">
                <a:solidFill>
                  <a:schemeClr val="bg1"/>
                </a:solidFill>
                <a:latin typeface="Lato Bold" charset="0"/>
                <a:ea typeface="Lato Bold" charset="0"/>
                <a:cs typeface="Lato Bold" charset="0"/>
              </a:rPr>
              <a:t>01</a:t>
            </a:r>
          </a:p>
        </p:txBody>
      </p:sp>
      <p:sp>
        <p:nvSpPr>
          <p:cNvPr id="52" name="TextBox 51"/>
          <p:cNvSpPr txBox="1"/>
          <p:nvPr/>
        </p:nvSpPr>
        <p:spPr>
          <a:xfrm>
            <a:off x="3176889" y="2301779"/>
            <a:ext cx="2157111" cy="461972"/>
          </a:xfrm>
          <a:prstGeom prst="rect">
            <a:avLst/>
          </a:prstGeom>
          <a:noFill/>
        </p:spPr>
        <p:txBody>
          <a:bodyPr wrap="square" lIns="38405" tIns="19202" rIns="38405" bIns="19202" rtlCol="0" anchor="t" anchorCtr="1">
            <a:spAutoFit/>
          </a:bodyPr>
          <a:lstStyle/>
          <a:p>
            <a:pPr algn="ctr">
              <a:lnSpc>
                <a:spcPts val="1126"/>
              </a:lnSpc>
            </a:pPr>
            <a:r>
              <a:rPr lang="en-US" sz="1400" b="1" dirty="0">
                <a:solidFill>
                  <a:schemeClr val="bg1"/>
                </a:solidFill>
                <a:latin typeface="Lato Black" charset="0"/>
                <a:ea typeface="Lato Black" charset="0"/>
                <a:cs typeface="Lato Black" charset="0"/>
              </a:rPr>
              <a:t>Introduction to</a:t>
            </a:r>
          </a:p>
          <a:p>
            <a:pPr algn="ctr">
              <a:lnSpc>
                <a:spcPts val="1126"/>
              </a:lnSpc>
            </a:pPr>
            <a:endParaRPr lang="en-US" sz="1400" b="1" dirty="0">
              <a:solidFill>
                <a:schemeClr val="bg1"/>
              </a:solidFill>
              <a:latin typeface="Lato Black" charset="0"/>
              <a:ea typeface="Lato Black" charset="0"/>
              <a:cs typeface="Lato Black" charset="0"/>
            </a:endParaRPr>
          </a:p>
          <a:p>
            <a:pPr algn="ctr">
              <a:lnSpc>
                <a:spcPts val="1126"/>
              </a:lnSpc>
            </a:pPr>
            <a:r>
              <a:rPr lang="en-US" sz="1400" b="1" dirty="0">
                <a:solidFill>
                  <a:schemeClr val="bg1"/>
                </a:solidFill>
                <a:latin typeface="Lato Black" charset="0"/>
                <a:ea typeface="Lato Black" charset="0"/>
                <a:cs typeface="Lato Black" charset="0"/>
              </a:rPr>
              <a:t> Population Health</a:t>
            </a:r>
          </a:p>
        </p:txBody>
      </p:sp>
      <p:sp>
        <p:nvSpPr>
          <p:cNvPr id="53" name="TextBox 52"/>
          <p:cNvSpPr txBox="1"/>
          <p:nvPr/>
        </p:nvSpPr>
        <p:spPr>
          <a:xfrm>
            <a:off x="408030" y="412242"/>
            <a:ext cx="8300880" cy="454271"/>
          </a:xfrm>
          <a:prstGeom prst="rect">
            <a:avLst/>
          </a:prstGeom>
          <a:noFill/>
        </p:spPr>
        <p:txBody>
          <a:bodyPr wrap="square" lIns="38397" tIns="19199" rIns="38397" bIns="19199" rtlCol="0">
            <a:spAutoFit/>
          </a:bodyPr>
          <a:lstStyle/>
          <a:p>
            <a:pPr algn="ctr"/>
            <a:r>
              <a:rPr lang="en-US" sz="2700" b="1" dirty="0" smtClean="0">
                <a:solidFill>
                  <a:schemeClr val="accent1"/>
                </a:solidFill>
                <a:latin typeface="Lato" charset="0"/>
                <a:ea typeface="Lato" charset="0"/>
                <a:cs typeface="Lato" charset="0"/>
              </a:rPr>
              <a:t>Population Health Assessment Engine Curriculum</a:t>
            </a:r>
            <a:endParaRPr lang="id-ID" sz="2700" b="1" dirty="0">
              <a:solidFill>
                <a:schemeClr val="accent1"/>
              </a:solidFill>
              <a:latin typeface="Lato" charset="0"/>
              <a:ea typeface="Lato" charset="0"/>
              <a:cs typeface="Lato" charset="0"/>
            </a:endParaRPr>
          </a:p>
        </p:txBody>
      </p:sp>
      <p:sp>
        <p:nvSpPr>
          <p:cNvPr id="54" name="Rectangle 53"/>
          <p:cNvSpPr/>
          <p:nvPr/>
        </p:nvSpPr>
        <p:spPr>
          <a:xfrm>
            <a:off x="4288454" y="1235334"/>
            <a:ext cx="582541"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38362" tIns="19182" rIns="38362" bIns="19182" rtlCol="0" anchor="ctr"/>
          <a:lstStyle/>
          <a:p>
            <a:pPr algn="ctr"/>
            <a:endParaRPr lang="en-US" dirty="0">
              <a:solidFill>
                <a:schemeClr val="bg1"/>
              </a:solidFill>
              <a:latin typeface="Lato Light" charset="0"/>
            </a:endParaRPr>
          </a:p>
        </p:txBody>
      </p:sp>
      <p:sp>
        <p:nvSpPr>
          <p:cNvPr id="15" name="TextBox 14"/>
          <p:cNvSpPr txBox="1"/>
          <p:nvPr/>
        </p:nvSpPr>
        <p:spPr>
          <a:xfrm>
            <a:off x="347170" y="1699267"/>
            <a:ext cx="2337779" cy="408105"/>
          </a:xfrm>
          <a:prstGeom prst="rect">
            <a:avLst/>
          </a:prstGeom>
          <a:noFill/>
        </p:spPr>
        <p:txBody>
          <a:bodyPr wrap="none" lIns="38397" tIns="19199" rIns="38397" bIns="19199" rtlCol="0">
            <a:spAutoFit/>
          </a:bodyPr>
          <a:lstStyle/>
          <a:p>
            <a:pPr algn="ctr"/>
            <a:r>
              <a:rPr lang="en-US" sz="2400" b="1" dirty="0" smtClean="0">
                <a:solidFill>
                  <a:schemeClr val="accent3"/>
                </a:solidFill>
                <a:latin typeface="Lato" charset="0"/>
                <a:ea typeface="Lato" charset="0"/>
                <a:cs typeface="Lato" charset="0"/>
              </a:rPr>
              <a:t>BACKGROUND</a:t>
            </a:r>
            <a:endParaRPr lang="id-ID" sz="2400" b="1" dirty="0">
              <a:solidFill>
                <a:schemeClr val="accent3"/>
              </a:solidFill>
              <a:latin typeface="Lato" charset="0"/>
              <a:ea typeface="Lato" charset="0"/>
              <a:cs typeface="Lato" charset="0"/>
            </a:endParaRPr>
          </a:p>
        </p:txBody>
      </p:sp>
      <p:sp>
        <p:nvSpPr>
          <p:cNvPr id="16" name="TextBox 15"/>
          <p:cNvSpPr txBox="1"/>
          <p:nvPr/>
        </p:nvSpPr>
        <p:spPr>
          <a:xfrm>
            <a:off x="304799" y="3488071"/>
            <a:ext cx="2140714" cy="408105"/>
          </a:xfrm>
          <a:prstGeom prst="rect">
            <a:avLst/>
          </a:prstGeom>
          <a:noFill/>
        </p:spPr>
        <p:txBody>
          <a:bodyPr wrap="square" lIns="38397" tIns="19199" rIns="38397" bIns="19199" rtlCol="0">
            <a:spAutoFit/>
          </a:bodyPr>
          <a:lstStyle/>
          <a:p>
            <a:pPr algn="ctr"/>
            <a:r>
              <a:rPr lang="en-US" sz="2400" b="1" dirty="0" smtClean="0">
                <a:solidFill>
                  <a:schemeClr val="accent3"/>
                </a:solidFill>
                <a:latin typeface="Lato" charset="0"/>
                <a:ea typeface="Lato" charset="0"/>
                <a:cs typeface="Lato" charset="0"/>
              </a:rPr>
              <a:t>BEGINNER</a:t>
            </a:r>
            <a:endParaRPr lang="id-ID" sz="2400" b="1" dirty="0">
              <a:solidFill>
                <a:schemeClr val="accent3"/>
              </a:solidFill>
              <a:latin typeface="Lato" charset="0"/>
              <a:ea typeface="Lato" charset="0"/>
              <a:cs typeface="Lato" charset="0"/>
            </a:endParaRPr>
          </a:p>
        </p:txBody>
      </p:sp>
      <p:sp>
        <p:nvSpPr>
          <p:cNvPr id="17" name="Rectangle 16"/>
          <p:cNvSpPr/>
          <p:nvPr/>
        </p:nvSpPr>
        <p:spPr>
          <a:xfrm>
            <a:off x="4255444" y="3002281"/>
            <a:ext cx="582541"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38362" tIns="19182" rIns="38362" bIns="19182" rtlCol="0" anchor="ctr"/>
          <a:lstStyle/>
          <a:p>
            <a:pPr algn="ctr"/>
            <a:endParaRPr lang="en-US" dirty="0">
              <a:solidFill>
                <a:schemeClr val="bg1"/>
              </a:solidFill>
              <a:latin typeface="Lato Light" charset="0"/>
            </a:endParaRPr>
          </a:p>
        </p:txBody>
      </p:sp>
      <p:sp>
        <p:nvSpPr>
          <p:cNvPr id="18" name="TextBox 17"/>
          <p:cNvSpPr txBox="1"/>
          <p:nvPr/>
        </p:nvSpPr>
        <p:spPr>
          <a:xfrm>
            <a:off x="304799" y="5504066"/>
            <a:ext cx="2097973" cy="408105"/>
          </a:xfrm>
          <a:prstGeom prst="rect">
            <a:avLst/>
          </a:prstGeom>
          <a:noFill/>
        </p:spPr>
        <p:txBody>
          <a:bodyPr wrap="square" lIns="38397" tIns="19199" rIns="38397" bIns="19199" rtlCol="0">
            <a:spAutoFit/>
          </a:bodyPr>
          <a:lstStyle/>
          <a:p>
            <a:pPr algn="ctr"/>
            <a:r>
              <a:rPr lang="en-US" sz="2400" b="1" dirty="0" smtClean="0">
                <a:solidFill>
                  <a:schemeClr val="accent3"/>
                </a:solidFill>
                <a:latin typeface="Lato" charset="0"/>
                <a:ea typeface="Lato" charset="0"/>
                <a:cs typeface="Lato" charset="0"/>
              </a:rPr>
              <a:t>ADVANCED</a:t>
            </a:r>
            <a:endParaRPr lang="id-ID" sz="2400" b="1" dirty="0">
              <a:solidFill>
                <a:schemeClr val="accent3"/>
              </a:solidFill>
              <a:latin typeface="Lato" charset="0"/>
              <a:ea typeface="Lato" charset="0"/>
              <a:cs typeface="Lato" charset="0"/>
            </a:endParaRPr>
          </a:p>
        </p:txBody>
      </p:sp>
      <p:sp>
        <p:nvSpPr>
          <p:cNvPr id="19" name="TextBox 18"/>
          <p:cNvSpPr txBox="1"/>
          <p:nvPr/>
        </p:nvSpPr>
        <p:spPr>
          <a:xfrm>
            <a:off x="3993932" y="5161511"/>
            <a:ext cx="677083" cy="685110"/>
          </a:xfrm>
          <a:prstGeom prst="rect">
            <a:avLst/>
          </a:prstGeom>
          <a:noFill/>
        </p:spPr>
        <p:txBody>
          <a:bodyPr wrap="none" lIns="38405" tIns="19202" rIns="38405" bIns="19202" rtlCol="0">
            <a:spAutoFit/>
          </a:bodyPr>
          <a:lstStyle/>
          <a:p>
            <a:pPr algn="ctr"/>
            <a:r>
              <a:rPr lang="en-US" sz="4200" b="1" dirty="0" smtClean="0">
                <a:solidFill>
                  <a:schemeClr val="bg1"/>
                </a:solidFill>
                <a:latin typeface="Lato Bold" charset="0"/>
                <a:ea typeface="Lato Bold" charset="0"/>
                <a:cs typeface="Lato Bold" charset="0"/>
              </a:rPr>
              <a:t>06</a:t>
            </a:r>
            <a:endParaRPr lang="en-US" sz="4200" b="1" dirty="0">
              <a:solidFill>
                <a:schemeClr val="bg1"/>
              </a:solidFill>
              <a:latin typeface="Lato Bold" charset="0"/>
              <a:ea typeface="Lato Bold" charset="0"/>
              <a:cs typeface="Lato Bold" charset="0"/>
            </a:endParaRPr>
          </a:p>
        </p:txBody>
      </p:sp>
      <p:sp>
        <p:nvSpPr>
          <p:cNvPr id="20" name="TextBox 19"/>
          <p:cNvSpPr txBox="1"/>
          <p:nvPr/>
        </p:nvSpPr>
        <p:spPr>
          <a:xfrm>
            <a:off x="3276600" y="5856286"/>
            <a:ext cx="2157111" cy="645163"/>
          </a:xfrm>
          <a:prstGeom prst="rect">
            <a:avLst/>
          </a:prstGeom>
          <a:noFill/>
        </p:spPr>
        <p:txBody>
          <a:bodyPr wrap="square" lIns="38405" tIns="19202" rIns="38405" bIns="19202" rtlCol="0" anchor="t" anchorCtr="1">
            <a:spAutoFit/>
          </a:bodyPr>
          <a:lstStyle/>
          <a:p>
            <a:pPr algn="ctr">
              <a:lnSpc>
                <a:spcPct val="150000"/>
              </a:lnSpc>
            </a:pPr>
            <a:r>
              <a:rPr lang="en-US" sz="1400" b="1" dirty="0" smtClean="0">
                <a:solidFill>
                  <a:schemeClr val="bg1"/>
                </a:solidFill>
                <a:latin typeface="Lato Black" charset="0"/>
                <a:ea typeface="Lato Black" charset="0"/>
                <a:cs typeface="Lato Black" charset="0"/>
              </a:rPr>
              <a:t>Getting the Most out of My Community</a:t>
            </a:r>
            <a:endParaRPr lang="en-US" sz="1400" b="1" dirty="0">
              <a:solidFill>
                <a:schemeClr val="bg1"/>
              </a:solidFill>
              <a:latin typeface="Lato Black" charset="0"/>
              <a:ea typeface="Lato Black" charset="0"/>
              <a:cs typeface="Lato Black" charset="0"/>
            </a:endParaRPr>
          </a:p>
        </p:txBody>
      </p:sp>
      <p:sp>
        <p:nvSpPr>
          <p:cNvPr id="21" name="Rectangle 20"/>
          <p:cNvSpPr/>
          <p:nvPr/>
        </p:nvSpPr>
        <p:spPr>
          <a:xfrm>
            <a:off x="4267200" y="4983481"/>
            <a:ext cx="582541" cy="4571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38362" tIns="19182" rIns="38362" bIns="19182" rtlCol="0" anchor="ctr"/>
          <a:lstStyle/>
          <a:p>
            <a:pPr algn="ctr"/>
            <a:endParaRPr lang="en-US" dirty="0">
              <a:solidFill>
                <a:schemeClr val="bg1"/>
              </a:solidFill>
              <a:latin typeface="Lato Light" charset="0"/>
            </a:endParaRPr>
          </a:p>
        </p:txBody>
      </p:sp>
      <p:sp>
        <p:nvSpPr>
          <p:cNvPr id="22" name="TextBox 21"/>
          <p:cNvSpPr txBox="1"/>
          <p:nvPr/>
        </p:nvSpPr>
        <p:spPr>
          <a:xfrm>
            <a:off x="6781800" y="4039290"/>
            <a:ext cx="2121272" cy="685110"/>
          </a:xfrm>
          <a:prstGeom prst="rect">
            <a:avLst/>
          </a:prstGeom>
          <a:noFill/>
        </p:spPr>
        <p:txBody>
          <a:bodyPr wrap="square" lIns="38405" tIns="19202" rIns="38405" bIns="19202" rtlCol="0" anchor="t" anchorCtr="1">
            <a:spAutoFit/>
          </a:bodyPr>
          <a:lstStyle/>
          <a:p>
            <a:pPr algn="ctr">
              <a:lnSpc>
                <a:spcPct val="150000"/>
              </a:lnSpc>
            </a:pPr>
            <a:r>
              <a:rPr lang="en-US" sz="1400" b="1" dirty="0" smtClean="0">
                <a:solidFill>
                  <a:schemeClr val="bg1"/>
                </a:solidFill>
                <a:latin typeface="Lato Black" charset="0"/>
                <a:ea typeface="Lato Black" charset="0"/>
                <a:cs typeface="Lato Black" charset="0"/>
              </a:rPr>
              <a:t>How to use Community </a:t>
            </a:r>
            <a:r>
              <a:rPr lang="en-US" sz="1400" b="1" dirty="0" err="1" smtClean="0">
                <a:solidFill>
                  <a:schemeClr val="bg1"/>
                </a:solidFill>
                <a:latin typeface="Lato Black" charset="0"/>
                <a:ea typeface="Lato Black" charset="0"/>
                <a:cs typeface="Lato Black" charset="0"/>
              </a:rPr>
              <a:t>HotSpots</a:t>
            </a:r>
            <a:endParaRPr lang="en-US" sz="1400" b="1" dirty="0">
              <a:solidFill>
                <a:schemeClr val="bg1"/>
              </a:solidFill>
              <a:latin typeface="Lato Black" charset="0"/>
              <a:ea typeface="Lato Black" charset="0"/>
              <a:cs typeface="Lato Black" charset="0"/>
            </a:endParaRPr>
          </a:p>
        </p:txBody>
      </p:sp>
      <p:sp>
        <p:nvSpPr>
          <p:cNvPr id="23" name="TextBox 22"/>
          <p:cNvSpPr txBox="1"/>
          <p:nvPr/>
        </p:nvSpPr>
        <p:spPr>
          <a:xfrm>
            <a:off x="6866021" y="5137062"/>
            <a:ext cx="677083" cy="685110"/>
          </a:xfrm>
          <a:prstGeom prst="rect">
            <a:avLst/>
          </a:prstGeom>
          <a:noFill/>
        </p:spPr>
        <p:txBody>
          <a:bodyPr wrap="none" lIns="38405" tIns="19202" rIns="38405" bIns="19202" rtlCol="0">
            <a:spAutoFit/>
          </a:bodyPr>
          <a:lstStyle/>
          <a:p>
            <a:pPr algn="ctr"/>
            <a:r>
              <a:rPr lang="en-US" sz="4200" b="1" dirty="0" smtClean="0">
                <a:solidFill>
                  <a:schemeClr val="bg1"/>
                </a:solidFill>
                <a:latin typeface="Lato Bold" charset="0"/>
                <a:ea typeface="Lato Bold" charset="0"/>
                <a:cs typeface="Lato Bold" charset="0"/>
              </a:rPr>
              <a:t>07</a:t>
            </a:r>
            <a:endParaRPr lang="en-US" sz="4200" b="1" dirty="0">
              <a:solidFill>
                <a:schemeClr val="bg1"/>
              </a:solidFill>
              <a:latin typeface="Lato Bold" charset="0"/>
              <a:ea typeface="Lato Bold" charset="0"/>
              <a:cs typeface="Lato Bold" charset="0"/>
            </a:endParaRPr>
          </a:p>
        </p:txBody>
      </p:sp>
      <p:sp>
        <p:nvSpPr>
          <p:cNvPr id="24" name="TextBox 23"/>
          <p:cNvSpPr txBox="1"/>
          <p:nvPr/>
        </p:nvSpPr>
        <p:spPr>
          <a:xfrm>
            <a:off x="6148689" y="5831837"/>
            <a:ext cx="2157111" cy="645163"/>
          </a:xfrm>
          <a:prstGeom prst="rect">
            <a:avLst/>
          </a:prstGeom>
          <a:noFill/>
        </p:spPr>
        <p:txBody>
          <a:bodyPr wrap="square" lIns="38405" tIns="19202" rIns="38405" bIns="19202" rtlCol="0" anchor="t" anchorCtr="1">
            <a:spAutoFit/>
          </a:bodyPr>
          <a:lstStyle/>
          <a:p>
            <a:pPr algn="ctr">
              <a:lnSpc>
                <a:spcPct val="150000"/>
              </a:lnSpc>
            </a:pPr>
            <a:r>
              <a:rPr lang="en-US" sz="1400" b="1" dirty="0" smtClean="0">
                <a:solidFill>
                  <a:schemeClr val="bg1"/>
                </a:solidFill>
                <a:latin typeface="Lato Black" charset="0"/>
                <a:ea typeface="Lato Black" charset="0"/>
                <a:cs typeface="Lato Black" charset="0"/>
              </a:rPr>
              <a:t>Getting the Most out of Community Hotspots</a:t>
            </a:r>
            <a:endParaRPr lang="en-US" sz="1400" b="1" dirty="0">
              <a:solidFill>
                <a:schemeClr val="bg1"/>
              </a:solidFill>
              <a:latin typeface="Lato Black" charset="0"/>
              <a:ea typeface="Lato Black" charset="0"/>
              <a:cs typeface="Lato Black" charset="0"/>
            </a:endParaRPr>
          </a:p>
        </p:txBody>
      </p:sp>
    </p:spTree>
    <p:extLst>
      <p:ext uri="{BB962C8B-B14F-4D97-AF65-F5344CB8AC3E}">
        <p14:creationId xmlns:p14="http://schemas.microsoft.com/office/powerpoint/2010/main" val="3613740958"/>
      </p:ext>
    </p:extLst>
  </p:cSld>
  <p:clrMapOvr>
    <a:masterClrMapping/>
  </p:clrMapOvr>
  <mc:AlternateContent xmlns:mc="http://schemas.openxmlformats.org/markup-compatibility/2006" xmlns:p14="http://schemas.microsoft.com/office/powerpoint/2010/main">
    <mc:Choice Requires="p14">
      <p:transition p14:dur="0" advClick="0" advTm="1000"/>
    </mc:Choice>
    <mc:Fallback xmlns="">
      <p:transition advClick="0" advTm="100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6"/>
            <a:ext cx="7886700" cy="1325563"/>
          </a:xfrm>
        </p:spPr>
        <p:txBody>
          <a:bodyPr>
            <a:normAutofit/>
          </a:bodyPr>
          <a:lstStyle/>
          <a:p>
            <a:r>
              <a:rPr lang="en-US" dirty="0">
                <a:solidFill>
                  <a:schemeClr val="accent1"/>
                </a:solidFill>
              </a:rPr>
              <a:t>Converting Patient Data to </a:t>
            </a:r>
            <a:br>
              <a:rPr lang="en-US" dirty="0">
                <a:solidFill>
                  <a:schemeClr val="accent1"/>
                </a:solidFill>
              </a:rPr>
            </a:br>
            <a:r>
              <a:rPr lang="en-US" dirty="0">
                <a:solidFill>
                  <a:schemeClr val="accent1"/>
                </a:solidFill>
              </a:rPr>
              <a:t>Service Area</a:t>
            </a:r>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2061043516"/>
              </p:ext>
            </p:extLst>
          </p:nvPr>
        </p:nvGraphicFramePr>
        <p:xfrm>
          <a:off x="1463040" y="1899920"/>
          <a:ext cx="1737360" cy="3357880"/>
        </p:xfrm>
        <a:graphic>
          <a:graphicData uri="http://schemas.openxmlformats.org/drawingml/2006/table">
            <a:tbl>
              <a:tblPr firstRow="1" bandRow="1">
                <a:tableStyleId>{5C22544A-7EE6-4342-B048-85BDC9FD1C3A}</a:tableStyleId>
              </a:tblPr>
              <a:tblGrid>
                <a:gridCol w="781813">
                  <a:extLst>
                    <a:ext uri="{9D8B030D-6E8A-4147-A177-3AD203B41FA5}">
                      <a16:colId xmlns:a16="http://schemas.microsoft.com/office/drawing/2014/main" val="20000"/>
                    </a:ext>
                  </a:extLst>
                </a:gridCol>
                <a:gridCol w="955547">
                  <a:extLst>
                    <a:ext uri="{9D8B030D-6E8A-4147-A177-3AD203B41FA5}">
                      <a16:colId xmlns:a16="http://schemas.microsoft.com/office/drawing/2014/main" val="20001"/>
                    </a:ext>
                  </a:extLst>
                </a:gridCol>
              </a:tblGrid>
              <a:tr h="370840">
                <a:tc>
                  <a:txBody>
                    <a:bodyPr/>
                    <a:lstStyle/>
                    <a:p>
                      <a:pPr algn="ctr"/>
                      <a:r>
                        <a:rPr lang="en-US" sz="1800" dirty="0"/>
                        <a:t>Area</a:t>
                      </a:r>
                    </a:p>
                  </a:txBody>
                  <a:tcPr/>
                </a:tc>
                <a:tc>
                  <a:txBody>
                    <a:bodyPr/>
                    <a:lstStyle/>
                    <a:p>
                      <a:pPr algn="ctr"/>
                      <a:r>
                        <a:rPr lang="en-US" sz="1800" dirty="0"/>
                        <a:t># pts</a:t>
                      </a:r>
                    </a:p>
                  </a:txBody>
                  <a:tcPr/>
                </a:tc>
                <a:extLst>
                  <a:ext uri="{0D108BD9-81ED-4DB2-BD59-A6C34878D82A}">
                    <a16:rowId xmlns:a16="http://schemas.microsoft.com/office/drawing/2014/main" val="10000"/>
                  </a:ext>
                </a:extLst>
              </a:tr>
              <a:tr h="391160">
                <a:tc>
                  <a:txBody>
                    <a:bodyPr/>
                    <a:lstStyle/>
                    <a:p>
                      <a:pPr algn="ctr"/>
                      <a:r>
                        <a:rPr lang="en-US" dirty="0"/>
                        <a:t>A</a:t>
                      </a:r>
                    </a:p>
                  </a:txBody>
                  <a:tcPr/>
                </a:tc>
                <a:tc>
                  <a:txBody>
                    <a:bodyPr/>
                    <a:lstStyle/>
                    <a:p>
                      <a:pPr algn="ctr"/>
                      <a:r>
                        <a:rPr lang="en-US" dirty="0"/>
                        <a:t>432</a:t>
                      </a:r>
                    </a:p>
                  </a:txBody>
                  <a:tcPr/>
                </a:tc>
                <a:extLst>
                  <a:ext uri="{0D108BD9-81ED-4DB2-BD59-A6C34878D82A}">
                    <a16:rowId xmlns:a16="http://schemas.microsoft.com/office/drawing/2014/main" val="10001"/>
                  </a:ext>
                </a:extLst>
              </a:tr>
              <a:tr h="370840">
                <a:tc>
                  <a:txBody>
                    <a:bodyPr/>
                    <a:lstStyle/>
                    <a:p>
                      <a:pPr algn="ctr"/>
                      <a:r>
                        <a:rPr lang="en-US" dirty="0"/>
                        <a:t>B</a:t>
                      </a:r>
                    </a:p>
                  </a:txBody>
                  <a:tcPr/>
                </a:tc>
                <a:tc>
                  <a:txBody>
                    <a:bodyPr/>
                    <a:lstStyle/>
                    <a:p>
                      <a:pPr algn="ctr"/>
                      <a:r>
                        <a:rPr lang="en-US" dirty="0"/>
                        <a:t>380</a:t>
                      </a:r>
                    </a:p>
                  </a:txBody>
                  <a:tcPr/>
                </a:tc>
                <a:extLst>
                  <a:ext uri="{0D108BD9-81ED-4DB2-BD59-A6C34878D82A}">
                    <a16:rowId xmlns:a16="http://schemas.microsoft.com/office/drawing/2014/main" val="10002"/>
                  </a:ext>
                </a:extLst>
              </a:tr>
              <a:tr h="370840">
                <a:tc>
                  <a:txBody>
                    <a:bodyPr/>
                    <a:lstStyle/>
                    <a:p>
                      <a:pPr algn="ctr"/>
                      <a:r>
                        <a:rPr lang="en-US" dirty="0"/>
                        <a:t>C</a:t>
                      </a:r>
                    </a:p>
                  </a:txBody>
                  <a:tcPr/>
                </a:tc>
                <a:tc>
                  <a:txBody>
                    <a:bodyPr/>
                    <a:lstStyle/>
                    <a:p>
                      <a:pPr algn="ctr"/>
                      <a:r>
                        <a:rPr lang="en-US" dirty="0"/>
                        <a:t>349</a:t>
                      </a:r>
                    </a:p>
                  </a:txBody>
                  <a:tcPr/>
                </a:tc>
                <a:extLst>
                  <a:ext uri="{0D108BD9-81ED-4DB2-BD59-A6C34878D82A}">
                    <a16:rowId xmlns:a16="http://schemas.microsoft.com/office/drawing/2014/main" val="10003"/>
                  </a:ext>
                </a:extLst>
              </a:tr>
              <a:tr h="370840">
                <a:tc>
                  <a:txBody>
                    <a:bodyPr/>
                    <a:lstStyle/>
                    <a:p>
                      <a:pPr algn="ctr"/>
                      <a:r>
                        <a:rPr lang="en-US" dirty="0"/>
                        <a:t>D</a:t>
                      </a:r>
                    </a:p>
                  </a:txBody>
                  <a:tcPr/>
                </a:tc>
                <a:tc>
                  <a:txBody>
                    <a:bodyPr/>
                    <a:lstStyle/>
                    <a:p>
                      <a:pPr algn="ctr"/>
                      <a:r>
                        <a:rPr lang="en-US" dirty="0"/>
                        <a:t>312</a:t>
                      </a:r>
                    </a:p>
                  </a:txBody>
                  <a:tcPr/>
                </a:tc>
                <a:extLst>
                  <a:ext uri="{0D108BD9-81ED-4DB2-BD59-A6C34878D82A}">
                    <a16:rowId xmlns:a16="http://schemas.microsoft.com/office/drawing/2014/main" val="10004"/>
                  </a:ext>
                </a:extLst>
              </a:tr>
              <a:tr h="370840">
                <a:tc>
                  <a:txBody>
                    <a:bodyPr/>
                    <a:lstStyle/>
                    <a:p>
                      <a:pPr algn="ctr"/>
                      <a:r>
                        <a:rPr lang="en-US" dirty="0"/>
                        <a:t>E</a:t>
                      </a:r>
                    </a:p>
                  </a:txBody>
                  <a:tcPr/>
                </a:tc>
                <a:tc>
                  <a:txBody>
                    <a:bodyPr/>
                    <a:lstStyle/>
                    <a:p>
                      <a:pPr algn="ctr"/>
                      <a:r>
                        <a:rPr lang="en-US" dirty="0"/>
                        <a:t>301</a:t>
                      </a:r>
                    </a:p>
                  </a:txBody>
                  <a:tcPr/>
                </a:tc>
                <a:extLst>
                  <a:ext uri="{0D108BD9-81ED-4DB2-BD59-A6C34878D82A}">
                    <a16:rowId xmlns:a16="http://schemas.microsoft.com/office/drawing/2014/main" val="10005"/>
                  </a:ext>
                </a:extLst>
              </a:tr>
              <a:tr h="370840">
                <a:tc>
                  <a:txBody>
                    <a:bodyPr/>
                    <a:lstStyle/>
                    <a:p>
                      <a:pPr algn="ctr"/>
                      <a:r>
                        <a:rPr lang="en-US" dirty="0"/>
                        <a:t>F</a:t>
                      </a:r>
                    </a:p>
                  </a:txBody>
                  <a:tcPr/>
                </a:tc>
                <a:tc>
                  <a:txBody>
                    <a:bodyPr/>
                    <a:lstStyle/>
                    <a:p>
                      <a:pPr algn="ctr"/>
                      <a:r>
                        <a:rPr lang="en-US" dirty="0"/>
                        <a:t>263</a:t>
                      </a:r>
                    </a:p>
                  </a:txBody>
                  <a:tcPr/>
                </a:tc>
                <a:extLst>
                  <a:ext uri="{0D108BD9-81ED-4DB2-BD59-A6C34878D82A}">
                    <a16:rowId xmlns:a16="http://schemas.microsoft.com/office/drawing/2014/main" val="10006"/>
                  </a:ext>
                </a:extLst>
              </a:tr>
              <a:tr h="370840">
                <a:tc>
                  <a:txBody>
                    <a:bodyPr/>
                    <a:lstStyle/>
                    <a:p>
                      <a:pPr algn="ctr"/>
                      <a:r>
                        <a:rPr lang="en-US" dirty="0"/>
                        <a:t>G</a:t>
                      </a:r>
                    </a:p>
                  </a:txBody>
                  <a:tcPr/>
                </a:tc>
                <a:tc>
                  <a:txBody>
                    <a:bodyPr/>
                    <a:lstStyle/>
                    <a:p>
                      <a:pPr algn="ctr"/>
                      <a:r>
                        <a:rPr lang="en-US" dirty="0"/>
                        <a:t>251</a:t>
                      </a:r>
                    </a:p>
                  </a:txBody>
                  <a:tcPr/>
                </a:tc>
                <a:extLst>
                  <a:ext uri="{0D108BD9-81ED-4DB2-BD59-A6C34878D82A}">
                    <a16:rowId xmlns:a16="http://schemas.microsoft.com/office/drawing/2014/main" val="10007"/>
                  </a:ext>
                </a:extLst>
              </a:tr>
              <a:tr h="370840">
                <a:tc>
                  <a:txBody>
                    <a:bodyPr/>
                    <a:lstStyle/>
                    <a:p>
                      <a:pPr algn="ctr"/>
                      <a:r>
                        <a:rPr lang="en-US" dirty="0"/>
                        <a:t>H</a:t>
                      </a:r>
                    </a:p>
                  </a:txBody>
                  <a:tcPr/>
                </a:tc>
                <a:tc>
                  <a:txBody>
                    <a:bodyPr/>
                    <a:lstStyle/>
                    <a:p>
                      <a:pPr algn="ctr"/>
                      <a:r>
                        <a:rPr lang="en-US" dirty="0"/>
                        <a:t>233</a:t>
                      </a:r>
                    </a:p>
                  </a:txBody>
                  <a:tcPr/>
                </a:tc>
                <a:extLst>
                  <a:ext uri="{0D108BD9-81ED-4DB2-BD59-A6C34878D82A}">
                    <a16:rowId xmlns:a16="http://schemas.microsoft.com/office/drawing/2014/main" val="10008"/>
                  </a:ext>
                </a:extLst>
              </a:tr>
            </a:tbl>
          </a:graphicData>
        </a:graphic>
      </p:graphicFrame>
      <p:graphicFrame>
        <p:nvGraphicFramePr>
          <p:cNvPr id="9" name="Content Placeholder 8"/>
          <p:cNvGraphicFramePr>
            <a:graphicFrameLocks noGrp="1"/>
          </p:cNvGraphicFramePr>
          <p:nvPr>
            <p:ph sz="half" idx="2"/>
            <p:extLst>
              <p:ext uri="{D42A27DB-BD31-4B8C-83A1-F6EECF244321}">
                <p14:modId xmlns:p14="http://schemas.microsoft.com/office/powerpoint/2010/main" val="3482296910"/>
              </p:ext>
            </p:extLst>
          </p:nvPr>
        </p:nvGraphicFramePr>
        <p:xfrm>
          <a:off x="3704501" y="1899920"/>
          <a:ext cx="1737361" cy="3337560"/>
        </p:xfrm>
        <a:graphic>
          <a:graphicData uri="http://schemas.openxmlformats.org/drawingml/2006/table">
            <a:tbl>
              <a:tblPr firstRow="1" bandRow="1">
                <a:tableStyleId>{5C22544A-7EE6-4342-B048-85BDC9FD1C3A}</a:tableStyleId>
              </a:tblPr>
              <a:tblGrid>
                <a:gridCol w="827802">
                  <a:extLst>
                    <a:ext uri="{9D8B030D-6E8A-4147-A177-3AD203B41FA5}">
                      <a16:colId xmlns:a16="http://schemas.microsoft.com/office/drawing/2014/main" val="20000"/>
                    </a:ext>
                  </a:extLst>
                </a:gridCol>
                <a:gridCol w="909559">
                  <a:extLst>
                    <a:ext uri="{9D8B030D-6E8A-4147-A177-3AD203B41FA5}">
                      <a16:colId xmlns:a16="http://schemas.microsoft.com/office/drawing/2014/main" val="20001"/>
                    </a:ext>
                  </a:extLst>
                </a:gridCol>
              </a:tblGrid>
              <a:tr h="370840">
                <a:tc>
                  <a:txBody>
                    <a:bodyPr/>
                    <a:lstStyle/>
                    <a:p>
                      <a:pPr algn="ctr"/>
                      <a:r>
                        <a:rPr lang="en-US" sz="1800" dirty="0"/>
                        <a:t>Area</a:t>
                      </a:r>
                    </a:p>
                  </a:txBody>
                  <a:tcPr/>
                </a:tc>
                <a:tc>
                  <a:txBody>
                    <a:bodyPr/>
                    <a:lstStyle/>
                    <a:p>
                      <a:pPr algn="ctr"/>
                      <a:r>
                        <a:rPr lang="en-US" sz="1800" dirty="0"/>
                        <a:t># pts</a:t>
                      </a:r>
                    </a:p>
                  </a:txBody>
                  <a:tcPr/>
                </a:tc>
                <a:extLst>
                  <a:ext uri="{0D108BD9-81ED-4DB2-BD59-A6C34878D82A}">
                    <a16:rowId xmlns:a16="http://schemas.microsoft.com/office/drawing/2014/main" val="10000"/>
                  </a:ext>
                </a:extLst>
              </a:tr>
              <a:tr h="370840">
                <a:tc>
                  <a:txBody>
                    <a:bodyPr/>
                    <a:lstStyle/>
                    <a:p>
                      <a:pPr algn="ctr"/>
                      <a:r>
                        <a:rPr lang="en-US" dirty="0"/>
                        <a:t>I</a:t>
                      </a:r>
                    </a:p>
                  </a:txBody>
                  <a:tcPr/>
                </a:tc>
                <a:tc>
                  <a:txBody>
                    <a:bodyPr/>
                    <a:lstStyle/>
                    <a:p>
                      <a:pPr algn="ctr"/>
                      <a:r>
                        <a:rPr lang="en-US" dirty="0"/>
                        <a:t>208</a:t>
                      </a:r>
                    </a:p>
                  </a:txBody>
                  <a:tcPr/>
                </a:tc>
                <a:extLst>
                  <a:ext uri="{0D108BD9-81ED-4DB2-BD59-A6C34878D82A}">
                    <a16:rowId xmlns:a16="http://schemas.microsoft.com/office/drawing/2014/main" val="2157947343"/>
                  </a:ext>
                </a:extLst>
              </a:tr>
              <a:tr h="370840">
                <a:tc>
                  <a:txBody>
                    <a:bodyPr/>
                    <a:lstStyle/>
                    <a:p>
                      <a:pPr algn="ctr"/>
                      <a:r>
                        <a:rPr lang="en-US" dirty="0"/>
                        <a:t>J</a:t>
                      </a:r>
                    </a:p>
                  </a:txBody>
                  <a:tcPr/>
                </a:tc>
                <a:tc>
                  <a:txBody>
                    <a:bodyPr/>
                    <a:lstStyle/>
                    <a:p>
                      <a:pPr algn="ctr"/>
                      <a:r>
                        <a:rPr lang="en-US" dirty="0"/>
                        <a:t>199</a:t>
                      </a:r>
                    </a:p>
                  </a:txBody>
                  <a:tcPr/>
                </a:tc>
                <a:extLst>
                  <a:ext uri="{0D108BD9-81ED-4DB2-BD59-A6C34878D82A}">
                    <a16:rowId xmlns:a16="http://schemas.microsoft.com/office/drawing/2014/main" val="10001"/>
                  </a:ext>
                </a:extLst>
              </a:tr>
              <a:tr h="370840">
                <a:tc>
                  <a:txBody>
                    <a:bodyPr/>
                    <a:lstStyle/>
                    <a:p>
                      <a:pPr algn="ctr"/>
                      <a:r>
                        <a:rPr lang="en-US" dirty="0"/>
                        <a:t>K</a:t>
                      </a:r>
                    </a:p>
                  </a:txBody>
                  <a:tcPr/>
                </a:tc>
                <a:tc>
                  <a:txBody>
                    <a:bodyPr/>
                    <a:lstStyle/>
                    <a:p>
                      <a:pPr algn="ctr"/>
                      <a:r>
                        <a:rPr lang="en-US" dirty="0"/>
                        <a:t>181</a:t>
                      </a:r>
                    </a:p>
                  </a:txBody>
                  <a:tcPr/>
                </a:tc>
                <a:extLst>
                  <a:ext uri="{0D108BD9-81ED-4DB2-BD59-A6C34878D82A}">
                    <a16:rowId xmlns:a16="http://schemas.microsoft.com/office/drawing/2014/main" val="10003"/>
                  </a:ext>
                </a:extLst>
              </a:tr>
              <a:tr h="370840">
                <a:tc>
                  <a:txBody>
                    <a:bodyPr/>
                    <a:lstStyle/>
                    <a:p>
                      <a:pPr algn="ctr"/>
                      <a:r>
                        <a:rPr lang="en-US" dirty="0"/>
                        <a:t>L</a:t>
                      </a:r>
                    </a:p>
                  </a:txBody>
                  <a:tcPr/>
                </a:tc>
                <a:tc>
                  <a:txBody>
                    <a:bodyPr/>
                    <a:lstStyle/>
                    <a:p>
                      <a:pPr algn="ctr"/>
                      <a:r>
                        <a:rPr lang="en-US" dirty="0"/>
                        <a:t>167</a:t>
                      </a:r>
                    </a:p>
                  </a:txBody>
                  <a:tcPr/>
                </a:tc>
                <a:extLst>
                  <a:ext uri="{0D108BD9-81ED-4DB2-BD59-A6C34878D82A}">
                    <a16:rowId xmlns:a16="http://schemas.microsoft.com/office/drawing/2014/main" val="10004"/>
                  </a:ext>
                </a:extLst>
              </a:tr>
              <a:tr h="370840">
                <a:tc>
                  <a:txBody>
                    <a:bodyPr/>
                    <a:lstStyle/>
                    <a:p>
                      <a:pPr algn="ctr"/>
                      <a:r>
                        <a:rPr lang="en-US" dirty="0"/>
                        <a:t>M</a:t>
                      </a:r>
                    </a:p>
                  </a:txBody>
                  <a:tcPr/>
                </a:tc>
                <a:tc>
                  <a:txBody>
                    <a:bodyPr/>
                    <a:lstStyle/>
                    <a:p>
                      <a:pPr algn="ctr"/>
                      <a:r>
                        <a:rPr lang="en-US" dirty="0"/>
                        <a:t>146</a:t>
                      </a:r>
                    </a:p>
                  </a:txBody>
                  <a:tcPr/>
                </a:tc>
                <a:extLst>
                  <a:ext uri="{0D108BD9-81ED-4DB2-BD59-A6C34878D82A}">
                    <a16:rowId xmlns:a16="http://schemas.microsoft.com/office/drawing/2014/main" val="10005"/>
                  </a:ext>
                </a:extLst>
              </a:tr>
              <a:tr h="370840">
                <a:tc>
                  <a:txBody>
                    <a:bodyPr/>
                    <a:lstStyle/>
                    <a:p>
                      <a:pPr algn="ctr"/>
                      <a:r>
                        <a:rPr lang="en-US" dirty="0"/>
                        <a:t>N</a:t>
                      </a:r>
                    </a:p>
                  </a:txBody>
                  <a:tcPr/>
                </a:tc>
                <a:tc>
                  <a:txBody>
                    <a:bodyPr/>
                    <a:lstStyle/>
                    <a:p>
                      <a:pPr algn="ctr"/>
                      <a:r>
                        <a:rPr lang="en-US" dirty="0"/>
                        <a:t>135</a:t>
                      </a:r>
                    </a:p>
                  </a:txBody>
                  <a:tcPr/>
                </a:tc>
                <a:extLst>
                  <a:ext uri="{0D108BD9-81ED-4DB2-BD59-A6C34878D82A}">
                    <a16:rowId xmlns:a16="http://schemas.microsoft.com/office/drawing/2014/main" val="10006"/>
                  </a:ext>
                </a:extLst>
              </a:tr>
              <a:tr h="370840">
                <a:tc>
                  <a:txBody>
                    <a:bodyPr/>
                    <a:lstStyle/>
                    <a:p>
                      <a:pPr algn="ctr"/>
                      <a:r>
                        <a:rPr lang="en-US" dirty="0"/>
                        <a:t>O</a:t>
                      </a:r>
                    </a:p>
                  </a:txBody>
                  <a:tcPr/>
                </a:tc>
                <a:tc>
                  <a:txBody>
                    <a:bodyPr/>
                    <a:lstStyle/>
                    <a:p>
                      <a:pPr algn="ctr"/>
                      <a:r>
                        <a:rPr lang="en-US" dirty="0"/>
                        <a:t>120</a:t>
                      </a:r>
                    </a:p>
                  </a:txBody>
                  <a:tcPr/>
                </a:tc>
                <a:extLst>
                  <a:ext uri="{0D108BD9-81ED-4DB2-BD59-A6C34878D82A}">
                    <a16:rowId xmlns:a16="http://schemas.microsoft.com/office/drawing/2014/main" val="10007"/>
                  </a:ext>
                </a:extLst>
              </a:tr>
              <a:tr h="370840">
                <a:tc>
                  <a:txBody>
                    <a:bodyPr/>
                    <a:lstStyle/>
                    <a:p>
                      <a:pPr algn="ctr"/>
                      <a:r>
                        <a:rPr lang="en-US" dirty="0"/>
                        <a:t>R</a:t>
                      </a:r>
                    </a:p>
                  </a:txBody>
                  <a:tcPr/>
                </a:tc>
                <a:tc>
                  <a:txBody>
                    <a:bodyPr/>
                    <a:lstStyle/>
                    <a:p>
                      <a:pPr algn="ctr"/>
                      <a:r>
                        <a:rPr lang="en-US" dirty="0"/>
                        <a:t>99</a:t>
                      </a:r>
                    </a:p>
                  </a:txBody>
                  <a:tcPr/>
                </a:tc>
                <a:extLst>
                  <a:ext uri="{0D108BD9-81ED-4DB2-BD59-A6C34878D82A}">
                    <a16:rowId xmlns:a16="http://schemas.microsoft.com/office/drawing/2014/main" val="10008"/>
                  </a:ext>
                </a:extLst>
              </a:tr>
            </a:tbl>
          </a:graphicData>
        </a:graphic>
      </p:graphicFrame>
      <p:graphicFrame>
        <p:nvGraphicFramePr>
          <p:cNvPr id="6" name="Content Placeholder 8"/>
          <p:cNvGraphicFramePr>
            <a:graphicFrameLocks/>
          </p:cNvGraphicFramePr>
          <p:nvPr>
            <p:extLst>
              <p:ext uri="{D42A27DB-BD31-4B8C-83A1-F6EECF244321}">
                <p14:modId xmlns:p14="http://schemas.microsoft.com/office/powerpoint/2010/main" val="2821641840"/>
              </p:ext>
            </p:extLst>
          </p:nvPr>
        </p:nvGraphicFramePr>
        <p:xfrm>
          <a:off x="5958840" y="1899920"/>
          <a:ext cx="1737360" cy="2966720"/>
        </p:xfrm>
        <a:graphic>
          <a:graphicData uri="http://schemas.openxmlformats.org/drawingml/2006/table">
            <a:tbl>
              <a:tblPr firstRow="1" bandRow="1">
                <a:tableStyleId>{5C22544A-7EE6-4342-B048-85BDC9FD1C3A}</a:tableStyleId>
              </a:tblPr>
              <a:tblGrid>
                <a:gridCol w="723900">
                  <a:extLst>
                    <a:ext uri="{9D8B030D-6E8A-4147-A177-3AD203B41FA5}">
                      <a16:colId xmlns:a16="http://schemas.microsoft.com/office/drawing/2014/main" val="20000"/>
                    </a:ext>
                  </a:extLst>
                </a:gridCol>
                <a:gridCol w="1013460">
                  <a:extLst>
                    <a:ext uri="{9D8B030D-6E8A-4147-A177-3AD203B41FA5}">
                      <a16:colId xmlns:a16="http://schemas.microsoft.com/office/drawing/2014/main" val="20001"/>
                    </a:ext>
                  </a:extLst>
                </a:gridCol>
              </a:tblGrid>
              <a:tr h="370840">
                <a:tc>
                  <a:txBody>
                    <a:bodyPr/>
                    <a:lstStyle/>
                    <a:p>
                      <a:pPr algn="ctr"/>
                      <a:r>
                        <a:rPr lang="en-US" sz="1800" dirty="0"/>
                        <a:t>Area</a:t>
                      </a:r>
                    </a:p>
                  </a:txBody>
                  <a:tcPr/>
                </a:tc>
                <a:tc>
                  <a:txBody>
                    <a:bodyPr/>
                    <a:lstStyle/>
                    <a:p>
                      <a:pPr algn="ctr"/>
                      <a:r>
                        <a:rPr lang="en-US" sz="1800" dirty="0"/>
                        <a:t># pts</a:t>
                      </a:r>
                    </a:p>
                  </a:txBody>
                  <a:tcPr/>
                </a:tc>
                <a:extLst>
                  <a:ext uri="{0D108BD9-81ED-4DB2-BD59-A6C34878D82A}">
                    <a16:rowId xmlns:a16="http://schemas.microsoft.com/office/drawing/2014/main" val="10000"/>
                  </a:ext>
                </a:extLst>
              </a:tr>
              <a:tr h="370840">
                <a:tc>
                  <a:txBody>
                    <a:bodyPr/>
                    <a:lstStyle/>
                    <a:p>
                      <a:pPr algn="ctr"/>
                      <a:r>
                        <a:rPr lang="en-US" dirty="0"/>
                        <a:t>S</a:t>
                      </a:r>
                    </a:p>
                  </a:txBody>
                  <a:tcPr/>
                </a:tc>
                <a:tc>
                  <a:txBody>
                    <a:bodyPr/>
                    <a:lstStyle/>
                    <a:p>
                      <a:pPr algn="ctr"/>
                      <a:r>
                        <a:rPr lang="en-US" dirty="0"/>
                        <a:t>96</a:t>
                      </a:r>
                    </a:p>
                  </a:txBody>
                  <a:tcPr/>
                </a:tc>
                <a:extLst>
                  <a:ext uri="{0D108BD9-81ED-4DB2-BD59-A6C34878D82A}">
                    <a16:rowId xmlns:a16="http://schemas.microsoft.com/office/drawing/2014/main" val="924645414"/>
                  </a:ext>
                </a:extLst>
              </a:tr>
              <a:tr h="370840">
                <a:tc>
                  <a:txBody>
                    <a:bodyPr/>
                    <a:lstStyle/>
                    <a:p>
                      <a:pPr algn="ctr"/>
                      <a:r>
                        <a:rPr lang="en-US" dirty="0"/>
                        <a:t>T</a:t>
                      </a:r>
                    </a:p>
                  </a:txBody>
                  <a:tcPr/>
                </a:tc>
                <a:tc>
                  <a:txBody>
                    <a:bodyPr/>
                    <a:lstStyle/>
                    <a:p>
                      <a:pPr algn="ctr"/>
                      <a:r>
                        <a:rPr lang="en-US" dirty="0"/>
                        <a:t>90</a:t>
                      </a:r>
                    </a:p>
                  </a:txBody>
                  <a:tcPr/>
                </a:tc>
                <a:extLst>
                  <a:ext uri="{0D108BD9-81ED-4DB2-BD59-A6C34878D82A}">
                    <a16:rowId xmlns:a16="http://schemas.microsoft.com/office/drawing/2014/main" val="3792898059"/>
                  </a:ext>
                </a:extLst>
              </a:tr>
              <a:tr h="370840">
                <a:tc>
                  <a:txBody>
                    <a:bodyPr/>
                    <a:lstStyle/>
                    <a:p>
                      <a:pPr algn="ctr"/>
                      <a:r>
                        <a:rPr lang="en-US" dirty="0"/>
                        <a:t>V</a:t>
                      </a:r>
                    </a:p>
                  </a:txBody>
                  <a:tcPr/>
                </a:tc>
                <a:tc>
                  <a:txBody>
                    <a:bodyPr/>
                    <a:lstStyle/>
                    <a:p>
                      <a:pPr algn="ctr"/>
                      <a:r>
                        <a:rPr lang="en-US" dirty="0"/>
                        <a:t>89</a:t>
                      </a:r>
                    </a:p>
                  </a:txBody>
                  <a:tcPr/>
                </a:tc>
                <a:extLst>
                  <a:ext uri="{0D108BD9-81ED-4DB2-BD59-A6C34878D82A}">
                    <a16:rowId xmlns:a16="http://schemas.microsoft.com/office/drawing/2014/main" val="4012172562"/>
                  </a:ext>
                </a:extLst>
              </a:tr>
              <a:tr h="370840">
                <a:tc>
                  <a:txBody>
                    <a:bodyPr/>
                    <a:lstStyle/>
                    <a:p>
                      <a:pPr algn="ctr"/>
                      <a:r>
                        <a:rPr lang="en-US" dirty="0"/>
                        <a:t>X</a:t>
                      </a:r>
                    </a:p>
                  </a:txBody>
                  <a:tcPr/>
                </a:tc>
                <a:tc>
                  <a:txBody>
                    <a:bodyPr/>
                    <a:lstStyle/>
                    <a:p>
                      <a:pPr algn="ctr"/>
                      <a:r>
                        <a:rPr lang="en-US" dirty="0"/>
                        <a:t>60</a:t>
                      </a:r>
                    </a:p>
                  </a:txBody>
                  <a:tcPr/>
                </a:tc>
                <a:extLst>
                  <a:ext uri="{0D108BD9-81ED-4DB2-BD59-A6C34878D82A}">
                    <a16:rowId xmlns:a16="http://schemas.microsoft.com/office/drawing/2014/main" val="1504143916"/>
                  </a:ext>
                </a:extLst>
              </a:tr>
              <a:tr h="370840">
                <a:tc>
                  <a:txBody>
                    <a:bodyPr/>
                    <a:lstStyle/>
                    <a:p>
                      <a:pPr algn="ctr"/>
                      <a:r>
                        <a:rPr lang="en-US" dirty="0"/>
                        <a:t>AA</a:t>
                      </a:r>
                    </a:p>
                  </a:txBody>
                  <a:tcPr/>
                </a:tc>
                <a:tc>
                  <a:txBody>
                    <a:bodyPr/>
                    <a:lstStyle/>
                    <a:p>
                      <a:pPr algn="ctr"/>
                      <a:r>
                        <a:rPr lang="en-US" dirty="0"/>
                        <a:t>27</a:t>
                      </a:r>
                    </a:p>
                  </a:txBody>
                  <a:tcPr/>
                </a:tc>
                <a:extLst>
                  <a:ext uri="{0D108BD9-81ED-4DB2-BD59-A6C34878D82A}">
                    <a16:rowId xmlns:a16="http://schemas.microsoft.com/office/drawing/2014/main" val="4101023112"/>
                  </a:ext>
                </a:extLst>
              </a:tr>
              <a:tr h="370840">
                <a:tc>
                  <a:txBody>
                    <a:bodyPr/>
                    <a:lstStyle/>
                    <a:p>
                      <a:pPr algn="ctr"/>
                      <a:r>
                        <a:rPr lang="en-US" dirty="0"/>
                        <a:t>BB</a:t>
                      </a:r>
                    </a:p>
                  </a:txBody>
                  <a:tcPr/>
                </a:tc>
                <a:tc>
                  <a:txBody>
                    <a:bodyPr/>
                    <a:lstStyle/>
                    <a:p>
                      <a:pPr algn="ctr"/>
                      <a:r>
                        <a:rPr lang="en-US" dirty="0"/>
                        <a:t>21</a:t>
                      </a:r>
                    </a:p>
                  </a:txBody>
                  <a:tcPr/>
                </a:tc>
                <a:extLst>
                  <a:ext uri="{0D108BD9-81ED-4DB2-BD59-A6C34878D82A}">
                    <a16:rowId xmlns:a16="http://schemas.microsoft.com/office/drawing/2014/main" val="226966533"/>
                  </a:ext>
                </a:extLst>
              </a:tr>
              <a:tr h="370840">
                <a:tc>
                  <a:txBody>
                    <a:bodyPr/>
                    <a:lstStyle/>
                    <a:p>
                      <a:pPr algn="ctr"/>
                      <a:r>
                        <a:rPr lang="en-US" dirty="0"/>
                        <a:t>CC</a:t>
                      </a:r>
                    </a:p>
                  </a:txBody>
                  <a:tcPr/>
                </a:tc>
                <a:tc>
                  <a:txBody>
                    <a:bodyPr/>
                    <a:lstStyle/>
                    <a:p>
                      <a:pPr algn="ctr"/>
                      <a:r>
                        <a:rPr lang="en-US" dirty="0"/>
                        <a:t>15</a:t>
                      </a:r>
                    </a:p>
                  </a:txBody>
                  <a:tcPr/>
                </a:tc>
                <a:extLst>
                  <a:ext uri="{0D108BD9-81ED-4DB2-BD59-A6C34878D82A}">
                    <a16:rowId xmlns:a16="http://schemas.microsoft.com/office/drawing/2014/main" val="10007"/>
                  </a:ext>
                </a:extLst>
              </a:tr>
            </a:tbl>
          </a:graphicData>
        </a:graphic>
      </p:graphicFrame>
      <p:sp>
        <p:nvSpPr>
          <p:cNvPr id="2" name="Slide Number Placeholder 1"/>
          <p:cNvSpPr>
            <a:spLocks noGrp="1"/>
          </p:cNvSpPr>
          <p:nvPr>
            <p:ph type="sldNum" sz="quarter" idx="12"/>
          </p:nvPr>
        </p:nvSpPr>
        <p:spPr/>
        <p:txBody>
          <a:bodyPr/>
          <a:lstStyle/>
          <a:p>
            <a:fld id="{1F181EE6-BCB5-48D6-9A0C-7ACB016592BE}" type="slidenum">
              <a:rPr lang="en-US" smtClean="0"/>
              <a:pPr/>
              <a:t>20</a:t>
            </a:fld>
            <a:endParaRPr lang="en-US"/>
          </a:p>
        </p:txBody>
      </p:sp>
    </p:spTree>
    <p:extLst>
      <p:ext uri="{BB962C8B-B14F-4D97-AF65-F5344CB8AC3E}">
        <p14:creationId xmlns:p14="http://schemas.microsoft.com/office/powerpoint/2010/main" val="18233232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Rectangle 85"/>
          <p:cNvSpPr/>
          <p:nvPr/>
        </p:nvSpPr>
        <p:spPr>
          <a:xfrm>
            <a:off x="6700756" y="4270016"/>
            <a:ext cx="843044"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5867400" y="4271496"/>
            <a:ext cx="838200"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1219200" y="4267200"/>
            <a:ext cx="769398"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1219200" y="5943599"/>
            <a:ext cx="769398" cy="60703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1988598" y="5333025"/>
            <a:ext cx="763746" cy="61434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1988598" y="4267200"/>
            <a:ext cx="763746"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2752344" y="4267200"/>
            <a:ext cx="755445" cy="533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3507789" y="4267200"/>
            <a:ext cx="762459" cy="533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p:txBody>
          <a:bodyPr/>
          <a:lstStyle/>
          <a:p>
            <a:r>
              <a:rPr lang="en-US" dirty="0"/>
              <a:t>Service area = just based on the areas where my patients live</a:t>
            </a:r>
          </a:p>
          <a:p>
            <a:pPr lvl="1"/>
            <a:endParaRPr lang="en-US" dirty="0"/>
          </a:p>
          <a:p>
            <a:pPr lvl="1"/>
            <a:endParaRPr lang="en-US" dirty="0"/>
          </a:p>
        </p:txBody>
      </p:sp>
      <p:sp>
        <p:nvSpPr>
          <p:cNvPr id="85" name="Rectangle 84"/>
          <p:cNvSpPr/>
          <p:nvPr/>
        </p:nvSpPr>
        <p:spPr>
          <a:xfrm>
            <a:off x="5859508" y="5952744"/>
            <a:ext cx="841248" cy="59813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5867399" y="5349240"/>
            <a:ext cx="838199" cy="59813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5867400" y="4800600"/>
            <a:ext cx="838200"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5029200" y="5952744"/>
            <a:ext cx="832104" cy="59813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5029200" y="5345467"/>
            <a:ext cx="830308" cy="59813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5029200" y="4800600"/>
            <a:ext cx="832104" cy="533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4270248" y="5952744"/>
            <a:ext cx="762000" cy="59813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4267200" y="5349240"/>
            <a:ext cx="762000" cy="59813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4267200" y="4800600"/>
            <a:ext cx="762000"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3502152" y="5952526"/>
            <a:ext cx="762000" cy="59813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3502152" y="5349240"/>
            <a:ext cx="762000" cy="59813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3502152" y="4803416"/>
            <a:ext cx="762000" cy="533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2752344" y="5952502"/>
            <a:ext cx="762000" cy="59813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752344" y="5349240"/>
            <a:ext cx="762000" cy="59813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2752344" y="4800600"/>
            <a:ext cx="762000" cy="533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1988598"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7432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5052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2672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292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8674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7056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219200" y="4800600"/>
            <a:ext cx="6324600" cy="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19200" y="5334000"/>
            <a:ext cx="6324600" cy="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219200" y="5943600"/>
            <a:ext cx="6324600" cy="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ormAutofit/>
          </a:bodyPr>
          <a:lstStyle/>
          <a:p>
            <a:r>
              <a:rPr lang="en-US" dirty="0">
                <a:solidFill>
                  <a:schemeClr val="accent1"/>
                </a:solidFill>
              </a:rPr>
              <a:t>Thinking about Patient Panels in a </a:t>
            </a:r>
            <a:br>
              <a:rPr lang="en-US" dirty="0">
                <a:solidFill>
                  <a:schemeClr val="accent1"/>
                </a:solidFill>
              </a:rPr>
            </a:br>
            <a:r>
              <a:rPr lang="en-US" dirty="0">
                <a:solidFill>
                  <a:schemeClr val="accent1"/>
                </a:solidFill>
              </a:rPr>
              <a:t>Non-Clinical Context</a:t>
            </a:r>
          </a:p>
        </p:txBody>
      </p:sp>
      <p:sp>
        <p:nvSpPr>
          <p:cNvPr id="4" name="Rectangle 3"/>
          <p:cNvSpPr/>
          <p:nvPr/>
        </p:nvSpPr>
        <p:spPr>
          <a:xfrm>
            <a:off x="1219200" y="4267200"/>
            <a:ext cx="6324600" cy="2286000"/>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1988598" y="3870664"/>
            <a:ext cx="5948227" cy="2902998"/>
          </a:xfrm>
          <a:custGeom>
            <a:avLst/>
            <a:gdLst>
              <a:gd name="connsiteX0" fmla="*/ 2059619 w 5948227"/>
              <a:gd name="connsiteY0" fmla="*/ 17755 h 2902998"/>
              <a:gd name="connsiteX1" fmla="*/ 2059619 w 5948227"/>
              <a:gd name="connsiteY1" fmla="*/ 17755 h 2902998"/>
              <a:gd name="connsiteX2" fmla="*/ 1988598 w 5948227"/>
              <a:gd name="connsiteY2" fmla="*/ 62144 h 2902998"/>
              <a:gd name="connsiteX3" fmla="*/ 1926454 w 5948227"/>
              <a:gd name="connsiteY3" fmla="*/ 71021 h 2902998"/>
              <a:gd name="connsiteX4" fmla="*/ 1864311 w 5948227"/>
              <a:gd name="connsiteY4" fmla="*/ 88777 h 2902998"/>
              <a:gd name="connsiteX5" fmla="*/ 1793289 w 5948227"/>
              <a:gd name="connsiteY5" fmla="*/ 106532 h 2902998"/>
              <a:gd name="connsiteX6" fmla="*/ 1757779 w 5948227"/>
              <a:gd name="connsiteY6" fmla="*/ 124287 h 2902998"/>
              <a:gd name="connsiteX7" fmla="*/ 1686757 w 5948227"/>
              <a:gd name="connsiteY7" fmla="*/ 142043 h 2902998"/>
              <a:gd name="connsiteX8" fmla="*/ 1615736 w 5948227"/>
              <a:gd name="connsiteY8" fmla="*/ 177553 h 2902998"/>
              <a:gd name="connsiteX9" fmla="*/ 1589103 w 5948227"/>
              <a:gd name="connsiteY9" fmla="*/ 195309 h 2902998"/>
              <a:gd name="connsiteX10" fmla="*/ 1562470 w 5948227"/>
              <a:gd name="connsiteY10" fmla="*/ 204186 h 2902998"/>
              <a:gd name="connsiteX11" fmla="*/ 1500326 w 5948227"/>
              <a:gd name="connsiteY11" fmla="*/ 248575 h 2902998"/>
              <a:gd name="connsiteX12" fmla="*/ 1464816 w 5948227"/>
              <a:gd name="connsiteY12" fmla="*/ 284086 h 2902998"/>
              <a:gd name="connsiteX13" fmla="*/ 1429305 w 5948227"/>
              <a:gd name="connsiteY13" fmla="*/ 292963 h 2902998"/>
              <a:gd name="connsiteX14" fmla="*/ 1367161 w 5948227"/>
              <a:gd name="connsiteY14" fmla="*/ 363985 h 2902998"/>
              <a:gd name="connsiteX15" fmla="*/ 1331651 w 5948227"/>
              <a:gd name="connsiteY15" fmla="*/ 399495 h 2902998"/>
              <a:gd name="connsiteX16" fmla="*/ 1296140 w 5948227"/>
              <a:gd name="connsiteY16" fmla="*/ 417251 h 2902998"/>
              <a:gd name="connsiteX17" fmla="*/ 1207363 w 5948227"/>
              <a:gd name="connsiteY17" fmla="*/ 514905 h 2902998"/>
              <a:gd name="connsiteX18" fmla="*/ 1171852 w 5948227"/>
              <a:gd name="connsiteY18" fmla="*/ 550416 h 2902998"/>
              <a:gd name="connsiteX19" fmla="*/ 1127464 w 5948227"/>
              <a:gd name="connsiteY19" fmla="*/ 585926 h 2902998"/>
              <a:gd name="connsiteX20" fmla="*/ 1091953 w 5948227"/>
              <a:gd name="connsiteY20" fmla="*/ 621437 h 2902998"/>
              <a:gd name="connsiteX21" fmla="*/ 1038687 w 5948227"/>
              <a:gd name="connsiteY21" fmla="*/ 656948 h 2902998"/>
              <a:gd name="connsiteX22" fmla="*/ 1012054 w 5948227"/>
              <a:gd name="connsiteY22" fmla="*/ 710214 h 2902998"/>
              <a:gd name="connsiteX23" fmla="*/ 985421 w 5948227"/>
              <a:gd name="connsiteY23" fmla="*/ 736847 h 2902998"/>
              <a:gd name="connsiteX24" fmla="*/ 958788 w 5948227"/>
              <a:gd name="connsiteY24" fmla="*/ 772357 h 2902998"/>
              <a:gd name="connsiteX25" fmla="*/ 932155 w 5948227"/>
              <a:gd name="connsiteY25" fmla="*/ 816746 h 2902998"/>
              <a:gd name="connsiteX26" fmla="*/ 923278 w 5948227"/>
              <a:gd name="connsiteY26" fmla="*/ 843379 h 2902998"/>
              <a:gd name="connsiteX27" fmla="*/ 905522 w 5948227"/>
              <a:gd name="connsiteY27" fmla="*/ 870012 h 2902998"/>
              <a:gd name="connsiteX28" fmla="*/ 878889 w 5948227"/>
              <a:gd name="connsiteY28" fmla="*/ 932155 h 2902998"/>
              <a:gd name="connsiteX29" fmla="*/ 852256 w 5948227"/>
              <a:gd name="connsiteY29" fmla="*/ 985421 h 2902998"/>
              <a:gd name="connsiteX30" fmla="*/ 807868 w 5948227"/>
              <a:gd name="connsiteY30" fmla="*/ 1029810 h 2902998"/>
              <a:gd name="connsiteX31" fmla="*/ 772357 w 5948227"/>
              <a:gd name="connsiteY31" fmla="*/ 1065320 h 2902998"/>
              <a:gd name="connsiteX32" fmla="*/ 754602 w 5948227"/>
              <a:gd name="connsiteY32" fmla="*/ 1083076 h 2902998"/>
              <a:gd name="connsiteX33" fmla="*/ 701336 w 5948227"/>
              <a:gd name="connsiteY33" fmla="*/ 1118586 h 2902998"/>
              <a:gd name="connsiteX34" fmla="*/ 674703 w 5948227"/>
              <a:gd name="connsiteY34" fmla="*/ 1145219 h 2902998"/>
              <a:gd name="connsiteX35" fmla="*/ 612559 w 5948227"/>
              <a:gd name="connsiteY35" fmla="*/ 1189608 h 2902998"/>
              <a:gd name="connsiteX36" fmla="*/ 585926 w 5948227"/>
              <a:gd name="connsiteY36" fmla="*/ 1225119 h 2902998"/>
              <a:gd name="connsiteX37" fmla="*/ 559293 w 5948227"/>
              <a:gd name="connsiteY37" fmla="*/ 1233996 h 2902998"/>
              <a:gd name="connsiteX38" fmla="*/ 488272 w 5948227"/>
              <a:gd name="connsiteY38" fmla="*/ 1313895 h 2902998"/>
              <a:gd name="connsiteX39" fmla="*/ 443884 w 5948227"/>
              <a:gd name="connsiteY39" fmla="*/ 1358284 h 2902998"/>
              <a:gd name="connsiteX40" fmla="*/ 426128 w 5948227"/>
              <a:gd name="connsiteY40" fmla="*/ 1376039 h 2902998"/>
              <a:gd name="connsiteX41" fmla="*/ 399495 w 5948227"/>
              <a:gd name="connsiteY41" fmla="*/ 1420427 h 2902998"/>
              <a:gd name="connsiteX42" fmla="*/ 372862 w 5948227"/>
              <a:gd name="connsiteY42" fmla="*/ 1464816 h 2902998"/>
              <a:gd name="connsiteX43" fmla="*/ 337352 w 5948227"/>
              <a:gd name="connsiteY43" fmla="*/ 1589103 h 2902998"/>
              <a:gd name="connsiteX44" fmla="*/ 319596 w 5948227"/>
              <a:gd name="connsiteY44" fmla="*/ 1624614 h 2902998"/>
              <a:gd name="connsiteX45" fmla="*/ 301841 w 5948227"/>
              <a:gd name="connsiteY45" fmla="*/ 1695635 h 2902998"/>
              <a:gd name="connsiteX46" fmla="*/ 284085 w 5948227"/>
              <a:gd name="connsiteY46" fmla="*/ 1748901 h 2902998"/>
              <a:gd name="connsiteX47" fmla="*/ 275208 w 5948227"/>
              <a:gd name="connsiteY47" fmla="*/ 1784412 h 2902998"/>
              <a:gd name="connsiteX48" fmla="*/ 248575 w 5948227"/>
              <a:gd name="connsiteY48" fmla="*/ 1828800 h 2902998"/>
              <a:gd name="connsiteX49" fmla="*/ 204186 w 5948227"/>
              <a:gd name="connsiteY49" fmla="*/ 1882066 h 2902998"/>
              <a:gd name="connsiteX50" fmla="*/ 133165 w 5948227"/>
              <a:gd name="connsiteY50" fmla="*/ 1935332 h 2902998"/>
              <a:gd name="connsiteX51" fmla="*/ 97654 w 5948227"/>
              <a:gd name="connsiteY51" fmla="*/ 1979720 h 2902998"/>
              <a:gd name="connsiteX52" fmla="*/ 62144 w 5948227"/>
              <a:gd name="connsiteY52" fmla="*/ 2032986 h 2902998"/>
              <a:gd name="connsiteX53" fmla="*/ 26633 w 5948227"/>
              <a:gd name="connsiteY53" fmla="*/ 2077375 h 2902998"/>
              <a:gd name="connsiteX54" fmla="*/ 0 w 5948227"/>
              <a:gd name="connsiteY54" fmla="*/ 2130641 h 2902998"/>
              <a:gd name="connsiteX55" fmla="*/ 8878 w 5948227"/>
              <a:gd name="connsiteY55" fmla="*/ 2263806 h 2902998"/>
              <a:gd name="connsiteX56" fmla="*/ 26633 w 5948227"/>
              <a:gd name="connsiteY56" fmla="*/ 2290439 h 2902998"/>
              <a:gd name="connsiteX57" fmla="*/ 53266 w 5948227"/>
              <a:gd name="connsiteY57" fmla="*/ 2343705 h 2902998"/>
              <a:gd name="connsiteX58" fmla="*/ 79899 w 5948227"/>
              <a:gd name="connsiteY58" fmla="*/ 2707689 h 2902998"/>
              <a:gd name="connsiteX59" fmla="*/ 106532 w 5948227"/>
              <a:gd name="connsiteY59" fmla="*/ 2716567 h 2902998"/>
              <a:gd name="connsiteX60" fmla="*/ 195309 w 5948227"/>
              <a:gd name="connsiteY60" fmla="*/ 2743200 h 2902998"/>
              <a:gd name="connsiteX61" fmla="*/ 523783 w 5948227"/>
              <a:gd name="connsiteY61" fmla="*/ 2752078 h 2902998"/>
              <a:gd name="connsiteX62" fmla="*/ 630315 w 5948227"/>
              <a:gd name="connsiteY62" fmla="*/ 2769833 h 2902998"/>
              <a:gd name="connsiteX63" fmla="*/ 683581 w 5948227"/>
              <a:gd name="connsiteY63" fmla="*/ 2778711 h 2902998"/>
              <a:gd name="connsiteX64" fmla="*/ 941033 w 5948227"/>
              <a:gd name="connsiteY64" fmla="*/ 2796466 h 2902998"/>
              <a:gd name="connsiteX65" fmla="*/ 1136342 w 5948227"/>
              <a:gd name="connsiteY65" fmla="*/ 2805344 h 2902998"/>
              <a:gd name="connsiteX66" fmla="*/ 1411550 w 5948227"/>
              <a:gd name="connsiteY66" fmla="*/ 2823099 h 2902998"/>
              <a:gd name="connsiteX67" fmla="*/ 2565647 w 5948227"/>
              <a:gd name="connsiteY67" fmla="*/ 2831977 h 2902998"/>
              <a:gd name="connsiteX68" fmla="*/ 2654423 w 5948227"/>
              <a:gd name="connsiteY68" fmla="*/ 2858610 h 2902998"/>
              <a:gd name="connsiteX69" fmla="*/ 2716567 w 5948227"/>
              <a:gd name="connsiteY69" fmla="*/ 2867487 h 2902998"/>
              <a:gd name="connsiteX70" fmla="*/ 2760955 w 5948227"/>
              <a:gd name="connsiteY70" fmla="*/ 2876365 h 2902998"/>
              <a:gd name="connsiteX71" fmla="*/ 2831977 w 5948227"/>
              <a:gd name="connsiteY71" fmla="*/ 2885243 h 2902998"/>
              <a:gd name="connsiteX72" fmla="*/ 2867487 w 5948227"/>
              <a:gd name="connsiteY72" fmla="*/ 2894120 h 2902998"/>
              <a:gd name="connsiteX73" fmla="*/ 2929631 w 5948227"/>
              <a:gd name="connsiteY73" fmla="*/ 2902998 h 2902998"/>
              <a:gd name="connsiteX74" fmla="*/ 3391270 w 5948227"/>
              <a:gd name="connsiteY74" fmla="*/ 2894120 h 2902998"/>
              <a:gd name="connsiteX75" fmla="*/ 3480047 w 5948227"/>
              <a:gd name="connsiteY75" fmla="*/ 2885243 h 2902998"/>
              <a:gd name="connsiteX76" fmla="*/ 3551068 w 5948227"/>
              <a:gd name="connsiteY76" fmla="*/ 2867487 h 2902998"/>
              <a:gd name="connsiteX77" fmla="*/ 3577701 w 5948227"/>
              <a:gd name="connsiteY77" fmla="*/ 2858610 h 2902998"/>
              <a:gd name="connsiteX78" fmla="*/ 3737499 w 5948227"/>
              <a:gd name="connsiteY78" fmla="*/ 2849732 h 2902998"/>
              <a:gd name="connsiteX79" fmla="*/ 3879542 w 5948227"/>
              <a:gd name="connsiteY79" fmla="*/ 2831977 h 2902998"/>
              <a:gd name="connsiteX80" fmla="*/ 3950563 w 5948227"/>
              <a:gd name="connsiteY80" fmla="*/ 2823099 h 2902998"/>
              <a:gd name="connsiteX81" fmla="*/ 4669654 w 5948227"/>
              <a:gd name="connsiteY81" fmla="*/ 2831977 h 2902998"/>
              <a:gd name="connsiteX82" fmla="*/ 4705165 w 5948227"/>
              <a:gd name="connsiteY82" fmla="*/ 2840854 h 2902998"/>
              <a:gd name="connsiteX83" fmla="*/ 4776186 w 5948227"/>
              <a:gd name="connsiteY83" fmla="*/ 2849732 h 2902998"/>
              <a:gd name="connsiteX84" fmla="*/ 5495278 w 5948227"/>
              <a:gd name="connsiteY84" fmla="*/ 2823099 h 2902998"/>
              <a:gd name="connsiteX85" fmla="*/ 5548544 w 5948227"/>
              <a:gd name="connsiteY85" fmla="*/ 2814221 h 2902998"/>
              <a:gd name="connsiteX86" fmla="*/ 5610687 w 5948227"/>
              <a:gd name="connsiteY86" fmla="*/ 2778711 h 2902998"/>
              <a:gd name="connsiteX87" fmla="*/ 5663953 w 5948227"/>
              <a:gd name="connsiteY87" fmla="*/ 2760955 h 2902998"/>
              <a:gd name="connsiteX88" fmla="*/ 5690586 w 5948227"/>
              <a:gd name="connsiteY88" fmla="*/ 2752078 h 2902998"/>
              <a:gd name="connsiteX89" fmla="*/ 5770485 w 5948227"/>
              <a:gd name="connsiteY89" fmla="*/ 2707689 h 2902998"/>
              <a:gd name="connsiteX90" fmla="*/ 5823752 w 5948227"/>
              <a:gd name="connsiteY90" fmla="*/ 2672179 h 2902998"/>
              <a:gd name="connsiteX91" fmla="*/ 5877018 w 5948227"/>
              <a:gd name="connsiteY91" fmla="*/ 2645546 h 2902998"/>
              <a:gd name="connsiteX92" fmla="*/ 5912528 w 5948227"/>
              <a:gd name="connsiteY92" fmla="*/ 2583402 h 2902998"/>
              <a:gd name="connsiteX93" fmla="*/ 5921406 w 5948227"/>
              <a:gd name="connsiteY93" fmla="*/ 2547891 h 2902998"/>
              <a:gd name="connsiteX94" fmla="*/ 5930284 w 5948227"/>
              <a:gd name="connsiteY94" fmla="*/ 2521258 h 2902998"/>
              <a:gd name="connsiteX95" fmla="*/ 5948039 w 5948227"/>
              <a:gd name="connsiteY95" fmla="*/ 2414726 h 2902998"/>
              <a:gd name="connsiteX96" fmla="*/ 5930284 w 5948227"/>
              <a:gd name="connsiteY96" fmla="*/ 2130641 h 2902998"/>
              <a:gd name="connsiteX97" fmla="*/ 5912528 w 5948227"/>
              <a:gd name="connsiteY97" fmla="*/ 2068497 h 2902998"/>
              <a:gd name="connsiteX98" fmla="*/ 5894773 w 5948227"/>
              <a:gd name="connsiteY98" fmla="*/ 2024109 h 2902998"/>
              <a:gd name="connsiteX99" fmla="*/ 5885895 w 5948227"/>
              <a:gd name="connsiteY99" fmla="*/ 1979720 h 2902998"/>
              <a:gd name="connsiteX100" fmla="*/ 5868140 w 5948227"/>
              <a:gd name="connsiteY100" fmla="*/ 1926454 h 2902998"/>
              <a:gd name="connsiteX101" fmla="*/ 5859262 w 5948227"/>
              <a:gd name="connsiteY101" fmla="*/ 1873188 h 2902998"/>
              <a:gd name="connsiteX102" fmla="*/ 5850385 w 5948227"/>
              <a:gd name="connsiteY102" fmla="*/ 1846555 h 2902998"/>
              <a:gd name="connsiteX103" fmla="*/ 5841507 w 5948227"/>
              <a:gd name="connsiteY103" fmla="*/ 1811045 h 2902998"/>
              <a:gd name="connsiteX104" fmla="*/ 5832629 w 5948227"/>
              <a:gd name="connsiteY104" fmla="*/ 1784412 h 2902998"/>
              <a:gd name="connsiteX105" fmla="*/ 5823752 w 5948227"/>
              <a:gd name="connsiteY105" fmla="*/ 1748901 h 2902998"/>
              <a:gd name="connsiteX106" fmla="*/ 5805996 w 5948227"/>
              <a:gd name="connsiteY106" fmla="*/ 1722268 h 2902998"/>
              <a:gd name="connsiteX107" fmla="*/ 5770485 w 5948227"/>
              <a:gd name="connsiteY107" fmla="*/ 1651247 h 2902998"/>
              <a:gd name="connsiteX108" fmla="*/ 5761608 w 5948227"/>
              <a:gd name="connsiteY108" fmla="*/ 1615736 h 2902998"/>
              <a:gd name="connsiteX109" fmla="*/ 5743852 w 5948227"/>
              <a:gd name="connsiteY109" fmla="*/ 1597981 h 2902998"/>
              <a:gd name="connsiteX110" fmla="*/ 5734975 w 5948227"/>
              <a:gd name="connsiteY110" fmla="*/ 1562470 h 2902998"/>
              <a:gd name="connsiteX111" fmla="*/ 5717219 w 5948227"/>
              <a:gd name="connsiteY111" fmla="*/ 1535837 h 2902998"/>
              <a:gd name="connsiteX112" fmla="*/ 5690586 w 5948227"/>
              <a:gd name="connsiteY112" fmla="*/ 1491449 h 2902998"/>
              <a:gd name="connsiteX113" fmla="*/ 5663953 w 5948227"/>
              <a:gd name="connsiteY113" fmla="*/ 1447060 h 2902998"/>
              <a:gd name="connsiteX114" fmla="*/ 5637320 w 5948227"/>
              <a:gd name="connsiteY114" fmla="*/ 1420427 h 2902998"/>
              <a:gd name="connsiteX115" fmla="*/ 5619565 w 5948227"/>
              <a:gd name="connsiteY115" fmla="*/ 1393794 h 2902998"/>
              <a:gd name="connsiteX116" fmla="*/ 5601810 w 5948227"/>
              <a:gd name="connsiteY116" fmla="*/ 1340528 h 2902998"/>
              <a:gd name="connsiteX117" fmla="*/ 5530788 w 5948227"/>
              <a:gd name="connsiteY117" fmla="*/ 1269507 h 2902998"/>
              <a:gd name="connsiteX118" fmla="*/ 5504155 w 5948227"/>
              <a:gd name="connsiteY118" fmla="*/ 1242874 h 2902998"/>
              <a:gd name="connsiteX119" fmla="*/ 5477522 w 5948227"/>
              <a:gd name="connsiteY119" fmla="*/ 1198486 h 2902998"/>
              <a:gd name="connsiteX120" fmla="*/ 5450889 w 5948227"/>
              <a:gd name="connsiteY120" fmla="*/ 1162975 h 2902998"/>
              <a:gd name="connsiteX121" fmla="*/ 5406501 w 5948227"/>
              <a:gd name="connsiteY121" fmla="*/ 1100831 h 2902998"/>
              <a:gd name="connsiteX122" fmla="*/ 5370990 w 5948227"/>
              <a:gd name="connsiteY122" fmla="*/ 1029810 h 2902998"/>
              <a:gd name="connsiteX123" fmla="*/ 5362113 w 5948227"/>
              <a:gd name="connsiteY123" fmla="*/ 1003177 h 2902998"/>
              <a:gd name="connsiteX124" fmla="*/ 5344357 w 5948227"/>
              <a:gd name="connsiteY124" fmla="*/ 985421 h 2902998"/>
              <a:gd name="connsiteX125" fmla="*/ 5299969 w 5948227"/>
              <a:gd name="connsiteY125" fmla="*/ 896645 h 2902998"/>
              <a:gd name="connsiteX126" fmla="*/ 5291091 w 5948227"/>
              <a:gd name="connsiteY126" fmla="*/ 861134 h 2902998"/>
              <a:gd name="connsiteX127" fmla="*/ 5246703 w 5948227"/>
              <a:gd name="connsiteY127" fmla="*/ 781235 h 2902998"/>
              <a:gd name="connsiteX128" fmla="*/ 5237825 w 5948227"/>
              <a:gd name="connsiteY128" fmla="*/ 745724 h 2902998"/>
              <a:gd name="connsiteX129" fmla="*/ 5220070 w 5948227"/>
              <a:gd name="connsiteY129" fmla="*/ 701336 h 2902998"/>
              <a:gd name="connsiteX130" fmla="*/ 5211192 w 5948227"/>
              <a:gd name="connsiteY130" fmla="*/ 674703 h 2902998"/>
              <a:gd name="connsiteX131" fmla="*/ 5166804 w 5948227"/>
              <a:gd name="connsiteY131" fmla="*/ 594804 h 2902998"/>
              <a:gd name="connsiteX132" fmla="*/ 5149049 w 5948227"/>
              <a:gd name="connsiteY132" fmla="*/ 532660 h 2902998"/>
              <a:gd name="connsiteX133" fmla="*/ 5131293 w 5948227"/>
              <a:gd name="connsiteY133" fmla="*/ 506027 h 2902998"/>
              <a:gd name="connsiteX134" fmla="*/ 5104660 w 5948227"/>
              <a:gd name="connsiteY134" fmla="*/ 443884 h 2902998"/>
              <a:gd name="connsiteX135" fmla="*/ 5078027 w 5948227"/>
              <a:gd name="connsiteY135" fmla="*/ 417251 h 2902998"/>
              <a:gd name="connsiteX136" fmla="*/ 5069150 w 5948227"/>
              <a:gd name="connsiteY136" fmla="*/ 390618 h 2902998"/>
              <a:gd name="connsiteX137" fmla="*/ 5051394 w 5948227"/>
              <a:gd name="connsiteY137" fmla="*/ 372862 h 2902998"/>
              <a:gd name="connsiteX138" fmla="*/ 5024761 w 5948227"/>
              <a:gd name="connsiteY138" fmla="*/ 337352 h 2902998"/>
              <a:gd name="connsiteX139" fmla="*/ 4980373 w 5948227"/>
              <a:gd name="connsiteY139" fmla="*/ 292963 h 2902998"/>
              <a:gd name="connsiteX140" fmla="*/ 4909352 w 5948227"/>
              <a:gd name="connsiteY140" fmla="*/ 248575 h 2902998"/>
              <a:gd name="connsiteX141" fmla="*/ 4856085 w 5948227"/>
              <a:gd name="connsiteY141" fmla="*/ 213064 h 2902998"/>
              <a:gd name="connsiteX142" fmla="*/ 4829452 w 5948227"/>
              <a:gd name="connsiteY142" fmla="*/ 186431 h 2902998"/>
              <a:gd name="connsiteX143" fmla="*/ 4793942 w 5948227"/>
              <a:gd name="connsiteY143" fmla="*/ 177553 h 2902998"/>
              <a:gd name="connsiteX144" fmla="*/ 4758431 w 5948227"/>
              <a:gd name="connsiteY144" fmla="*/ 159798 h 2902998"/>
              <a:gd name="connsiteX145" fmla="*/ 4731798 w 5948227"/>
              <a:gd name="connsiteY145" fmla="*/ 150920 h 2902998"/>
              <a:gd name="connsiteX146" fmla="*/ 4660777 w 5948227"/>
              <a:gd name="connsiteY146" fmla="*/ 115410 h 2902998"/>
              <a:gd name="connsiteX147" fmla="*/ 4634144 w 5948227"/>
              <a:gd name="connsiteY147" fmla="*/ 97654 h 2902998"/>
              <a:gd name="connsiteX148" fmla="*/ 4598633 w 5948227"/>
              <a:gd name="connsiteY148" fmla="*/ 88777 h 2902998"/>
              <a:gd name="connsiteX149" fmla="*/ 4563122 w 5948227"/>
              <a:gd name="connsiteY149" fmla="*/ 71021 h 2902998"/>
              <a:gd name="connsiteX150" fmla="*/ 4500979 w 5948227"/>
              <a:gd name="connsiteY150" fmla="*/ 53266 h 2902998"/>
              <a:gd name="connsiteX151" fmla="*/ 4483223 w 5948227"/>
              <a:gd name="connsiteY151" fmla="*/ 35511 h 2902998"/>
              <a:gd name="connsiteX152" fmla="*/ 4394447 w 5948227"/>
              <a:gd name="connsiteY152" fmla="*/ 8878 h 2902998"/>
              <a:gd name="connsiteX153" fmla="*/ 4367814 w 5948227"/>
              <a:gd name="connsiteY153" fmla="*/ 0 h 2902998"/>
              <a:gd name="connsiteX154" fmla="*/ 4065973 w 5948227"/>
              <a:gd name="connsiteY154" fmla="*/ 26633 h 2902998"/>
              <a:gd name="connsiteX155" fmla="*/ 3977196 w 5948227"/>
              <a:gd name="connsiteY155" fmla="*/ 53266 h 2902998"/>
              <a:gd name="connsiteX156" fmla="*/ 3888419 w 5948227"/>
              <a:gd name="connsiteY156" fmla="*/ 71021 h 2902998"/>
              <a:gd name="connsiteX157" fmla="*/ 3586579 w 5948227"/>
              <a:gd name="connsiteY157" fmla="*/ 62144 h 2902998"/>
              <a:gd name="connsiteX158" fmla="*/ 3488924 w 5948227"/>
              <a:gd name="connsiteY158" fmla="*/ 53266 h 2902998"/>
              <a:gd name="connsiteX159" fmla="*/ 3302493 w 5948227"/>
              <a:gd name="connsiteY159" fmla="*/ 62144 h 2902998"/>
              <a:gd name="connsiteX160" fmla="*/ 3266983 w 5948227"/>
              <a:gd name="connsiteY160" fmla="*/ 79899 h 2902998"/>
              <a:gd name="connsiteX161" fmla="*/ 3240350 w 5948227"/>
              <a:gd name="connsiteY161" fmla="*/ 88777 h 2902998"/>
              <a:gd name="connsiteX162" fmla="*/ 3213717 w 5948227"/>
              <a:gd name="connsiteY162" fmla="*/ 106532 h 2902998"/>
              <a:gd name="connsiteX163" fmla="*/ 3169328 w 5948227"/>
              <a:gd name="connsiteY163" fmla="*/ 115410 h 2902998"/>
              <a:gd name="connsiteX164" fmla="*/ 3142695 w 5948227"/>
              <a:gd name="connsiteY164" fmla="*/ 133165 h 2902998"/>
              <a:gd name="connsiteX165" fmla="*/ 3107185 w 5948227"/>
              <a:gd name="connsiteY165" fmla="*/ 142043 h 2902998"/>
              <a:gd name="connsiteX166" fmla="*/ 3080552 w 5948227"/>
              <a:gd name="connsiteY166" fmla="*/ 150920 h 2902998"/>
              <a:gd name="connsiteX167" fmla="*/ 3027285 w 5948227"/>
              <a:gd name="connsiteY167" fmla="*/ 186431 h 2902998"/>
              <a:gd name="connsiteX168" fmla="*/ 3000652 w 5948227"/>
              <a:gd name="connsiteY168" fmla="*/ 204186 h 2902998"/>
              <a:gd name="connsiteX169" fmla="*/ 2947386 w 5948227"/>
              <a:gd name="connsiteY169" fmla="*/ 221942 h 2902998"/>
              <a:gd name="connsiteX170" fmla="*/ 2885243 w 5948227"/>
              <a:gd name="connsiteY170" fmla="*/ 257453 h 2902998"/>
              <a:gd name="connsiteX171" fmla="*/ 2823099 w 5948227"/>
              <a:gd name="connsiteY171" fmla="*/ 275208 h 2902998"/>
              <a:gd name="connsiteX172" fmla="*/ 2707689 w 5948227"/>
              <a:gd name="connsiteY172" fmla="*/ 328474 h 2902998"/>
              <a:gd name="connsiteX173" fmla="*/ 2672179 w 5948227"/>
              <a:gd name="connsiteY173" fmla="*/ 346229 h 2902998"/>
              <a:gd name="connsiteX174" fmla="*/ 2645546 w 5948227"/>
              <a:gd name="connsiteY174" fmla="*/ 355107 h 2902998"/>
              <a:gd name="connsiteX175" fmla="*/ 2618913 w 5948227"/>
              <a:gd name="connsiteY175" fmla="*/ 372862 h 2902998"/>
              <a:gd name="connsiteX176" fmla="*/ 2565647 w 5948227"/>
              <a:gd name="connsiteY176" fmla="*/ 390618 h 2902998"/>
              <a:gd name="connsiteX177" fmla="*/ 2334827 w 5948227"/>
              <a:gd name="connsiteY177" fmla="*/ 381740 h 2902998"/>
              <a:gd name="connsiteX178" fmla="*/ 2308194 w 5948227"/>
              <a:gd name="connsiteY178" fmla="*/ 372862 h 2902998"/>
              <a:gd name="connsiteX179" fmla="*/ 2272684 w 5948227"/>
              <a:gd name="connsiteY179" fmla="*/ 363985 h 2902998"/>
              <a:gd name="connsiteX180" fmla="*/ 2219418 w 5948227"/>
              <a:gd name="connsiteY180" fmla="*/ 346229 h 2902998"/>
              <a:gd name="connsiteX181" fmla="*/ 2192785 w 5948227"/>
              <a:gd name="connsiteY181" fmla="*/ 328474 h 2902998"/>
              <a:gd name="connsiteX182" fmla="*/ 2130641 w 5948227"/>
              <a:gd name="connsiteY182" fmla="*/ 275208 h 2902998"/>
              <a:gd name="connsiteX183" fmla="*/ 2095130 w 5948227"/>
              <a:gd name="connsiteY183" fmla="*/ 230819 h 2902998"/>
              <a:gd name="connsiteX184" fmla="*/ 2077375 w 5948227"/>
              <a:gd name="connsiteY184" fmla="*/ 204186 h 2902998"/>
              <a:gd name="connsiteX185" fmla="*/ 2068497 w 5948227"/>
              <a:gd name="connsiteY185" fmla="*/ 150920 h 2902998"/>
              <a:gd name="connsiteX186" fmla="*/ 2050742 w 5948227"/>
              <a:gd name="connsiteY186" fmla="*/ 79899 h 2902998"/>
              <a:gd name="connsiteX187" fmla="*/ 2059619 w 5948227"/>
              <a:gd name="connsiteY187" fmla="*/ 17755 h 290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5948227" h="2902998">
                <a:moveTo>
                  <a:pt x="2059619" y="17755"/>
                </a:moveTo>
                <a:lnTo>
                  <a:pt x="2059619" y="17755"/>
                </a:lnTo>
                <a:cubicBezTo>
                  <a:pt x="2035945" y="32551"/>
                  <a:pt x="2014519" y="51776"/>
                  <a:pt x="1988598" y="62144"/>
                </a:cubicBezTo>
                <a:cubicBezTo>
                  <a:pt x="1969170" y="69915"/>
                  <a:pt x="1947041" y="67278"/>
                  <a:pt x="1926454" y="71021"/>
                </a:cubicBezTo>
                <a:cubicBezTo>
                  <a:pt x="1882097" y="79086"/>
                  <a:pt x="1902342" y="78405"/>
                  <a:pt x="1864311" y="88777"/>
                </a:cubicBezTo>
                <a:cubicBezTo>
                  <a:pt x="1840768" y="95198"/>
                  <a:pt x="1815115" y="95619"/>
                  <a:pt x="1793289" y="106532"/>
                </a:cubicBezTo>
                <a:cubicBezTo>
                  <a:pt x="1781452" y="112450"/>
                  <a:pt x="1769943" y="119074"/>
                  <a:pt x="1757779" y="124287"/>
                </a:cubicBezTo>
                <a:cubicBezTo>
                  <a:pt x="1733891" y="134525"/>
                  <a:pt x="1712813" y="136832"/>
                  <a:pt x="1686757" y="142043"/>
                </a:cubicBezTo>
                <a:cubicBezTo>
                  <a:pt x="1607890" y="201194"/>
                  <a:pt x="1693306" y="144309"/>
                  <a:pt x="1615736" y="177553"/>
                </a:cubicBezTo>
                <a:cubicBezTo>
                  <a:pt x="1605929" y="181756"/>
                  <a:pt x="1598646" y="190537"/>
                  <a:pt x="1589103" y="195309"/>
                </a:cubicBezTo>
                <a:cubicBezTo>
                  <a:pt x="1580733" y="199494"/>
                  <a:pt x="1571348" y="201227"/>
                  <a:pt x="1562470" y="204186"/>
                </a:cubicBezTo>
                <a:cubicBezTo>
                  <a:pt x="1542588" y="217441"/>
                  <a:pt x="1517939" y="233163"/>
                  <a:pt x="1500326" y="248575"/>
                </a:cubicBezTo>
                <a:cubicBezTo>
                  <a:pt x="1487728" y="259598"/>
                  <a:pt x="1479011" y="275214"/>
                  <a:pt x="1464816" y="284086"/>
                </a:cubicBezTo>
                <a:cubicBezTo>
                  <a:pt x="1454469" y="290553"/>
                  <a:pt x="1441142" y="290004"/>
                  <a:pt x="1429305" y="292963"/>
                </a:cubicBezTo>
                <a:cubicBezTo>
                  <a:pt x="1399943" y="337007"/>
                  <a:pt x="1419095" y="312051"/>
                  <a:pt x="1367161" y="363985"/>
                </a:cubicBezTo>
                <a:cubicBezTo>
                  <a:pt x="1355324" y="375822"/>
                  <a:pt x="1346623" y="392009"/>
                  <a:pt x="1331651" y="399495"/>
                </a:cubicBezTo>
                <a:cubicBezTo>
                  <a:pt x="1319814" y="405414"/>
                  <a:pt x="1306586" y="409126"/>
                  <a:pt x="1296140" y="417251"/>
                </a:cubicBezTo>
                <a:cubicBezTo>
                  <a:pt x="1261947" y="443845"/>
                  <a:pt x="1235835" y="483270"/>
                  <a:pt x="1207363" y="514905"/>
                </a:cubicBezTo>
                <a:cubicBezTo>
                  <a:pt x="1196164" y="527348"/>
                  <a:pt x="1184364" y="539295"/>
                  <a:pt x="1171852" y="550416"/>
                </a:cubicBezTo>
                <a:cubicBezTo>
                  <a:pt x="1157690" y="563004"/>
                  <a:pt x="1141626" y="573338"/>
                  <a:pt x="1127464" y="585926"/>
                </a:cubicBezTo>
                <a:cubicBezTo>
                  <a:pt x="1114952" y="597047"/>
                  <a:pt x="1106926" y="613951"/>
                  <a:pt x="1091953" y="621437"/>
                </a:cubicBezTo>
                <a:cubicBezTo>
                  <a:pt x="1063246" y="635790"/>
                  <a:pt x="1056763" y="634353"/>
                  <a:pt x="1038687" y="656948"/>
                </a:cubicBezTo>
                <a:cubicBezTo>
                  <a:pt x="954873" y="761717"/>
                  <a:pt x="1077692" y="611758"/>
                  <a:pt x="1012054" y="710214"/>
                </a:cubicBezTo>
                <a:cubicBezTo>
                  <a:pt x="1005090" y="720660"/>
                  <a:pt x="993592" y="727315"/>
                  <a:pt x="985421" y="736847"/>
                </a:cubicBezTo>
                <a:cubicBezTo>
                  <a:pt x="975792" y="748081"/>
                  <a:pt x="967666" y="760520"/>
                  <a:pt x="958788" y="772357"/>
                </a:cubicBezTo>
                <a:cubicBezTo>
                  <a:pt x="933642" y="847802"/>
                  <a:pt x="968713" y="755815"/>
                  <a:pt x="932155" y="816746"/>
                </a:cubicBezTo>
                <a:cubicBezTo>
                  <a:pt x="927340" y="824770"/>
                  <a:pt x="927463" y="835009"/>
                  <a:pt x="923278" y="843379"/>
                </a:cubicBezTo>
                <a:cubicBezTo>
                  <a:pt x="918506" y="852922"/>
                  <a:pt x="911441" y="861134"/>
                  <a:pt x="905522" y="870012"/>
                </a:cubicBezTo>
                <a:cubicBezTo>
                  <a:pt x="887047" y="943918"/>
                  <a:pt x="909544" y="870845"/>
                  <a:pt x="878889" y="932155"/>
                </a:cubicBezTo>
                <a:cubicBezTo>
                  <a:pt x="860726" y="968480"/>
                  <a:pt x="881943" y="951492"/>
                  <a:pt x="852256" y="985421"/>
                </a:cubicBezTo>
                <a:cubicBezTo>
                  <a:pt x="838477" y="1001169"/>
                  <a:pt x="822664" y="1015014"/>
                  <a:pt x="807868" y="1029810"/>
                </a:cubicBezTo>
                <a:lnTo>
                  <a:pt x="772357" y="1065320"/>
                </a:lnTo>
                <a:cubicBezTo>
                  <a:pt x="766438" y="1071239"/>
                  <a:pt x="761566" y="1078433"/>
                  <a:pt x="754602" y="1083076"/>
                </a:cubicBezTo>
                <a:cubicBezTo>
                  <a:pt x="736847" y="1094913"/>
                  <a:pt x="716425" y="1103497"/>
                  <a:pt x="701336" y="1118586"/>
                </a:cubicBezTo>
                <a:cubicBezTo>
                  <a:pt x="692458" y="1127464"/>
                  <a:pt x="684235" y="1137048"/>
                  <a:pt x="674703" y="1145219"/>
                </a:cubicBezTo>
                <a:cubicBezTo>
                  <a:pt x="655427" y="1161741"/>
                  <a:pt x="633641" y="1175553"/>
                  <a:pt x="612559" y="1189608"/>
                </a:cubicBezTo>
                <a:cubicBezTo>
                  <a:pt x="603681" y="1201445"/>
                  <a:pt x="597293" y="1215647"/>
                  <a:pt x="585926" y="1225119"/>
                </a:cubicBezTo>
                <a:cubicBezTo>
                  <a:pt x="578737" y="1231110"/>
                  <a:pt x="566779" y="1228381"/>
                  <a:pt x="559293" y="1233996"/>
                </a:cubicBezTo>
                <a:cubicBezTo>
                  <a:pt x="510227" y="1270795"/>
                  <a:pt x="523370" y="1274410"/>
                  <a:pt x="488272" y="1313895"/>
                </a:cubicBezTo>
                <a:cubicBezTo>
                  <a:pt x="474370" y="1329535"/>
                  <a:pt x="458680" y="1343488"/>
                  <a:pt x="443884" y="1358284"/>
                </a:cubicBezTo>
                <a:lnTo>
                  <a:pt x="426128" y="1376039"/>
                </a:lnTo>
                <a:cubicBezTo>
                  <a:pt x="400981" y="1451485"/>
                  <a:pt x="436053" y="1359497"/>
                  <a:pt x="399495" y="1420427"/>
                </a:cubicBezTo>
                <a:cubicBezTo>
                  <a:pt x="364919" y="1478053"/>
                  <a:pt x="417854" y="1419824"/>
                  <a:pt x="372862" y="1464816"/>
                </a:cubicBezTo>
                <a:cubicBezTo>
                  <a:pt x="367174" y="1487568"/>
                  <a:pt x="350087" y="1563634"/>
                  <a:pt x="337352" y="1589103"/>
                </a:cubicBezTo>
                <a:lnTo>
                  <a:pt x="319596" y="1624614"/>
                </a:lnTo>
                <a:cubicBezTo>
                  <a:pt x="313678" y="1648288"/>
                  <a:pt x="309558" y="1672485"/>
                  <a:pt x="301841" y="1695635"/>
                </a:cubicBezTo>
                <a:cubicBezTo>
                  <a:pt x="295922" y="1713390"/>
                  <a:pt x="288624" y="1730744"/>
                  <a:pt x="284085" y="1748901"/>
                </a:cubicBezTo>
                <a:cubicBezTo>
                  <a:pt x="281126" y="1760738"/>
                  <a:pt x="280163" y="1773262"/>
                  <a:pt x="275208" y="1784412"/>
                </a:cubicBezTo>
                <a:cubicBezTo>
                  <a:pt x="268200" y="1800180"/>
                  <a:pt x="258146" y="1814443"/>
                  <a:pt x="248575" y="1828800"/>
                </a:cubicBezTo>
                <a:cubicBezTo>
                  <a:pt x="238705" y="1843605"/>
                  <a:pt x="220081" y="1869350"/>
                  <a:pt x="204186" y="1882066"/>
                </a:cubicBezTo>
                <a:cubicBezTo>
                  <a:pt x="181078" y="1900552"/>
                  <a:pt x="151651" y="1912225"/>
                  <a:pt x="133165" y="1935332"/>
                </a:cubicBezTo>
                <a:cubicBezTo>
                  <a:pt x="121328" y="1950128"/>
                  <a:pt x="108799" y="1964396"/>
                  <a:pt x="97654" y="1979720"/>
                </a:cubicBezTo>
                <a:cubicBezTo>
                  <a:pt x="85103" y="1996978"/>
                  <a:pt x="77233" y="2017897"/>
                  <a:pt x="62144" y="2032986"/>
                </a:cubicBezTo>
                <a:cubicBezTo>
                  <a:pt x="45629" y="2049501"/>
                  <a:pt x="37833" y="2054976"/>
                  <a:pt x="26633" y="2077375"/>
                </a:cubicBezTo>
                <a:cubicBezTo>
                  <a:pt x="-10122" y="2150885"/>
                  <a:pt x="50883" y="2054315"/>
                  <a:pt x="0" y="2130641"/>
                </a:cubicBezTo>
                <a:cubicBezTo>
                  <a:pt x="2959" y="2175029"/>
                  <a:pt x="1564" y="2219924"/>
                  <a:pt x="8878" y="2263806"/>
                </a:cubicBezTo>
                <a:cubicBezTo>
                  <a:pt x="10632" y="2274330"/>
                  <a:pt x="21861" y="2280896"/>
                  <a:pt x="26633" y="2290439"/>
                </a:cubicBezTo>
                <a:cubicBezTo>
                  <a:pt x="63388" y="2363949"/>
                  <a:pt x="2383" y="2267379"/>
                  <a:pt x="53266" y="2343705"/>
                </a:cubicBezTo>
                <a:cubicBezTo>
                  <a:pt x="94943" y="2510407"/>
                  <a:pt x="5734" y="2144035"/>
                  <a:pt x="79899" y="2707689"/>
                </a:cubicBezTo>
                <a:cubicBezTo>
                  <a:pt x="81120" y="2716967"/>
                  <a:pt x="98162" y="2712382"/>
                  <a:pt x="106532" y="2716567"/>
                </a:cubicBezTo>
                <a:cubicBezTo>
                  <a:pt x="158780" y="2742691"/>
                  <a:pt x="106514" y="2739164"/>
                  <a:pt x="195309" y="2743200"/>
                </a:cubicBezTo>
                <a:cubicBezTo>
                  <a:pt x="304727" y="2748174"/>
                  <a:pt x="414292" y="2749119"/>
                  <a:pt x="523783" y="2752078"/>
                </a:cubicBezTo>
                <a:lnTo>
                  <a:pt x="630315" y="2769833"/>
                </a:lnTo>
                <a:cubicBezTo>
                  <a:pt x="648070" y="2772792"/>
                  <a:pt x="665623" y="2777473"/>
                  <a:pt x="683581" y="2778711"/>
                </a:cubicBezTo>
                <a:lnTo>
                  <a:pt x="941033" y="2796466"/>
                </a:lnTo>
                <a:cubicBezTo>
                  <a:pt x="1006091" y="2800293"/>
                  <a:pt x="1071291" y="2801402"/>
                  <a:pt x="1136342" y="2805344"/>
                </a:cubicBezTo>
                <a:cubicBezTo>
                  <a:pt x="1303492" y="2815474"/>
                  <a:pt x="1182350" y="2820043"/>
                  <a:pt x="1411550" y="2823099"/>
                </a:cubicBezTo>
                <a:lnTo>
                  <a:pt x="2565647" y="2831977"/>
                </a:lnTo>
                <a:cubicBezTo>
                  <a:pt x="2594170" y="2841484"/>
                  <a:pt x="2625984" y="2852516"/>
                  <a:pt x="2654423" y="2858610"/>
                </a:cubicBezTo>
                <a:cubicBezTo>
                  <a:pt x="2674883" y="2862994"/>
                  <a:pt x="2695927" y="2864047"/>
                  <a:pt x="2716567" y="2867487"/>
                </a:cubicBezTo>
                <a:cubicBezTo>
                  <a:pt x="2731451" y="2869968"/>
                  <a:pt x="2746041" y="2874071"/>
                  <a:pt x="2760955" y="2876365"/>
                </a:cubicBezTo>
                <a:cubicBezTo>
                  <a:pt x="2784536" y="2879993"/>
                  <a:pt x="2808443" y="2881321"/>
                  <a:pt x="2831977" y="2885243"/>
                </a:cubicBezTo>
                <a:cubicBezTo>
                  <a:pt x="2844012" y="2887249"/>
                  <a:pt x="2855483" y="2891937"/>
                  <a:pt x="2867487" y="2894120"/>
                </a:cubicBezTo>
                <a:cubicBezTo>
                  <a:pt x="2888074" y="2897863"/>
                  <a:pt x="2908916" y="2900039"/>
                  <a:pt x="2929631" y="2902998"/>
                </a:cubicBezTo>
                <a:lnTo>
                  <a:pt x="3391270" y="2894120"/>
                </a:lnTo>
                <a:cubicBezTo>
                  <a:pt x="3420994" y="2893161"/>
                  <a:pt x="3450712" y="2890132"/>
                  <a:pt x="3480047" y="2885243"/>
                </a:cubicBezTo>
                <a:cubicBezTo>
                  <a:pt x="3504117" y="2881231"/>
                  <a:pt x="3527526" y="2873908"/>
                  <a:pt x="3551068" y="2867487"/>
                </a:cubicBezTo>
                <a:cubicBezTo>
                  <a:pt x="3560096" y="2865025"/>
                  <a:pt x="3568385" y="2859497"/>
                  <a:pt x="3577701" y="2858610"/>
                </a:cubicBezTo>
                <a:cubicBezTo>
                  <a:pt x="3630809" y="2853552"/>
                  <a:pt x="3684233" y="2852691"/>
                  <a:pt x="3737499" y="2849732"/>
                </a:cubicBezTo>
                <a:lnTo>
                  <a:pt x="3879542" y="2831977"/>
                </a:lnTo>
                <a:lnTo>
                  <a:pt x="3950563" y="2823099"/>
                </a:lnTo>
                <a:lnTo>
                  <a:pt x="4669654" y="2831977"/>
                </a:lnTo>
                <a:cubicBezTo>
                  <a:pt x="4681852" y="2832264"/>
                  <a:pt x="4693130" y="2838848"/>
                  <a:pt x="4705165" y="2840854"/>
                </a:cubicBezTo>
                <a:cubicBezTo>
                  <a:pt x="4728698" y="2844776"/>
                  <a:pt x="4752512" y="2846773"/>
                  <a:pt x="4776186" y="2849732"/>
                </a:cubicBezTo>
                <a:cubicBezTo>
                  <a:pt x="4953635" y="2844803"/>
                  <a:pt x="5264955" y="2853810"/>
                  <a:pt x="5495278" y="2823099"/>
                </a:cubicBezTo>
                <a:cubicBezTo>
                  <a:pt x="5513120" y="2820720"/>
                  <a:pt x="5530789" y="2817180"/>
                  <a:pt x="5548544" y="2814221"/>
                </a:cubicBezTo>
                <a:cubicBezTo>
                  <a:pt x="5572567" y="2798206"/>
                  <a:pt x="5582529" y="2789974"/>
                  <a:pt x="5610687" y="2778711"/>
                </a:cubicBezTo>
                <a:cubicBezTo>
                  <a:pt x="5628064" y="2771760"/>
                  <a:pt x="5646198" y="2766873"/>
                  <a:pt x="5663953" y="2760955"/>
                </a:cubicBezTo>
                <a:lnTo>
                  <a:pt x="5690586" y="2752078"/>
                </a:lnTo>
                <a:cubicBezTo>
                  <a:pt x="5751638" y="2711376"/>
                  <a:pt x="5723608" y="2723315"/>
                  <a:pt x="5770485" y="2707689"/>
                </a:cubicBezTo>
                <a:cubicBezTo>
                  <a:pt x="5802133" y="2676043"/>
                  <a:pt x="5773586" y="2700846"/>
                  <a:pt x="5823752" y="2672179"/>
                </a:cubicBezTo>
                <a:cubicBezTo>
                  <a:pt x="5871940" y="2644643"/>
                  <a:pt x="5828186" y="2661822"/>
                  <a:pt x="5877018" y="2645546"/>
                </a:cubicBezTo>
                <a:cubicBezTo>
                  <a:pt x="5891736" y="2623468"/>
                  <a:pt x="5902873" y="2609148"/>
                  <a:pt x="5912528" y="2583402"/>
                </a:cubicBezTo>
                <a:cubicBezTo>
                  <a:pt x="5916812" y="2571978"/>
                  <a:pt x="5918054" y="2559623"/>
                  <a:pt x="5921406" y="2547891"/>
                </a:cubicBezTo>
                <a:cubicBezTo>
                  <a:pt x="5923977" y="2538893"/>
                  <a:pt x="5927325" y="2530136"/>
                  <a:pt x="5930284" y="2521258"/>
                </a:cubicBezTo>
                <a:cubicBezTo>
                  <a:pt x="5936202" y="2485747"/>
                  <a:pt x="5947011" y="2450712"/>
                  <a:pt x="5948039" y="2414726"/>
                </a:cubicBezTo>
                <a:cubicBezTo>
                  <a:pt x="5949519" y="2362920"/>
                  <a:pt x="5942152" y="2207782"/>
                  <a:pt x="5930284" y="2130641"/>
                </a:cubicBezTo>
                <a:cubicBezTo>
                  <a:pt x="5927851" y="2114823"/>
                  <a:pt x="5918581" y="2084638"/>
                  <a:pt x="5912528" y="2068497"/>
                </a:cubicBezTo>
                <a:cubicBezTo>
                  <a:pt x="5906933" y="2053576"/>
                  <a:pt x="5899352" y="2039373"/>
                  <a:pt x="5894773" y="2024109"/>
                </a:cubicBezTo>
                <a:cubicBezTo>
                  <a:pt x="5890437" y="2009656"/>
                  <a:pt x="5889865" y="1994278"/>
                  <a:pt x="5885895" y="1979720"/>
                </a:cubicBezTo>
                <a:cubicBezTo>
                  <a:pt x="5880971" y="1961664"/>
                  <a:pt x="5871217" y="1944915"/>
                  <a:pt x="5868140" y="1926454"/>
                </a:cubicBezTo>
                <a:cubicBezTo>
                  <a:pt x="5865181" y="1908699"/>
                  <a:pt x="5863167" y="1890760"/>
                  <a:pt x="5859262" y="1873188"/>
                </a:cubicBezTo>
                <a:cubicBezTo>
                  <a:pt x="5857232" y="1864053"/>
                  <a:pt x="5852956" y="1855553"/>
                  <a:pt x="5850385" y="1846555"/>
                </a:cubicBezTo>
                <a:cubicBezTo>
                  <a:pt x="5847033" y="1834823"/>
                  <a:pt x="5844859" y="1822777"/>
                  <a:pt x="5841507" y="1811045"/>
                </a:cubicBezTo>
                <a:cubicBezTo>
                  <a:pt x="5838936" y="1802047"/>
                  <a:pt x="5835200" y="1793410"/>
                  <a:pt x="5832629" y="1784412"/>
                </a:cubicBezTo>
                <a:cubicBezTo>
                  <a:pt x="5829277" y="1772680"/>
                  <a:pt x="5828558" y="1760116"/>
                  <a:pt x="5823752" y="1748901"/>
                </a:cubicBezTo>
                <a:cubicBezTo>
                  <a:pt x="5819549" y="1739094"/>
                  <a:pt x="5811105" y="1731635"/>
                  <a:pt x="5805996" y="1722268"/>
                </a:cubicBezTo>
                <a:cubicBezTo>
                  <a:pt x="5793322" y="1699032"/>
                  <a:pt x="5770485" y="1651247"/>
                  <a:pt x="5770485" y="1651247"/>
                </a:cubicBezTo>
                <a:cubicBezTo>
                  <a:pt x="5767526" y="1639410"/>
                  <a:pt x="5767065" y="1626649"/>
                  <a:pt x="5761608" y="1615736"/>
                </a:cubicBezTo>
                <a:cubicBezTo>
                  <a:pt x="5757865" y="1608250"/>
                  <a:pt x="5747595" y="1605467"/>
                  <a:pt x="5743852" y="1597981"/>
                </a:cubicBezTo>
                <a:cubicBezTo>
                  <a:pt x="5738395" y="1587068"/>
                  <a:pt x="5739781" y="1573685"/>
                  <a:pt x="5734975" y="1562470"/>
                </a:cubicBezTo>
                <a:cubicBezTo>
                  <a:pt x="5730772" y="1552663"/>
                  <a:pt x="5723138" y="1544715"/>
                  <a:pt x="5717219" y="1535837"/>
                </a:cubicBezTo>
                <a:cubicBezTo>
                  <a:pt x="5698883" y="1480826"/>
                  <a:pt x="5721052" y="1534101"/>
                  <a:pt x="5690586" y="1491449"/>
                </a:cubicBezTo>
                <a:cubicBezTo>
                  <a:pt x="5680557" y="1477408"/>
                  <a:pt x="5674306" y="1460864"/>
                  <a:pt x="5663953" y="1447060"/>
                </a:cubicBezTo>
                <a:cubicBezTo>
                  <a:pt x="5656420" y="1437016"/>
                  <a:pt x="5645357" y="1430072"/>
                  <a:pt x="5637320" y="1420427"/>
                </a:cubicBezTo>
                <a:cubicBezTo>
                  <a:pt x="5630490" y="1412230"/>
                  <a:pt x="5623898" y="1403544"/>
                  <a:pt x="5619565" y="1393794"/>
                </a:cubicBezTo>
                <a:cubicBezTo>
                  <a:pt x="5611964" y="1376691"/>
                  <a:pt x="5615044" y="1353762"/>
                  <a:pt x="5601810" y="1340528"/>
                </a:cubicBezTo>
                <a:lnTo>
                  <a:pt x="5530788" y="1269507"/>
                </a:lnTo>
                <a:cubicBezTo>
                  <a:pt x="5521910" y="1260629"/>
                  <a:pt x="5510614" y="1253640"/>
                  <a:pt x="5504155" y="1242874"/>
                </a:cubicBezTo>
                <a:cubicBezTo>
                  <a:pt x="5495277" y="1228078"/>
                  <a:pt x="5487093" y="1212843"/>
                  <a:pt x="5477522" y="1198486"/>
                </a:cubicBezTo>
                <a:cubicBezTo>
                  <a:pt x="5469315" y="1186175"/>
                  <a:pt x="5459489" y="1175015"/>
                  <a:pt x="5450889" y="1162975"/>
                </a:cubicBezTo>
                <a:cubicBezTo>
                  <a:pt x="5385982" y="1072105"/>
                  <a:pt x="5493542" y="1216887"/>
                  <a:pt x="5406501" y="1100831"/>
                </a:cubicBezTo>
                <a:cubicBezTo>
                  <a:pt x="5388848" y="1030223"/>
                  <a:pt x="5411233" y="1100235"/>
                  <a:pt x="5370990" y="1029810"/>
                </a:cubicBezTo>
                <a:cubicBezTo>
                  <a:pt x="5366347" y="1021685"/>
                  <a:pt x="5366928" y="1011201"/>
                  <a:pt x="5362113" y="1003177"/>
                </a:cubicBezTo>
                <a:cubicBezTo>
                  <a:pt x="5357807" y="996000"/>
                  <a:pt x="5348575" y="992651"/>
                  <a:pt x="5344357" y="985421"/>
                </a:cubicBezTo>
                <a:cubicBezTo>
                  <a:pt x="5327686" y="956843"/>
                  <a:pt x="5307993" y="928742"/>
                  <a:pt x="5299969" y="896645"/>
                </a:cubicBezTo>
                <a:cubicBezTo>
                  <a:pt x="5297010" y="884808"/>
                  <a:pt x="5296548" y="872047"/>
                  <a:pt x="5291091" y="861134"/>
                </a:cubicBezTo>
                <a:cubicBezTo>
                  <a:pt x="5241561" y="762073"/>
                  <a:pt x="5284316" y="894075"/>
                  <a:pt x="5246703" y="781235"/>
                </a:cubicBezTo>
                <a:cubicBezTo>
                  <a:pt x="5242845" y="769660"/>
                  <a:pt x="5241683" y="757299"/>
                  <a:pt x="5237825" y="745724"/>
                </a:cubicBezTo>
                <a:cubicBezTo>
                  <a:pt x="5232786" y="730606"/>
                  <a:pt x="5225665" y="716257"/>
                  <a:pt x="5220070" y="701336"/>
                </a:cubicBezTo>
                <a:cubicBezTo>
                  <a:pt x="5216784" y="692574"/>
                  <a:pt x="5214878" y="683304"/>
                  <a:pt x="5211192" y="674703"/>
                </a:cubicBezTo>
                <a:cubicBezTo>
                  <a:pt x="5198454" y="644981"/>
                  <a:pt x="5183644" y="622870"/>
                  <a:pt x="5166804" y="594804"/>
                </a:cubicBezTo>
                <a:cubicBezTo>
                  <a:pt x="5163961" y="583433"/>
                  <a:pt x="5155415" y="545392"/>
                  <a:pt x="5149049" y="532660"/>
                </a:cubicBezTo>
                <a:cubicBezTo>
                  <a:pt x="5144277" y="523117"/>
                  <a:pt x="5137212" y="514905"/>
                  <a:pt x="5131293" y="506027"/>
                </a:cubicBezTo>
                <a:cubicBezTo>
                  <a:pt x="5124048" y="484289"/>
                  <a:pt x="5118376" y="463085"/>
                  <a:pt x="5104660" y="443884"/>
                </a:cubicBezTo>
                <a:cubicBezTo>
                  <a:pt x="5097362" y="433668"/>
                  <a:pt x="5086905" y="426129"/>
                  <a:pt x="5078027" y="417251"/>
                </a:cubicBezTo>
                <a:cubicBezTo>
                  <a:pt x="5075068" y="408373"/>
                  <a:pt x="5073965" y="398642"/>
                  <a:pt x="5069150" y="390618"/>
                </a:cubicBezTo>
                <a:cubicBezTo>
                  <a:pt x="5064844" y="383441"/>
                  <a:pt x="5056753" y="379292"/>
                  <a:pt x="5051394" y="372862"/>
                </a:cubicBezTo>
                <a:cubicBezTo>
                  <a:pt x="5041922" y="361496"/>
                  <a:pt x="5034591" y="348411"/>
                  <a:pt x="5024761" y="337352"/>
                </a:cubicBezTo>
                <a:cubicBezTo>
                  <a:pt x="5010859" y="321712"/>
                  <a:pt x="4998117" y="304053"/>
                  <a:pt x="4980373" y="292963"/>
                </a:cubicBezTo>
                <a:cubicBezTo>
                  <a:pt x="4956699" y="278167"/>
                  <a:pt x="4929092" y="268315"/>
                  <a:pt x="4909352" y="248575"/>
                </a:cubicBezTo>
                <a:cubicBezTo>
                  <a:pt x="4882238" y="221461"/>
                  <a:pt x="4899083" y="234562"/>
                  <a:pt x="4856085" y="213064"/>
                </a:cubicBezTo>
                <a:cubicBezTo>
                  <a:pt x="4847207" y="204186"/>
                  <a:pt x="4840353" y="192660"/>
                  <a:pt x="4829452" y="186431"/>
                </a:cubicBezTo>
                <a:cubicBezTo>
                  <a:pt x="4818859" y="180378"/>
                  <a:pt x="4805366" y="181837"/>
                  <a:pt x="4793942" y="177553"/>
                </a:cubicBezTo>
                <a:cubicBezTo>
                  <a:pt x="4781551" y="172906"/>
                  <a:pt x="4770595" y="165011"/>
                  <a:pt x="4758431" y="159798"/>
                </a:cubicBezTo>
                <a:cubicBezTo>
                  <a:pt x="4749830" y="156112"/>
                  <a:pt x="4740317" y="154792"/>
                  <a:pt x="4731798" y="150920"/>
                </a:cubicBezTo>
                <a:cubicBezTo>
                  <a:pt x="4707703" y="139968"/>
                  <a:pt x="4682799" y="130092"/>
                  <a:pt x="4660777" y="115410"/>
                </a:cubicBezTo>
                <a:cubicBezTo>
                  <a:pt x="4651899" y="109491"/>
                  <a:pt x="4643951" y="101857"/>
                  <a:pt x="4634144" y="97654"/>
                </a:cubicBezTo>
                <a:cubicBezTo>
                  <a:pt x="4622929" y="92848"/>
                  <a:pt x="4610470" y="91736"/>
                  <a:pt x="4598633" y="88777"/>
                </a:cubicBezTo>
                <a:cubicBezTo>
                  <a:pt x="4586796" y="82858"/>
                  <a:pt x="4575286" y="76234"/>
                  <a:pt x="4563122" y="71021"/>
                </a:cubicBezTo>
                <a:cubicBezTo>
                  <a:pt x="4545298" y="63382"/>
                  <a:pt x="4518990" y="57769"/>
                  <a:pt x="4500979" y="53266"/>
                </a:cubicBezTo>
                <a:cubicBezTo>
                  <a:pt x="4495060" y="47348"/>
                  <a:pt x="4490709" y="39254"/>
                  <a:pt x="4483223" y="35511"/>
                </a:cubicBezTo>
                <a:cubicBezTo>
                  <a:pt x="4455085" y="21442"/>
                  <a:pt x="4424188" y="17375"/>
                  <a:pt x="4394447" y="8878"/>
                </a:cubicBezTo>
                <a:cubicBezTo>
                  <a:pt x="4385449" y="6307"/>
                  <a:pt x="4376692" y="2959"/>
                  <a:pt x="4367814" y="0"/>
                </a:cubicBezTo>
                <a:cubicBezTo>
                  <a:pt x="4242550" y="4818"/>
                  <a:pt x="4170511" y="-8212"/>
                  <a:pt x="4065973" y="26633"/>
                </a:cubicBezTo>
                <a:cubicBezTo>
                  <a:pt x="4025835" y="40012"/>
                  <a:pt x="4014759" y="45217"/>
                  <a:pt x="3977196" y="53266"/>
                </a:cubicBezTo>
                <a:cubicBezTo>
                  <a:pt x="3947688" y="59589"/>
                  <a:pt x="3888419" y="71021"/>
                  <a:pt x="3888419" y="71021"/>
                </a:cubicBezTo>
                <a:lnTo>
                  <a:pt x="3586579" y="62144"/>
                </a:lnTo>
                <a:cubicBezTo>
                  <a:pt x="3553925" y="60693"/>
                  <a:pt x="3521610" y="53266"/>
                  <a:pt x="3488924" y="53266"/>
                </a:cubicBezTo>
                <a:cubicBezTo>
                  <a:pt x="3426710" y="53266"/>
                  <a:pt x="3364637" y="59185"/>
                  <a:pt x="3302493" y="62144"/>
                </a:cubicBezTo>
                <a:cubicBezTo>
                  <a:pt x="3290656" y="68062"/>
                  <a:pt x="3279147" y="74686"/>
                  <a:pt x="3266983" y="79899"/>
                </a:cubicBezTo>
                <a:cubicBezTo>
                  <a:pt x="3258382" y="83585"/>
                  <a:pt x="3248720" y="84592"/>
                  <a:pt x="3240350" y="88777"/>
                </a:cubicBezTo>
                <a:cubicBezTo>
                  <a:pt x="3230807" y="93549"/>
                  <a:pt x="3223707" y="102786"/>
                  <a:pt x="3213717" y="106532"/>
                </a:cubicBezTo>
                <a:cubicBezTo>
                  <a:pt x="3199588" y="111830"/>
                  <a:pt x="3184124" y="112451"/>
                  <a:pt x="3169328" y="115410"/>
                </a:cubicBezTo>
                <a:cubicBezTo>
                  <a:pt x="3160450" y="121328"/>
                  <a:pt x="3152502" y="128962"/>
                  <a:pt x="3142695" y="133165"/>
                </a:cubicBezTo>
                <a:cubicBezTo>
                  <a:pt x="3131481" y="137971"/>
                  <a:pt x="3118917" y="138691"/>
                  <a:pt x="3107185" y="142043"/>
                </a:cubicBezTo>
                <a:cubicBezTo>
                  <a:pt x="3098187" y="144614"/>
                  <a:pt x="3089430" y="147961"/>
                  <a:pt x="3080552" y="150920"/>
                </a:cubicBezTo>
                <a:cubicBezTo>
                  <a:pt x="3048906" y="182566"/>
                  <a:pt x="3077449" y="157767"/>
                  <a:pt x="3027285" y="186431"/>
                </a:cubicBezTo>
                <a:cubicBezTo>
                  <a:pt x="3018021" y="191724"/>
                  <a:pt x="3010402" y="199853"/>
                  <a:pt x="3000652" y="204186"/>
                </a:cubicBezTo>
                <a:cubicBezTo>
                  <a:pt x="2983549" y="211787"/>
                  <a:pt x="2962959" y="211560"/>
                  <a:pt x="2947386" y="221942"/>
                </a:cubicBezTo>
                <a:cubicBezTo>
                  <a:pt x="2920643" y="239770"/>
                  <a:pt x="2916775" y="243939"/>
                  <a:pt x="2885243" y="257453"/>
                </a:cubicBezTo>
                <a:cubicBezTo>
                  <a:pt x="2855334" y="270271"/>
                  <a:pt x="2856867" y="263952"/>
                  <a:pt x="2823099" y="275208"/>
                </a:cubicBezTo>
                <a:cubicBezTo>
                  <a:pt x="2781719" y="289001"/>
                  <a:pt x="2747150" y="308744"/>
                  <a:pt x="2707689" y="328474"/>
                </a:cubicBezTo>
                <a:cubicBezTo>
                  <a:pt x="2695852" y="334392"/>
                  <a:pt x="2684734" y="342044"/>
                  <a:pt x="2672179" y="346229"/>
                </a:cubicBezTo>
                <a:cubicBezTo>
                  <a:pt x="2663301" y="349188"/>
                  <a:pt x="2653916" y="350922"/>
                  <a:pt x="2645546" y="355107"/>
                </a:cubicBezTo>
                <a:cubicBezTo>
                  <a:pt x="2636003" y="359879"/>
                  <a:pt x="2628663" y="368529"/>
                  <a:pt x="2618913" y="372862"/>
                </a:cubicBezTo>
                <a:cubicBezTo>
                  <a:pt x="2601810" y="380463"/>
                  <a:pt x="2565647" y="390618"/>
                  <a:pt x="2565647" y="390618"/>
                </a:cubicBezTo>
                <a:cubicBezTo>
                  <a:pt x="2488707" y="387659"/>
                  <a:pt x="2411641" y="387038"/>
                  <a:pt x="2334827" y="381740"/>
                </a:cubicBezTo>
                <a:cubicBezTo>
                  <a:pt x="2325491" y="381096"/>
                  <a:pt x="2317192" y="375433"/>
                  <a:pt x="2308194" y="372862"/>
                </a:cubicBezTo>
                <a:cubicBezTo>
                  <a:pt x="2296463" y="369510"/>
                  <a:pt x="2284370" y="367491"/>
                  <a:pt x="2272684" y="363985"/>
                </a:cubicBezTo>
                <a:cubicBezTo>
                  <a:pt x="2254757" y="358607"/>
                  <a:pt x="2234991" y="356611"/>
                  <a:pt x="2219418" y="346229"/>
                </a:cubicBezTo>
                <a:cubicBezTo>
                  <a:pt x="2210540" y="340311"/>
                  <a:pt x="2200886" y="335418"/>
                  <a:pt x="2192785" y="328474"/>
                </a:cubicBezTo>
                <a:cubicBezTo>
                  <a:pt x="2117438" y="263891"/>
                  <a:pt x="2191784" y="315969"/>
                  <a:pt x="2130641" y="275208"/>
                </a:cubicBezTo>
                <a:cubicBezTo>
                  <a:pt x="2075980" y="193220"/>
                  <a:pt x="2145737" y="294080"/>
                  <a:pt x="2095130" y="230819"/>
                </a:cubicBezTo>
                <a:cubicBezTo>
                  <a:pt x="2088465" y="222487"/>
                  <a:pt x="2083293" y="213064"/>
                  <a:pt x="2077375" y="204186"/>
                </a:cubicBezTo>
                <a:cubicBezTo>
                  <a:pt x="2074416" y="186431"/>
                  <a:pt x="2072269" y="168521"/>
                  <a:pt x="2068497" y="150920"/>
                </a:cubicBezTo>
                <a:cubicBezTo>
                  <a:pt x="2063384" y="127059"/>
                  <a:pt x="2050742" y="104301"/>
                  <a:pt x="2050742" y="79899"/>
                </a:cubicBezTo>
                <a:lnTo>
                  <a:pt x="2059619" y="17755"/>
                </a:lnTo>
                <a:close/>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447800" y="4352050"/>
            <a:ext cx="450764" cy="369332"/>
          </a:xfrm>
          <a:prstGeom prst="rect">
            <a:avLst/>
          </a:prstGeom>
          <a:noFill/>
        </p:spPr>
        <p:txBody>
          <a:bodyPr wrap="none" rtlCol="0">
            <a:spAutoFit/>
          </a:bodyPr>
          <a:lstStyle/>
          <a:p>
            <a:r>
              <a:rPr lang="en-US" dirty="0">
                <a:solidFill>
                  <a:srgbClr val="92D050"/>
                </a:solidFill>
              </a:rPr>
              <a:t>AA</a:t>
            </a:r>
          </a:p>
        </p:txBody>
      </p:sp>
      <p:sp>
        <p:nvSpPr>
          <p:cNvPr id="22" name="TextBox 21"/>
          <p:cNvSpPr txBox="1"/>
          <p:nvPr/>
        </p:nvSpPr>
        <p:spPr>
          <a:xfrm>
            <a:off x="2203342" y="4352050"/>
            <a:ext cx="296876" cy="369332"/>
          </a:xfrm>
          <a:prstGeom prst="rect">
            <a:avLst/>
          </a:prstGeom>
          <a:noFill/>
        </p:spPr>
        <p:txBody>
          <a:bodyPr wrap="none" rtlCol="0">
            <a:spAutoFit/>
          </a:bodyPr>
          <a:lstStyle/>
          <a:p>
            <a:r>
              <a:rPr lang="en-US" dirty="0">
                <a:solidFill>
                  <a:srgbClr val="92D050"/>
                </a:solidFill>
              </a:rPr>
              <a:t>T</a:t>
            </a:r>
          </a:p>
        </p:txBody>
      </p:sp>
      <p:sp>
        <p:nvSpPr>
          <p:cNvPr id="23" name="TextBox 22"/>
          <p:cNvSpPr txBox="1"/>
          <p:nvPr/>
        </p:nvSpPr>
        <p:spPr>
          <a:xfrm>
            <a:off x="1447800" y="4888468"/>
            <a:ext cx="292068" cy="369332"/>
          </a:xfrm>
          <a:prstGeom prst="rect">
            <a:avLst/>
          </a:prstGeom>
          <a:noFill/>
        </p:spPr>
        <p:txBody>
          <a:bodyPr wrap="none" rtlCol="0">
            <a:spAutoFit/>
          </a:bodyPr>
          <a:lstStyle/>
          <a:p>
            <a:r>
              <a:rPr lang="en-US" dirty="0">
                <a:solidFill>
                  <a:srgbClr val="92D050"/>
                </a:solidFill>
              </a:rPr>
              <a:t>Z</a:t>
            </a:r>
          </a:p>
        </p:txBody>
      </p:sp>
      <p:sp>
        <p:nvSpPr>
          <p:cNvPr id="24" name="TextBox 23"/>
          <p:cNvSpPr txBox="1"/>
          <p:nvPr/>
        </p:nvSpPr>
        <p:spPr>
          <a:xfrm>
            <a:off x="1447800" y="5442466"/>
            <a:ext cx="296876" cy="369332"/>
          </a:xfrm>
          <a:prstGeom prst="rect">
            <a:avLst/>
          </a:prstGeom>
          <a:noFill/>
        </p:spPr>
        <p:txBody>
          <a:bodyPr wrap="none" rtlCol="0">
            <a:spAutoFit/>
          </a:bodyPr>
          <a:lstStyle/>
          <a:p>
            <a:r>
              <a:rPr lang="en-US" dirty="0">
                <a:solidFill>
                  <a:srgbClr val="92D050"/>
                </a:solidFill>
              </a:rPr>
              <a:t>Y</a:t>
            </a:r>
          </a:p>
        </p:txBody>
      </p:sp>
      <p:sp>
        <p:nvSpPr>
          <p:cNvPr id="25" name="TextBox 24"/>
          <p:cNvSpPr txBox="1"/>
          <p:nvPr/>
        </p:nvSpPr>
        <p:spPr>
          <a:xfrm>
            <a:off x="1447800" y="6044382"/>
            <a:ext cx="304892" cy="369332"/>
          </a:xfrm>
          <a:prstGeom prst="rect">
            <a:avLst/>
          </a:prstGeom>
          <a:noFill/>
        </p:spPr>
        <p:txBody>
          <a:bodyPr wrap="none" rtlCol="0">
            <a:spAutoFit/>
          </a:bodyPr>
          <a:lstStyle/>
          <a:p>
            <a:r>
              <a:rPr lang="en-US" dirty="0">
                <a:solidFill>
                  <a:srgbClr val="92D050"/>
                </a:solidFill>
              </a:rPr>
              <a:t>X</a:t>
            </a:r>
          </a:p>
        </p:txBody>
      </p:sp>
      <p:sp>
        <p:nvSpPr>
          <p:cNvPr id="26" name="TextBox 25"/>
          <p:cNvSpPr txBox="1"/>
          <p:nvPr/>
        </p:nvSpPr>
        <p:spPr>
          <a:xfrm>
            <a:off x="2203342" y="4888468"/>
            <a:ext cx="332142" cy="369332"/>
          </a:xfrm>
          <a:prstGeom prst="rect">
            <a:avLst/>
          </a:prstGeom>
          <a:noFill/>
        </p:spPr>
        <p:txBody>
          <a:bodyPr wrap="none" rtlCol="0">
            <a:spAutoFit/>
          </a:bodyPr>
          <a:lstStyle/>
          <a:p>
            <a:r>
              <a:rPr lang="en-US" dirty="0">
                <a:solidFill>
                  <a:srgbClr val="92D050"/>
                </a:solidFill>
              </a:rPr>
              <a:t>U</a:t>
            </a:r>
          </a:p>
        </p:txBody>
      </p:sp>
      <p:sp>
        <p:nvSpPr>
          <p:cNvPr id="27" name="TextBox 26"/>
          <p:cNvSpPr txBox="1"/>
          <p:nvPr/>
        </p:nvSpPr>
        <p:spPr>
          <a:xfrm>
            <a:off x="2203342" y="5442466"/>
            <a:ext cx="317716" cy="369332"/>
          </a:xfrm>
          <a:prstGeom prst="rect">
            <a:avLst/>
          </a:prstGeom>
          <a:noFill/>
        </p:spPr>
        <p:txBody>
          <a:bodyPr wrap="none" rtlCol="0">
            <a:spAutoFit/>
          </a:bodyPr>
          <a:lstStyle/>
          <a:p>
            <a:r>
              <a:rPr lang="en-US" dirty="0">
                <a:solidFill>
                  <a:srgbClr val="92D050"/>
                </a:solidFill>
              </a:rPr>
              <a:t>V</a:t>
            </a:r>
          </a:p>
        </p:txBody>
      </p:sp>
      <p:sp>
        <p:nvSpPr>
          <p:cNvPr id="28" name="TextBox 27"/>
          <p:cNvSpPr txBox="1"/>
          <p:nvPr/>
        </p:nvSpPr>
        <p:spPr>
          <a:xfrm>
            <a:off x="2203342" y="6044382"/>
            <a:ext cx="389850" cy="369332"/>
          </a:xfrm>
          <a:prstGeom prst="rect">
            <a:avLst/>
          </a:prstGeom>
          <a:noFill/>
        </p:spPr>
        <p:txBody>
          <a:bodyPr wrap="none" rtlCol="0">
            <a:spAutoFit/>
          </a:bodyPr>
          <a:lstStyle/>
          <a:p>
            <a:r>
              <a:rPr lang="en-US" dirty="0">
                <a:solidFill>
                  <a:srgbClr val="92D050"/>
                </a:solidFill>
              </a:rPr>
              <a:t>W</a:t>
            </a:r>
          </a:p>
        </p:txBody>
      </p:sp>
      <p:sp>
        <p:nvSpPr>
          <p:cNvPr id="29" name="TextBox 28"/>
          <p:cNvSpPr txBox="1"/>
          <p:nvPr/>
        </p:nvSpPr>
        <p:spPr>
          <a:xfrm>
            <a:off x="3035084" y="4352050"/>
            <a:ext cx="290464" cy="369332"/>
          </a:xfrm>
          <a:prstGeom prst="rect">
            <a:avLst/>
          </a:prstGeom>
          <a:noFill/>
        </p:spPr>
        <p:txBody>
          <a:bodyPr wrap="none" rtlCol="0">
            <a:spAutoFit/>
          </a:bodyPr>
          <a:lstStyle/>
          <a:p>
            <a:r>
              <a:rPr lang="en-US" dirty="0">
                <a:solidFill>
                  <a:srgbClr val="92D050"/>
                </a:solidFill>
              </a:rPr>
              <a:t>S</a:t>
            </a:r>
          </a:p>
        </p:txBody>
      </p:sp>
      <p:sp>
        <p:nvSpPr>
          <p:cNvPr id="30" name="TextBox 29"/>
          <p:cNvSpPr txBox="1"/>
          <p:nvPr/>
        </p:nvSpPr>
        <p:spPr>
          <a:xfrm>
            <a:off x="3035084" y="4876800"/>
            <a:ext cx="330540" cy="369332"/>
          </a:xfrm>
          <a:prstGeom prst="rect">
            <a:avLst/>
          </a:prstGeom>
          <a:noFill/>
        </p:spPr>
        <p:txBody>
          <a:bodyPr wrap="none" rtlCol="0">
            <a:spAutoFit/>
          </a:bodyPr>
          <a:lstStyle/>
          <a:p>
            <a:r>
              <a:rPr lang="en-US" dirty="0">
                <a:solidFill>
                  <a:srgbClr val="92D050"/>
                </a:solidFill>
              </a:rPr>
              <a:t>G</a:t>
            </a:r>
          </a:p>
        </p:txBody>
      </p:sp>
      <p:sp>
        <p:nvSpPr>
          <p:cNvPr id="31" name="TextBox 30"/>
          <p:cNvSpPr txBox="1"/>
          <p:nvPr/>
        </p:nvSpPr>
        <p:spPr>
          <a:xfrm>
            <a:off x="3035084" y="5442466"/>
            <a:ext cx="328936" cy="369332"/>
          </a:xfrm>
          <a:prstGeom prst="rect">
            <a:avLst/>
          </a:prstGeom>
          <a:noFill/>
        </p:spPr>
        <p:txBody>
          <a:bodyPr wrap="none" rtlCol="0">
            <a:spAutoFit/>
          </a:bodyPr>
          <a:lstStyle/>
          <a:p>
            <a:r>
              <a:rPr lang="en-US" dirty="0">
                <a:solidFill>
                  <a:srgbClr val="92D050"/>
                </a:solidFill>
              </a:rPr>
              <a:t>H</a:t>
            </a:r>
          </a:p>
        </p:txBody>
      </p:sp>
      <p:sp>
        <p:nvSpPr>
          <p:cNvPr id="32" name="TextBox 31"/>
          <p:cNvSpPr txBox="1"/>
          <p:nvPr/>
        </p:nvSpPr>
        <p:spPr>
          <a:xfrm>
            <a:off x="3035084" y="6044382"/>
            <a:ext cx="242374" cy="369332"/>
          </a:xfrm>
          <a:prstGeom prst="rect">
            <a:avLst/>
          </a:prstGeom>
          <a:noFill/>
        </p:spPr>
        <p:txBody>
          <a:bodyPr wrap="none" rtlCol="0">
            <a:spAutoFit/>
          </a:bodyPr>
          <a:lstStyle/>
          <a:p>
            <a:r>
              <a:rPr lang="en-US" dirty="0">
                <a:solidFill>
                  <a:srgbClr val="92D050"/>
                </a:solidFill>
              </a:rPr>
              <a:t>I</a:t>
            </a:r>
          </a:p>
        </p:txBody>
      </p:sp>
      <p:sp>
        <p:nvSpPr>
          <p:cNvPr id="33" name="TextBox 32"/>
          <p:cNvSpPr txBox="1"/>
          <p:nvPr/>
        </p:nvSpPr>
        <p:spPr>
          <a:xfrm>
            <a:off x="3727851" y="4352050"/>
            <a:ext cx="317716" cy="369332"/>
          </a:xfrm>
          <a:prstGeom prst="rect">
            <a:avLst/>
          </a:prstGeom>
          <a:noFill/>
        </p:spPr>
        <p:txBody>
          <a:bodyPr wrap="none" rtlCol="0">
            <a:spAutoFit/>
          </a:bodyPr>
          <a:lstStyle/>
          <a:p>
            <a:r>
              <a:rPr lang="en-US" dirty="0">
                <a:solidFill>
                  <a:srgbClr val="92D050"/>
                </a:solidFill>
              </a:rPr>
              <a:t>R</a:t>
            </a:r>
          </a:p>
        </p:txBody>
      </p:sp>
      <p:sp>
        <p:nvSpPr>
          <p:cNvPr id="34" name="TextBox 33"/>
          <p:cNvSpPr txBox="1"/>
          <p:nvPr/>
        </p:nvSpPr>
        <p:spPr>
          <a:xfrm>
            <a:off x="4482884" y="4352050"/>
            <a:ext cx="340158" cy="369332"/>
          </a:xfrm>
          <a:prstGeom prst="rect">
            <a:avLst/>
          </a:prstGeom>
          <a:noFill/>
        </p:spPr>
        <p:txBody>
          <a:bodyPr wrap="none" rtlCol="0">
            <a:spAutoFit/>
          </a:bodyPr>
          <a:lstStyle/>
          <a:p>
            <a:r>
              <a:rPr lang="en-US" dirty="0">
                <a:solidFill>
                  <a:srgbClr val="92D050"/>
                </a:solidFill>
              </a:rPr>
              <a:t>Q</a:t>
            </a:r>
          </a:p>
        </p:txBody>
      </p:sp>
      <p:sp>
        <p:nvSpPr>
          <p:cNvPr id="35" name="TextBox 34"/>
          <p:cNvSpPr txBox="1"/>
          <p:nvPr/>
        </p:nvSpPr>
        <p:spPr>
          <a:xfrm>
            <a:off x="3727851" y="4866209"/>
            <a:ext cx="290464" cy="369332"/>
          </a:xfrm>
          <a:prstGeom prst="rect">
            <a:avLst/>
          </a:prstGeom>
          <a:noFill/>
        </p:spPr>
        <p:txBody>
          <a:bodyPr wrap="none" rtlCol="0">
            <a:spAutoFit/>
          </a:bodyPr>
          <a:lstStyle/>
          <a:p>
            <a:r>
              <a:rPr lang="en-US" dirty="0">
                <a:solidFill>
                  <a:srgbClr val="92D050"/>
                </a:solidFill>
              </a:rPr>
              <a:t>F</a:t>
            </a:r>
          </a:p>
        </p:txBody>
      </p:sp>
      <p:sp>
        <p:nvSpPr>
          <p:cNvPr id="36" name="TextBox 35"/>
          <p:cNvSpPr txBox="1"/>
          <p:nvPr/>
        </p:nvSpPr>
        <p:spPr>
          <a:xfrm>
            <a:off x="3727851" y="5442466"/>
            <a:ext cx="296876" cy="369332"/>
          </a:xfrm>
          <a:prstGeom prst="rect">
            <a:avLst/>
          </a:prstGeom>
          <a:noFill/>
        </p:spPr>
        <p:txBody>
          <a:bodyPr wrap="none" rtlCol="0">
            <a:spAutoFit/>
          </a:bodyPr>
          <a:lstStyle/>
          <a:p>
            <a:r>
              <a:rPr lang="en-US" dirty="0">
                <a:solidFill>
                  <a:srgbClr val="92D050"/>
                </a:solidFill>
              </a:rPr>
              <a:t>E</a:t>
            </a:r>
          </a:p>
        </p:txBody>
      </p:sp>
      <p:sp>
        <p:nvSpPr>
          <p:cNvPr id="37" name="TextBox 36"/>
          <p:cNvSpPr txBox="1"/>
          <p:nvPr/>
        </p:nvSpPr>
        <p:spPr>
          <a:xfrm>
            <a:off x="4482884" y="4882290"/>
            <a:ext cx="317716" cy="369332"/>
          </a:xfrm>
          <a:prstGeom prst="rect">
            <a:avLst/>
          </a:prstGeom>
          <a:noFill/>
        </p:spPr>
        <p:txBody>
          <a:bodyPr wrap="none" rtlCol="0">
            <a:spAutoFit/>
          </a:bodyPr>
          <a:lstStyle/>
          <a:p>
            <a:r>
              <a:rPr lang="en-US" dirty="0">
                <a:solidFill>
                  <a:srgbClr val="92D050"/>
                </a:solidFill>
              </a:rPr>
              <a:t>A</a:t>
            </a:r>
          </a:p>
        </p:txBody>
      </p:sp>
      <p:sp>
        <p:nvSpPr>
          <p:cNvPr id="38" name="TextBox 37"/>
          <p:cNvSpPr txBox="1"/>
          <p:nvPr/>
        </p:nvSpPr>
        <p:spPr>
          <a:xfrm>
            <a:off x="3727851" y="6044382"/>
            <a:ext cx="258404" cy="369332"/>
          </a:xfrm>
          <a:prstGeom prst="rect">
            <a:avLst/>
          </a:prstGeom>
          <a:noFill/>
        </p:spPr>
        <p:txBody>
          <a:bodyPr wrap="none" rtlCol="0">
            <a:spAutoFit/>
          </a:bodyPr>
          <a:lstStyle/>
          <a:p>
            <a:r>
              <a:rPr lang="en-US" dirty="0">
                <a:solidFill>
                  <a:srgbClr val="92D050"/>
                </a:solidFill>
              </a:rPr>
              <a:t>J</a:t>
            </a:r>
          </a:p>
        </p:txBody>
      </p:sp>
      <p:sp>
        <p:nvSpPr>
          <p:cNvPr id="39" name="TextBox 38"/>
          <p:cNvSpPr txBox="1"/>
          <p:nvPr/>
        </p:nvSpPr>
        <p:spPr>
          <a:xfrm>
            <a:off x="4482884" y="5442466"/>
            <a:ext cx="327334" cy="369332"/>
          </a:xfrm>
          <a:prstGeom prst="rect">
            <a:avLst/>
          </a:prstGeom>
          <a:noFill/>
        </p:spPr>
        <p:txBody>
          <a:bodyPr wrap="none" rtlCol="0">
            <a:spAutoFit/>
          </a:bodyPr>
          <a:lstStyle/>
          <a:p>
            <a:r>
              <a:rPr lang="en-US" dirty="0">
                <a:solidFill>
                  <a:srgbClr val="92D050"/>
                </a:solidFill>
              </a:rPr>
              <a:t>D</a:t>
            </a:r>
          </a:p>
        </p:txBody>
      </p:sp>
      <p:sp>
        <p:nvSpPr>
          <p:cNvPr id="40" name="TextBox 39"/>
          <p:cNvSpPr txBox="1"/>
          <p:nvPr/>
        </p:nvSpPr>
        <p:spPr>
          <a:xfrm>
            <a:off x="4482884" y="6044382"/>
            <a:ext cx="304892" cy="369332"/>
          </a:xfrm>
          <a:prstGeom prst="rect">
            <a:avLst/>
          </a:prstGeom>
          <a:noFill/>
          <a:ln>
            <a:solidFill>
              <a:schemeClr val="accent1">
                <a:lumMod val="20000"/>
                <a:lumOff val="80000"/>
              </a:schemeClr>
            </a:solidFill>
          </a:ln>
        </p:spPr>
        <p:txBody>
          <a:bodyPr wrap="none" rtlCol="0">
            <a:spAutoFit/>
          </a:bodyPr>
          <a:lstStyle/>
          <a:p>
            <a:r>
              <a:rPr lang="en-US" dirty="0">
                <a:solidFill>
                  <a:srgbClr val="92D050"/>
                </a:solidFill>
              </a:rPr>
              <a:t>K</a:t>
            </a:r>
          </a:p>
        </p:txBody>
      </p:sp>
      <p:sp>
        <p:nvSpPr>
          <p:cNvPr id="41" name="TextBox 40"/>
          <p:cNvSpPr txBox="1"/>
          <p:nvPr/>
        </p:nvSpPr>
        <p:spPr>
          <a:xfrm>
            <a:off x="5263148" y="6044382"/>
            <a:ext cx="282450" cy="369332"/>
          </a:xfrm>
          <a:prstGeom prst="rect">
            <a:avLst/>
          </a:prstGeom>
          <a:noFill/>
        </p:spPr>
        <p:txBody>
          <a:bodyPr wrap="none" rtlCol="0">
            <a:spAutoFit/>
          </a:bodyPr>
          <a:lstStyle/>
          <a:p>
            <a:r>
              <a:rPr lang="en-US" dirty="0">
                <a:solidFill>
                  <a:srgbClr val="92D050"/>
                </a:solidFill>
              </a:rPr>
              <a:t>L</a:t>
            </a:r>
          </a:p>
        </p:txBody>
      </p:sp>
      <p:sp>
        <p:nvSpPr>
          <p:cNvPr id="42" name="TextBox 41"/>
          <p:cNvSpPr txBox="1"/>
          <p:nvPr/>
        </p:nvSpPr>
        <p:spPr>
          <a:xfrm>
            <a:off x="5263148" y="5442466"/>
            <a:ext cx="317716" cy="369332"/>
          </a:xfrm>
          <a:prstGeom prst="rect">
            <a:avLst/>
          </a:prstGeom>
          <a:noFill/>
        </p:spPr>
        <p:txBody>
          <a:bodyPr wrap="none" rtlCol="0">
            <a:spAutoFit/>
          </a:bodyPr>
          <a:lstStyle/>
          <a:p>
            <a:r>
              <a:rPr lang="en-US" dirty="0">
                <a:solidFill>
                  <a:srgbClr val="92D050"/>
                </a:solidFill>
              </a:rPr>
              <a:t>C</a:t>
            </a:r>
          </a:p>
        </p:txBody>
      </p:sp>
      <p:sp>
        <p:nvSpPr>
          <p:cNvPr id="43" name="TextBox 42"/>
          <p:cNvSpPr txBox="1"/>
          <p:nvPr/>
        </p:nvSpPr>
        <p:spPr>
          <a:xfrm>
            <a:off x="5263148" y="4882290"/>
            <a:ext cx="317716" cy="369332"/>
          </a:xfrm>
          <a:prstGeom prst="rect">
            <a:avLst/>
          </a:prstGeom>
          <a:noFill/>
        </p:spPr>
        <p:txBody>
          <a:bodyPr wrap="none" rtlCol="0">
            <a:spAutoFit/>
          </a:bodyPr>
          <a:lstStyle/>
          <a:p>
            <a:r>
              <a:rPr lang="en-US" dirty="0">
                <a:solidFill>
                  <a:srgbClr val="92D050"/>
                </a:solidFill>
              </a:rPr>
              <a:t>B</a:t>
            </a:r>
          </a:p>
        </p:txBody>
      </p:sp>
      <p:sp>
        <p:nvSpPr>
          <p:cNvPr id="44" name="TextBox 43"/>
          <p:cNvSpPr txBox="1"/>
          <p:nvPr/>
        </p:nvSpPr>
        <p:spPr>
          <a:xfrm>
            <a:off x="5263148" y="4352050"/>
            <a:ext cx="303288" cy="369332"/>
          </a:xfrm>
          <a:prstGeom prst="rect">
            <a:avLst/>
          </a:prstGeom>
          <a:noFill/>
        </p:spPr>
        <p:txBody>
          <a:bodyPr wrap="none" rtlCol="0">
            <a:spAutoFit/>
          </a:bodyPr>
          <a:lstStyle/>
          <a:p>
            <a:r>
              <a:rPr lang="en-US" dirty="0">
                <a:solidFill>
                  <a:srgbClr val="92D050"/>
                </a:solidFill>
              </a:rPr>
              <a:t>P</a:t>
            </a:r>
          </a:p>
        </p:txBody>
      </p:sp>
      <p:sp>
        <p:nvSpPr>
          <p:cNvPr id="45" name="TextBox 44"/>
          <p:cNvSpPr txBox="1"/>
          <p:nvPr/>
        </p:nvSpPr>
        <p:spPr>
          <a:xfrm>
            <a:off x="6101548" y="4352050"/>
            <a:ext cx="434734" cy="369332"/>
          </a:xfrm>
          <a:prstGeom prst="rect">
            <a:avLst/>
          </a:prstGeom>
          <a:noFill/>
        </p:spPr>
        <p:txBody>
          <a:bodyPr wrap="none" rtlCol="0">
            <a:spAutoFit/>
          </a:bodyPr>
          <a:lstStyle/>
          <a:p>
            <a:r>
              <a:rPr lang="en-US" dirty="0">
                <a:solidFill>
                  <a:srgbClr val="92D050"/>
                </a:solidFill>
              </a:rPr>
              <a:t>BB</a:t>
            </a:r>
          </a:p>
        </p:txBody>
      </p:sp>
      <p:sp>
        <p:nvSpPr>
          <p:cNvPr id="46" name="TextBox 45"/>
          <p:cNvSpPr txBox="1"/>
          <p:nvPr/>
        </p:nvSpPr>
        <p:spPr>
          <a:xfrm>
            <a:off x="6101548" y="4882290"/>
            <a:ext cx="336952" cy="369332"/>
          </a:xfrm>
          <a:prstGeom prst="rect">
            <a:avLst/>
          </a:prstGeom>
          <a:noFill/>
        </p:spPr>
        <p:txBody>
          <a:bodyPr wrap="none" rtlCol="0">
            <a:spAutoFit/>
          </a:bodyPr>
          <a:lstStyle/>
          <a:p>
            <a:r>
              <a:rPr lang="en-US" dirty="0">
                <a:solidFill>
                  <a:srgbClr val="92D050"/>
                </a:solidFill>
              </a:rPr>
              <a:t>O</a:t>
            </a:r>
          </a:p>
        </p:txBody>
      </p:sp>
      <p:sp>
        <p:nvSpPr>
          <p:cNvPr id="47" name="TextBox 46"/>
          <p:cNvSpPr txBox="1"/>
          <p:nvPr/>
        </p:nvSpPr>
        <p:spPr>
          <a:xfrm>
            <a:off x="6101548" y="5442466"/>
            <a:ext cx="333746" cy="369332"/>
          </a:xfrm>
          <a:prstGeom prst="rect">
            <a:avLst/>
          </a:prstGeom>
          <a:noFill/>
        </p:spPr>
        <p:txBody>
          <a:bodyPr wrap="none" rtlCol="0">
            <a:spAutoFit/>
          </a:bodyPr>
          <a:lstStyle/>
          <a:p>
            <a:r>
              <a:rPr lang="en-US" dirty="0">
                <a:solidFill>
                  <a:srgbClr val="92D050"/>
                </a:solidFill>
              </a:rPr>
              <a:t>N</a:t>
            </a:r>
          </a:p>
        </p:txBody>
      </p:sp>
      <p:sp>
        <p:nvSpPr>
          <p:cNvPr id="48" name="TextBox 47"/>
          <p:cNvSpPr txBox="1"/>
          <p:nvPr/>
        </p:nvSpPr>
        <p:spPr>
          <a:xfrm>
            <a:off x="6101548" y="6044382"/>
            <a:ext cx="381836" cy="369332"/>
          </a:xfrm>
          <a:prstGeom prst="rect">
            <a:avLst/>
          </a:prstGeom>
          <a:noFill/>
        </p:spPr>
        <p:txBody>
          <a:bodyPr wrap="none" rtlCol="0">
            <a:spAutoFit/>
          </a:bodyPr>
          <a:lstStyle/>
          <a:p>
            <a:r>
              <a:rPr lang="en-US" dirty="0">
                <a:solidFill>
                  <a:srgbClr val="92D050"/>
                </a:solidFill>
              </a:rPr>
              <a:t>M</a:t>
            </a:r>
          </a:p>
        </p:txBody>
      </p:sp>
      <p:sp>
        <p:nvSpPr>
          <p:cNvPr id="49" name="TextBox 48"/>
          <p:cNvSpPr txBox="1"/>
          <p:nvPr/>
        </p:nvSpPr>
        <p:spPr>
          <a:xfrm>
            <a:off x="6933969" y="6044382"/>
            <a:ext cx="396262" cy="369332"/>
          </a:xfrm>
          <a:prstGeom prst="rect">
            <a:avLst/>
          </a:prstGeom>
          <a:noFill/>
        </p:spPr>
        <p:txBody>
          <a:bodyPr wrap="none" rtlCol="0">
            <a:spAutoFit/>
          </a:bodyPr>
          <a:lstStyle/>
          <a:p>
            <a:r>
              <a:rPr lang="en-US" dirty="0">
                <a:solidFill>
                  <a:srgbClr val="92D050"/>
                </a:solidFill>
              </a:rPr>
              <a:t>FF</a:t>
            </a:r>
          </a:p>
        </p:txBody>
      </p:sp>
      <p:sp>
        <p:nvSpPr>
          <p:cNvPr id="50" name="TextBox 49"/>
          <p:cNvSpPr txBox="1"/>
          <p:nvPr/>
        </p:nvSpPr>
        <p:spPr>
          <a:xfrm>
            <a:off x="6933969" y="5442466"/>
            <a:ext cx="409086" cy="369332"/>
          </a:xfrm>
          <a:prstGeom prst="rect">
            <a:avLst/>
          </a:prstGeom>
          <a:noFill/>
        </p:spPr>
        <p:txBody>
          <a:bodyPr wrap="none" rtlCol="0">
            <a:spAutoFit/>
          </a:bodyPr>
          <a:lstStyle/>
          <a:p>
            <a:r>
              <a:rPr lang="en-US" dirty="0">
                <a:solidFill>
                  <a:srgbClr val="92D050"/>
                </a:solidFill>
              </a:rPr>
              <a:t>EE</a:t>
            </a:r>
          </a:p>
        </p:txBody>
      </p:sp>
      <p:sp>
        <p:nvSpPr>
          <p:cNvPr id="51" name="TextBox 50"/>
          <p:cNvSpPr txBox="1"/>
          <p:nvPr/>
        </p:nvSpPr>
        <p:spPr>
          <a:xfrm>
            <a:off x="6933969" y="4882290"/>
            <a:ext cx="470000" cy="369332"/>
          </a:xfrm>
          <a:prstGeom prst="rect">
            <a:avLst/>
          </a:prstGeom>
          <a:noFill/>
        </p:spPr>
        <p:txBody>
          <a:bodyPr wrap="none" rtlCol="0">
            <a:spAutoFit/>
          </a:bodyPr>
          <a:lstStyle/>
          <a:p>
            <a:r>
              <a:rPr lang="en-US" dirty="0">
                <a:solidFill>
                  <a:srgbClr val="92D050"/>
                </a:solidFill>
              </a:rPr>
              <a:t>DD</a:t>
            </a:r>
          </a:p>
        </p:txBody>
      </p:sp>
      <p:sp>
        <p:nvSpPr>
          <p:cNvPr id="52" name="TextBox 51"/>
          <p:cNvSpPr txBox="1"/>
          <p:nvPr/>
        </p:nvSpPr>
        <p:spPr>
          <a:xfrm>
            <a:off x="6933969" y="4352050"/>
            <a:ext cx="431528" cy="369332"/>
          </a:xfrm>
          <a:prstGeom prst="rect">
            <a:avLst/>
          </a:prstGeom>
          <a:noFill/>
        </p:spPr>
        <p:txBody>
          <a:bodyPr wrap="none" rtlCol="0">
            <a:spAutoFit/>
          </a:bodyPr>
          <a:lstStyle/>
          <a:p>
            <a:r>
              <a:rPr lang="en-US" dirty="0">
                <a:solidFill>
                  <a:srgbClr val="92D050"/>
                </a:solidFill>
              </a:rPr>
              <a:t>CC</a:t>
            </a:r>
          </a:p>
        </p:txBody>
      </p:sp>
      <p:sp>
        <p:nvSpPr>
          <p:cNvPr id="13" name="Freeform 12"/>
          <p:cNvSpPr/>
          <p:nvPr/>
        </p:nvSpPr>
        <p:spPr>
          <a:xfrm>
            <a:off x="4048217" y="4678532"/>
            <a:ext cx="1935333" cy="1437209"/>
          </a:xfrm>
          <a:custGeom>
            <a:avLst/>
            <a:gdLst>
              <a:gd name="connsiteX0" fmla="*/ 1180731 w 1935333"/>
              <a:gd name="connsiteY0" fmla="*/ 17755 h 1437209"/>
              <a:gd name="connsiteX1" fmla="*/ 1180731 w 1935333"/>
              <a:gd name="connsiteY1" fmla="*/ 17755 h 1437209"/>
              <a:gd name="connsiteX2" fmla="*/ 923278 w 1935333"/>
              <a:gd name="connsiteY2" fmla="*/ 26633 h 1437209"/>
              <a:gd name="connsiteX3" fmla="*/ 825624 w 1935333"/>
              <a:gd name="connsiteY3" fmla="*/ 44388 h 1437209"/>
              <a:gd name="connsiteX4" fmla="*/ 479395 w 1935333"/>
              <a:gd name="connsiteY4" fmla="*/ 53266 h 1437209"/>
              <a:gd name="connsiteX5" fmla="*/ 452762 w 1935333"/>
              <a:gd name="connsiteY5" fmla="*/ 62144 h 1437209"/>
              <a:gd name="connsiteX6" fmla="*/ 346230 w 1935333"/>
              <a:gd name="connsiteY6" fmla="*/ 79899 h 1437209"/>
              <a:gd name="connsiteX7" fmla="*/ 292964 w 1935333"/>
              <a:gd name="connsiteY7" fmla="*/ 97654 h 1437209"/>
              <a:gd name="connsiteX8" fmla="*/ 266331 w 1935333"/>
              <a:gd name="connsiteY8" fmla="*/ 106532 h 1437209"/>
              <a:gd name="connsiteX9" fmla="*/ 195309 w 1935333"/>
              <a:gd name="connsiteY9" fmla="*/ 159798 h 1437209"/>
              <a:gd name="connsiteX10" fmla="*/ 168676 w 1935333"/>
              <a:gd name="connsiteY10" fmla="*/ 177553 h 1437209"/>
              <a:gd name="connsiteX11" fmla="*/ 124288 w 1935333"/>
              <a:gd name="connsiteY11" fmla="*/ 213064 h 1437209"/>
              <a:gd name="connsiteX12" fmla="*/ 106533 w 1935333"/>
              <a:gd name="connsiteY12" fmla="*/ 239697 h 1437209"/>
              <a:gd name="connsiteX13" fmla="*/ 88777 w 1935333"/>
              <a:gd name="connsiteY13" fmla="*/ 257452 h 1437209"/>
              <a:gd name="connsiteX14" fmla="*/ 53266 w 1935333"/>
              <a:gd name="connsiteY14" fmla="*/ 346229 h 1437209"/>
              <a:gd name="connsiteX15" fmla="*/ 44389 w 1935333"/>
              <a:gd name="connsiteY15" fmla="*/ 372862 h 1437209"/>
              <a:gd name="connsiteX16" fmla="*/ 35511 w 1935333"/>
              <a:gd name="connsiteY16" fmla="*/ 408373 h 1437209"/>
              <a:gd name="connsiteX17" fmla="*/ 17756 w 1935333"/>
              <a:gd name="connsiteY17" fmla="*/ 443884 h 1437209"/>
              <a:gd name="connsiteX18" fmla="*/ 0 w 1935333"/>
              <a:gd name="connsiteY18" fmla="*/ 523783 h 1437209"/>
              <a:gd name="connsiteX19" fmla="*/ 8878 w 1935333"/>
              <a:gd name="connsiteY19" fmla="*/ 781235 h 1437209"/>
              <a:gd name="connsiteX20" fmla="*/ 26633 w 1935333"/>
              <a:gd name="connsiteY20" fmla="*/ 834501 h 1437209"/>
              <a:gd name="connsiteX21" fmla="*/ 44389 w 1935333"/>
              <a:gd name="connsiteY21" fmla="*/ 878889 h 1437209"/>
              <a:gd name="connsiteX22" fmla="*/ 53266 w 1935333"/>
              <a:gd name="connsiteY22" fmla="*/ 905522 h 1437209"/>
              <a:gd name="connsiteX23" fmla="*/ 71022 w 1935333"/>
              <a:gd name="connsiteY23" fmla="*/ 932155 h 1437209"/>
              <a:gd name="connsiteX24" fmla="*/ 106533 w 1935333"/>
              <a:gd name="connsiteY24" fmla="*/ 985421 h 1437209"/>
              <a:gd name="connsiteX25" fmla="*/ 133166 w 1935333"/>
              <a:gd name="connsiteY25" fmla="*/ 1038687 h 1437209"/>
              <a:gd name="connsiteX26" fmla="*/ 142043 w 1935333"/>
              <a:gd name="connsiteY26" fmla="*/ 1065320 h 1437209"/>
              <a:gd name="connsiteX27" fmla="*/ 159799 w 1935333"/>
              <a:gd name="connsiteY27" fmla="*/ 1083076 h 1437209"/>
              <a:gd name="connsiteX28" fmla="*/ 177554 w 1935333"/>
              <a:gd name="connsiteY28" fmla="*/ 1109709 h 1437209"/>
              <a:gd name="connsiteX29" fmla="*/ 204187 w 1935333"/>
              <a:gd name="connsiteY29" fmla="*/ 1136342 h 1437209"/>
              <a:gd name="connsiteX30" fmla="*/ 239698 w 1935333"/>
              <a:gd name="connsiteY30" fmla="*/ 1180730 h 1437209"/>
              <a:gd name="connsiteX31" fmla="*/ 284086 w 1935333"/>
              <a:gd name="connsiteY31" fmla="*/ 1242874 h 1437209"/>
              <a:gd name="connsiteX32" fmla="*/ 363985 w 1935333"/>
              <a:gd name="connsiteY32" fmla="*/ 1305018 h 1437209"/>
              <a:gd name="connsiteX33" fmla="*/ 399496 w 1935333"/>
              <a:gd name="connsiteY33" fmla="*/ 1313895 h 1437209"/>
              <a:gd name="connsiteX34" fmla="*/ 488272 w 1935333"/>
              <a:gd name="connsiteY34" fmla="*/ 1340528 h 1437209"/>
              <a:gd name="connsiteX35" fmla="*/ 541538 w 1935333"/>
              <a:gd name="connsiteY35" fmla="*/ 1358284 h 1437209"/>
              <a:gd name="connsiteX36" fmla="*/ 594804 w 1935333"/>
              <a:gd name="connsiteY36" fmla="*/ 1367161 h 1437209"/>
              <a:gd name="connsiteX37" fmla="*/ 710214 w 1935333"/>
              <a:gd name="connsiteY37" fmla="*/ 1393794 h 1437209"/>
              <a:gd name="connsiteX38" fmla="*/ 887767 w 1935333"/>
              <a:gd name="connsiteY38" fmla="*/ 1411550 h 1437209"/>
              <a:gd name="connsiteX39" fmla="*/ 1305018 w 1935333"/>
              <a:gd name="connsiteY39" fmla="*/ 1411550 h 1437209"/>
              <a:gd name="connsiteX40" fmla="*/ 1384917 w 1935333"/>
              <a:gd name="connsiteY40" fmla="*/ 1402672 h 1437209"/>
              <a:gd name="connsiteX41" fmla="*/ 1438183 w 1935333"/>
              <a:gd name="connsiteY41" fmla="*/ 1384917 h 1437209"/>
              <a:gd name="connsiteX42" fmla="*/ 1464816 w 1935333"/>
              <a:gd name="connsiteY42" fmla="*/ 1376039 h 1437209"/>
              <a:gd name="connsiteX43" fmla="*/ 1518082 w 1935333"/>
              <a:gd name="connsiteY43" fmla="*/ 1349406 h 1437209"/>
              <a:gd name="connsiteX44" fmla="*/ 1544715 w 1935333"/>
              <a:gd name="connsiteY44" fmla="*/ 1331651 h 1437209"/>
              <a:gd name="connsiteX45" fmla="*/ 1571348 w 1935333"/>
              <a:gd name="connsiteY45" fmla="*/ 1322773 h 1437209"/>
              <a:gd name="connsiteX46" fmla="*/ 1597981 w 1935333"/>
              <a:gd name="connsiteY46" fmla="*/ 1305018 h 1437209"/>
              <a:gd name="connsiteX47" fmla="*/ 1624614 w 1935333"/>
              <a:gd name="connsiteY47" fmla="*/ 1296140 h 1437209"/>
              <a:gd name="connsiteX48" fmla="*/ 1669002 w 1935333"/>
              <a:gd name="connsiteY48" fmla="*/ 1260629 h 1437209"/>
              <a:gd name="connsiteX49" fmla="*/ 1695635 w 1935333"/>
              <a:gd name="connsiteY49" fmla="*/ 1242874 h 1437209"/>
              <a:gd name="connsiteX50" fmla="*/ 1740024 w 1935333"/>
              <a:gd name="connsiteY50" fmla="*/ 1207363 h 1437209"/>
              <a:gd name="connsiteX51" fmla="*/ 1784412 w 1935333"/>
              <a:gd name="connsiteY51" fmla="*/ 1162975 h 1437209"/>
              <a:gd name="connsiteX52" fmla="*/ 1802167 w 1935333"/>
              <a:gd name="connsiteY52" fmla="*/ 1136342 h 1437209"/>
              <a:gd name="connsiteX53" fmla="*/ 1819923 w 1935333"/>
              <a:gd name="connsiteY53" fmla="*/ 1118586 h 1437209"/>
              <a:gd name="connsiteX54" fmla="*/ 1837678 w 1935333"/>
              <a:gd name="connsiteY54" fmla="*/ 1083076 h 1437209"/>
              <a:gd name="connsiteX55" fmla="*/ 1855433 w 1935333"/>
              <a:gd name="connsiteY55" fmla="*/ 1056443 h 1437209"/>
              <a:gd name="connsiteX56" fmla="*/ 1873189 w 1935333"/>
              <a:gd name="connsiteY56" fmla="*/ 1003177 h 1437209"/>
              <a:gd name="connsiteX57" fmla="*/ 1908700 w 1935333"/>
              <a:gd name="connsiteY57" fmla="*/ 923278 h 1437209"/>
              <a:gd name="connsiteX58" fmla="*/ 1935333 w 1935333"/>
              <a:gd name="connsiteY58" fmla="*/ 834501 h 1437209"/>
              <a:gd name="connsiteX59" fmla="*/ 1926455 w 1935333"/>
              <a:gd name="connsiteY59" fmla="*/ 328474 h 1437209"/>
              <a:gd name="connsiteX60" fmla="*/ 1908700 w 1935333"/>
              <a:gd name="connsiteY60" fmla="*/ 266330 h 1437209"/>
              <a:gd name="connsiteX61" fmla="*/ 1873189 w 1935333"/>
              <a:gd name="connsiteY61" fmla="*/ 230819 h 1437209"/>
              <a:gd name="connsiteX62" fmla="*/ 1828800 w 1935333"/>
              <a:gd name="connsiteY62" fmla="*/ 186431 h 1437209"/>
              <a:gd name="connsiteX63" fmla="*/ 1775534 w 1935333"/>
              <a:gd name="connsiteY63" fmla="*/ 133165 h 1437209"/>
              <a:gd name="connsiteX64" fmla="*/ 1748901 w 1935333"/>
              <a:gd name="connsiteY64" fmla="*/ 106532 h 1437209"/>
              <a:gd name="connsiteX65" fmla="*/ 1686758 w 1935333"/>
              <a:gd name="connsiteY65" fmla="*/ 88777 h 1437209"/>
              <a:gd name="connsiteX66" fmla="*/ 1606859 w 1935333"/>
              <a:gd name="connsiteY66" fmla="*/ 53266 h 1437209"/>
              <a:gd name="connsiteX67" fmla="*/ 1580226 w 1935333"/>
              <a:gd name="connsiteY67" fmla="*/ 44388 h 1437209"/>
              <a:gd name="connsiteX68" fmla="*/ 1544715 w 1935333"/>
              <a:gd name="connsiteY68" fmla="*/ 35511 h 1437209"/>
              <a:gd name="connsiteX69" fmla="*/ 1438183 w 1935333"/>
              <a:gd name="connsiteY69" fmla="*/ 17755 h 1437209"/>
              <a:gd name="connsiteX70" fmla="*/ 1251752 w 1935333"/>
              <a:gd name="connsiteY70" fmla="*/ 0 h 1437209"/>
              <a:gd name="connsiteX71" fmla="*/ 1216241 w 1935333"/>
              <a:gd name="connsiteY71" fmla="*/ 8878 h 1437209"/>
              <a:gd name="connsiteX72" fmla="*/ 1180731 w 1935333"/>
              <a:gd name="connsiteY72" fmla="*/ 17755 h 1437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1935333" h="1437209">
                <a:moveTo>
                  <a:pt x="1180731" y="17755"/>
                </a:moveTo>
                <a:lnTo>
                  <a:pt x="1180731" y="17755"/>
                </a:lnTo>
                <a:cubicBezTo>
                  <a:pt x="1094913" y="20714"/>
                  <a:pt x="1008998" y="21590"/>
                  <a:pt x="923278" y="26633"/>
                </a:cubicBezTo>
                <a:cubicBezTo>
                  <a:pt x="737670" y="37552"/>
                  <a:pt x="1041184" y="34808"/>
                  <a:pt x="825624" y="44388"/>
                </a:cubicBezTo>
                <a:cubicBezTo>
                  <a:pt x="710290" y="49514"/>
                  <a:pt x="594805" y="50307"/>
                  <a:pt x="479395" y="53266"/>
                </a:cubicBezTo>
                <a:cubicBezTo>
                  <a:pt x="470517" y="56225"/>
                  <a:pt x="461938" y="60309"/>
                  <a:pt x="452762" y="62144"/>
                </a:cubicBezTo>
                <a:cubicBezTo>
                  <a:pt x="417461" y="69204"/>
                  <a:pt x="380383" y="68515"/>
                  <a:pt x="346230" y="79899"/>
                </a:cubicBezTo>
                <a:lnTo>
                  <a:pt x="292964" y="97654"/>
                </a:lnTo>
                <a:lnTo>
                  <a:pt x="266331" y="106532"/>
                </a:lnTo>
                <a:cubicBezTo>
                  <a:pt x="233486" y="139375"/>
                  <a:pt x="255538" y="119645"/>
                  <a:pt x="195309" y="159798"/>
                </a:cubicBezTo>
                <a:cubicBezTo>
                  <a:pt x="186431" y="165716"/>
                  <a:pt x="176220" y="170008"/>
                  <a:pt x="168676" y="177553"/>
                </a:cubicBezTo>
                <a:cubicBezTo>
                  <a:pt x="143377" y="202854"/>
                  <a:pt x="157885" y="190666"/>
                  <a:pt x="124288" y="213064"/>
                </a:cubicBezTo>
                <a:cubicBezTo>
                  <a:pt x="118370" y="221942"/>
                  <a:pt x="113198" y="231366"/>
                  <a:pt x="106533" y="239697"/>
                </a:cubicBezTo>
                <a:cubicBezTo>
                  <a:pt x="101304" y="246233"/>
                  <a:pt x="93420" y="250488"/>
                  <a:pt x="88777" y="257452"/>
                </a:cubicBezTo>
                <a:cubicBezTo>
                  <a:pt x="71363" y="283573"/>
                  <a:pt x="62889" y="317361"/>
                  <a:pt x="53266" y="346229"/>
                </a:cubicBezTo>
                <a:cubicBezTo>
                  <a:pt x="50307" y="355107"/>
                  <a:pt x="46659" y="363784"/>
                  <a:pt x="44389" y="372862"/>
                </a:cubicBezTo>
                <a:cubicBezTo>
                  <a:pt x="41430" y="384699"/>
                  <a:pt x="39795" y="396949"/>
                  <a:pt x="35511" y="408373"/>
                </a:cubicBezTo>
                <a:cubicBezTo>
                  <a:pt x="30864" y="420764"/>
                  <a:pt x="22403" y="431493"/>
                  <a:pt x="17756" y="443884"/>
                </a:cubicBezTo>
                <a:cubicBezTo>
                  <a:pt x="12382" y="458215"/>
                  <a:pt x="2411" y="511727"/>
                  <a:pt x="0" y="523783"/>
                </a:cubicBezTo>
                <a:cubicBezTo>
                  <a:pt x="2959" y="609600"/>
                  <a:pt x="1545" y="695680"/>
                  <a:pt x="8878" y="781235"/>
                </a:cubicBezTo>
                <a:cubicBezTo>
                  <a:pt x="10476" y="799882"/>
                  <a:pt x="19682" y="817124"/>
                  <a:pt x="26633" y="834501"/>
                </a:cubicBezTo>
                <a:cubicBezTo>
                  <a:pt x="32552" y="849297"/>
                  <a:pt x="38794" y="863968"/>
                  <a:pt x="44389" y="878889"/>
                </a:cubicBezTo>
                <a:cubicBezTo>
                  <a:pt x="47675" y="887651"/>
                  <a:pt x="49081" y="897152"/>
                  <a:pt x="53266" y="905522"/>
                </a:cubicBezTo>
                <a:cubicBezTo>
                  <a:pt x="58038" y="915065"/>
                  <a:pt x="65728" y="922891"/>
                  <a:pt x="71022" y="932155"/>
                </a:cubicBezTo>
                <a:cubicBezTo>
                  <a:pt x="99687" y="982319"/>
                  <a:pt x="74886" y="953776"/>
                  <a:pt x="106533" y="985421"/>
                </a:cubicBezTo>
                <a:cubicBezTo>
                  <a:pt x="128428" y="1073007"/>
                  <a:pt x="99245" y="982152"/>
                  <a:pt x="133166" y="1038687"/>
                </a:cubicBezTo>
                <a:cubicBezTo>
                  <a:pt x="137981" y="1046711"/>
                  <a:pt x="137228" y="1057296"/>
                  <a:pt x="142043" y="1065320"/>
                </a:cubicBezTo>
                <a:cubicBezTo>
                  <a:pt x="146349" y="1072497"/>
                  <a:pt x="154570" y="1076540"/>
                  <a:pt x="159799" y="1083076"/>
                </a:cubicBezTo>
                <a:cubicBezTo>
                  <a:pt x="166464" y="1091408"/>
                  <a:pt x="170724" y="1101512"/>
                  <a:pt x="177554" y="1109709"/>
                </a:cubicBezTo>
                <a:cubicBezTo>
                  <a:pt x="185591" y="1119354"/>
                  <a:pt x="196150" y="1126697"/>
                  <a:pt x="204187" y="1136342"/>
                </a:cubicBezTo>
                <a:cubicBezTo>
                  <a:pt x="260173" y="1203525"/>
                  <a:pt x="188048" y="1129083"/>
                  <a:pt x="239698" y="1180730"/>
                </a:cubicBezTo>
                <a:cubicBezTo>
                  <a:pt x="253868" y="1223244"/>
                  <a:pt x="241958" y="1200746"/>
                  <a:pt x="284086" y="1242874"/>
                </a:cubicBezTo>
                <a:cubicBezTo>
                  <a:pt x="304982" y="1263770"/>
                  <a:pt x="335670" y="1297940"/>
                  <a:pt x="363985" y="1305018"/>
                </a:cubicBezTo>
                <a:lnTo>
                  <a:pt x="399496" y="1313895"/>
                </a:lnTo>
                <a:cubicBezTo>
                  <a:pt x="467359" y="1347829"/>
                  <a:pt x="399845" y="1318421"/>
                  <a:pt x="488272" y="1340528"/>
                </a:cubicBezTo>
                <a:cubicBezTo>
                  <a:pt x="506429" y="1345067"/>
                  <a:pt x="523077" y="1355207"/>
                  <a:pt x="541538" y="1358284"/>
                </a:cubicBezTo>
                <a:cubicBezTo>
                  <a:pt x="559293" y="1361243"/>
                  <a:pt x="577203" y="1363389"/>
                  <a:pt x="594804" y="1367161"/>
                </a:cubicBezTo>
                <a:cubicBezTo>
                  <a:pt x="619189" y="1372386"/>
                  <a:pt x="679786" y="1390143"/>
                  <a:pt x="710214" y="1393794"/>
                </a:cubicBezTo>
                <a:cubicBezTo>
                  <a:pt x="769270" y="1400881"/>
                  <a:pt x="828583" y="1405631"/>
                  <a:pt x="887767" y="1411550"/>
                </a:cubicBezTo>
                <a:cubicBezTo>
                  <a:pt x="1036795" y="1461222"/>
                  <a:pt x="921224" y="1426032"/>
                  <a:pt x="1305018" y="1411550"/>
                </a:cubicBezTo>
                <a:cubicBezTo>
                  <a:pt x="1331796" y="1410540"/>
                  <a:pt x="1358284" y="1405631"/>
                  <a:pt x="1384917" y="1402672"/>
                </a:cubicBezTo>
                <a:lnTo>
                  <a:pt x="1438183" y="1384917"/>
                </a:lnTo>
                <a:cubicBezTo>
                  <a:pt x="1447061" y="1381958"/>
                  <a:pt x="1457030" y="1381230"/>
                  <a:pt x="1464816" y="1376039"/>
                </a:cubicBezTo>
                <a:cubicBezTo>
                  <a:pt x="1541142" y="1325156"/>
                  <a:pt x="1444572" y="1386161"/>
                  <a:pt x="1518082" y="1349406"/>
                </a:cubicBezTo>
                <a:cubicBezTo>
                  <a:pt x="1527625" y="1344634"/>
                  <a:pt x="1535172" y="1336423"/>
                  <a:pt x="1544715" y="1331651"/>
                </a:cubicBezTo>
                <a:cubicBezTo>
                  <a:pt x="1553085" y="1327466"/>
                  <a:pt x="1562978" y="1326958"/>
                  <a:pt x="1571348" y="1322773"/>
                </a:cubicBezTo>
                <a:cubicBezTo>
                  <a:pt x="1580891" y="1318001"/>
                  <a:pt x="1588438" y="1309790"/>
                  <a:pt x="1597981" y="1305018"/>
                </a:cubicBezTo>
                <a:cubicBezTo>
                  <a:pt x="1606351" y="1300833"/>
                  <a:pt x="1616244" y="1300325"/>
                  <a:pt x="1624614" y="1296140"/>
                </a:cubicBezTo>
                <a:cubicBezTo>
                  <a:pt x="1661052" y="1277921"/>
                  <a:pt x="1641474" y="1282652"/>
                  <a:pt x="1669002" y="1260629"/>
                </a:cubicBezTo>
                <a:cubicBezTo>
                  <a:pt x="1677333" y="1253964"/>
                  <a:pt x="1687303" y="1249539"/>
                  <a:pt x="1695635" y="1242874"/>
                </a:cubicBezTo>
                <a:cubicBezTo>
                  <a:pt x="1758885" y="1192274"/>
                  <a:pt x="1658052" y="1262010"/>
                  <a:pt x="1740024" y="1207363"/>
                </a:cubicBezTo>
                <a:cubicBezTo>
                  <a:pt x="1787371" y="1136342"/>
                  <a:pt x="1725228" y="1222159"/>
                  <a:pt x="1784412" y="1162975"/>
                </a:cubicBezTo>
                <a:cubicBezTo>
                  <a:pt x="1791957" y="1155430"/>
                  <a:pt x="1795502" y="1144674"/>
                  <a:pt x="1802167" y="1136342"/>
                </a:cubicBezTo>
                <a:cubicBezTo>
                  <a:pt x="1807396" y="1129806"/>
                  <a:pt x="1815280" y="1125550"/>
                  <a:pt x="1819923" y="1118586"/>
                </a:cubicBezTo>
                <a:cubicBezTo>
                  <a:pt x="1827264" y="1107575"/>
                  <a:pt x="1831112" y="1094566"/>
                  <a:pt x="1837678" y="1083076"/>
                </a:cubicBezTo>
                <a:cubicBezTo>
                  <a:pt x="1842972" y="1073812"/>
                  <a:pt x="1851100" y="1066193"/>
                  <a:pt x="1855433" y="1056443"/>
                </a:cubicBezTo>
                <a:cubicBezTo>
                  <a:pt x="1863034" y="1039340"/>
                  <a:pt x="1862807" y="1018750"/>
                  <a:pt x="1873189" y="1003177"/>
                </a:cubicBezTo>
                <a:cubicBezTo>
                  <a:pt x="1907346" y="951941"/>
                  <a:pt x="1877010" y="1002507"/>
                  <a:pt x="1908700" y="923278"/>
                </a:cubicBezTo>
                <a:cubicBezTo>
                  <a:pt x="1932059" y="864879"/>
                  <a:pt x="1923330" y="894516"/>
                  <a:pt x="1935333" y="834501"/>
                </a:cubicBezTo>
                <a:cubicBezTo>
                  <a:pt x="1932374" y="665825"/>
                  <a:pt x="1931983" y="497085"/>
                  <a:pt x="1926455" y="328474"/>
                </a:cubicBezTo>
                <a:cubicBezTo>
                  <a:pt x="1926372" y="325947"/>
                  <a:pt x="1912949" y="272279"/>
                  <a:pt x="1908700" y="266330"/>
                </a:cubicBezTo>
                <a:cubicBezTo>
                  <a:pt x="1898970" y="252708"/>
                  <a:pt x="1885026" y="242656"/>
                  <a:pt x="1873189" y="230819"/>
                </a:cubicBezTo>
                <a:lnTo>
                  <a:pt x="1828800" y="186431"/>
                </a:lnTo>
                <a:lnTo>
                  <a:pt x="1775534" y="133165"/>
                </a:lnTo>
                <a:cubicBezTo>
                  <a:pt x="1766656" y="124287"/>
                  <a:pt x="1760812" y="110502"/>
                  <a:pt x="1748901" y="106532"/>
                </a:cubicBezTo>
                <a:cubicBezTo>
                  <a:pt x="1710693" y="93796"/>
                  <a:pt x="1731347" y="99924"/>
                  <a:pt x="1686758" y="88777"/>
                </a:cubicBezTo>
                <a:cubicBezTo>
                  <a:pt x="1644552" y="60639"/>
                  <a:pt x="1670248" y="74396"/>
                  <a:pt x="1606859" y="53266"/>
                </a:cubicBezTo>
                <a:cubicBezTo>
                  <a:pt x="1597981" y="50307"/>
                  <a:pt x="1589305" y="46657"/>
                  <a:pt x="1580226" y="44388"/>
                </a:cubicBezTo>
                <a:cubicBezTo>
                  <a:pt x="1568389" y="41429"/>
                  <a:pt x="1556626" y="38158"/>
                  <a:pt x="1544715" y="35511"/>
                </a:cubicBezTo>
                <a:cubicBezTo>
                  <a:pt x="1509588" y="27705"/>
                  <a:pt x="1473967" y="21589"/>
                  <a:pt x="1438183" y="17755"/>
                </a:cubicBezTo>
                <a:cubicBezTo>
                  <a:pt x="1376113" y="11105"/>
                  <a:pt x="1251752" y="0"/>
                  <a:pt x="1251752" y="0"/>
                </a:cubicBezTo>
                <a:cubicBezTo>
                  <a:pt x="1239915" y="2959"/>
                  <a:pt x="1228246" y="6695"/>
                  <a:pt x="1216241" y="8878"/>
                </a:cubicBezTo>
                <a:cubicBezTo>
                  <a:pt x="1195654" y="12621"/>
                  <a:pt x="1186649" y="16276"/>
                  <a:pt x="1180731" y="17755"/>
                </a:cubicBezTo>
                <a:close/>
              </a:path>
            </a:pathLst>
          </a:cu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1F181EE6-BCB5-48D6-9A0C-7ACB016592BE}" type="slidenum">
              <a:rPr lang="en-US" smtClean="0"/>
              <a:pPr/>
              <a:t>21</a:t>
            </a:fld>
            <a:endParaRPr lang="en-US"/>
          </a:p>
        </p:txBody>
      </p:sp>
    </p:spTree>
    <p:extLst>
      <p:ext uri="{BB962C8B-B14F-4D97-AF65-F5344CB8AC3E}">
        <p14:creationId xmlns:p14="http://schemas.microsoft.com/office/powerpoint/2010/main" val="31114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9"/>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8"/>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40"/>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3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32"/>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8"/>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25"/>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71"/>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7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77"/>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68"/>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78"/>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79"/>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54"/>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84"/>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81"/>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64"/>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83"/>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80"/>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65"/>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85"/>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82"/>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86"/>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87"/>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88"/>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89"/>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90"/>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91"/>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92"/>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7" grpId="0" animBg="1"/>
      <p:bldP spid="88" grpId="0" animBg="1"/>
      <p:bldP spid="89" grpId="0" animBg="1"/>
      <p:bldP spid="90" grpId="0" animBg="1"/>
      <p:bldP spid="91" grpId="0" animBg="1"/>
      <p:bldP spid="92" grpId="0" animBg="1"/>
      <p:bldP spid="93" grpId="0" animBg="1"/>
      <p:bldP spid="85" grpId="0" animBg="1"/>
      <p:bldP spid="82" grpId="0" animBg="1"/>
      <p:bldP spid="65" grpId="0" animBg="1"/>
      <p:bldP spid="80" grpId="0" animBg="1"/>
      <p:bldP spid="83" grpId="0" animBg="1"/>
      <p:bldP spid="64" grpId="0" animBg="1"/>
      <p:bldP spid="81" grpId="0" animBg="1"/>
      <p:bldP spid="84" grpId="0" animBg="1"/>
      <p:bldP spid="54" grpId="0" animBg="1"/>
      <p:bldP spid="79" grpId="0" animBg="1"/>
      <p:bldP spid="78" grpId="0" animBg="1"/>
      <p:bldP spid="68" grpId="0" animBg="1"/>
      <p:bldP spid="77" grpId="0" animBg="1"/>
      <p:bldP spid="76" grpId="0" animBg="1"/>
      <p:bldP spid="71" grpId="0" animBg="1"/>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38" grpId="0"/>
      <p:bldP spid="39" grpId="0"/>
      <p:bldP spid="40" grpId="0" animBg="1"/>
      <p:bldP spid="41" grpId="0"/>
      <p:bldP spid="42" grpId="0"/>
      <p:bldP spid="43" grpId="0"/>
      <p:bldP spid="44" grpId="0"/>
      <p:bldP spid="45" grpId="0"/>
      <p:bldP spid="46" grpId="0"/>
      <p:bldP spid="47" grpId="0"/>
      <p:bldP spid="48" grpId="0"/>
      <p:bldP spid="49" grpId="0"/>
      <p:bldP spid="50" grpId="0"/>
      <p:bldP spid="51" grpId="0"/>
      <p:bldP spid="5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solidFill>
                  <a:schemeClr val="accent1"/>
                </a:solidFill>
              </a:rPr>
              <a:t>Converting Patient Data to </a:t>
            </a:r>
            <a:br>
              <a:rPr lang="en-US" dirty="0">
                <a:solidFill>
                  <a:schemeClr val="accent1"/>
                </a:solidFill>
              </a:rPr>
            </a:br>
            <a:r>
              <a:rPr lang="en-US" dirty="0">
                <a:solidFill>
                  <a:schemeClr val="accent1"/>
                </a:solidFill>
              </a:rPr>
              <a:t>Service Area</a:t>
            </a:r>
          </a:p>
        </p:txBody>
      </p:sp>
      <p:graphicFrame>
        <p:nvGraphicFramePr>
          <p:cNvPr id="8" name="Content Placeholder 7"/>
          <p:cNvGraphicFramePr>
            <a:graphicFrameLocks noGrp="1"/>
          </p:cNvGraphicFramePr>
          <p:nvPr>
            <p:ph sz="half" idx="1"/>
            <p:extLst>
              <p:ext uri="{D42A27DB-BD31-4B8C-83A1-F6EECF244321}">
                <p14:modId xmlns:p14="http://schemas.microsoft.com/office/powerpoint/2010/main" val="2619210722"/>
              </p:ext>
            </p:extLst>
          </p:nvPr>
        </p:nvGraphicFramePr>
        <p:xfrm>
          <a:off x="457200" y="1600200"/>
          <a:ext cx="2590800" cy="445008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370840">
                <a:tc>
                  <a:txBody>
                    <a:bodyPr/>
                    <a:lstStyle/>
                    <a:p>
                      <a:pPr algn="ctr"/>
                      <a:r>
                        <a:rPr lang="en-US" sz="1800" dirty="0"/>
                        <a:t>Area</a:t>
                      </a:r>
                    </a:p>
                  </a:txBody>
                  <a:tcPr/>
                </a:tc>
                <a:tc>
                  <a:txBody>
                    <a:bodyPr/>
                    <a:lstStyle/>
                    <a:p>
                      <a:pPr algn="ctr"/>
                      <a:r>
                        <a:rPr lang="en-US" sz="1800" dirty="0"/>
                        <a:t># pts</a:t>
                      </a:r>
                    </a:p>
                  </a:txBody>
                  <a:tcPr/>
                </a:tc>
                <a:tc>
                  <a:txBody>
                    <a:bodyPr/>
                    <a:lstStyle/>
                    <a:p>
                      <a:pPr algn="ctr"/>
                      <a:r>
                        <a:rPr lang="en-US" sz="1800" dirty="0"/>
                        <a:t>Cum. %</a:t>
                      </a:r>
                    </a:p>
                  </a:txBody>
                  <a:tcPr/>
                </a:tc>
                <a:extLst>
                  <a:ext uri="{0D108BD9-81ED-4DB2-BD59-A6C34878D82A}">
                    <a16:rowId xmlns:a16="http://schemas.microsoft.com/office/drawing/2014/main" val="10000"/>
                  </a:ext>
                </a:extLst>
              </a:tr>
              <a:tr h="370840">
                <a:tc>
                  <a:txBody>
                    <a:bodyPr/>
                    <a:lstStyle/>
                    <a:p>
                      <a:pPr algn="ctr"/>
                      <a:r>
                        <a:rPr lang="en-US" dirty="0"/>
                        <a:t>A</a:t>
                      </a:r>
                    </a:p>
                  </a:txBody>
                  <a:tcPr/>
                </a:tc>
                <a:tc>
                  <a:txBody>
                    <a:bodyPr/>
                    <a:lstStyle/>
                    <a:p>
                      <a:pPr algn="ctr"/>
                      <a:r>
                        <a:rPr lang="en-US" dirty="0"/>
                        <a:t>432</a:t>
                      </a:r>
                    </a:p>
                  </a:txBody>
                  <a:tcPr/>
                </a:tc>
                <a:tc>
                  <a:txBody>
                    <a:bodyPr/>
                    <a:lstStyle/>
                    <a:p>
                      <a:pPr algn="ctr"/>
                      <a:r>
                        <a:rPr lang="en-US" dirty="0"/>
                        <a:t>10.3%</a:t>
                      </a:r>
                    </a:p>
                  </a:txBody>
                  <a:tcPr/>
                </a:tc>
                <a:extLst>
                  <a:ext uri="{0D108BD9-81ED-4DB2-BD59-A6C34878D82A}">
                    <a16:rowId xmlns:a16="http://schemas.microsoft.com/office/drawing/2014/main" val="10001"/>
                  </a:ext>
                </a:extLst>
              </a:tr>
              <a:tr h="370840">
                <a:tc>
                  <a:txBody>
                    <a:bodyPr/>
                    <a:lstStyle/>
                    <a:p>
                      <a:pPr algn="ctr"/>
                      <a:r>
                        <a:rPr lang="en-US" dirty="0"/>
                        <a:t>B</a:t>
                      </a:r>
                    </a:p>
                  </a:txBody>
                  <a:tcPr/>
                </a:tc>
                <a:tc>
                  <a:txBody>
                    <a:bodyPr/>
                    <a:lstStyle/>
                    <a:p>
                      <a:pPr algn="ctr"/>
                      <a:r>
                        <a:rPr lang="en-US" dirty="0"/>
                        <a:t>380</a:t>
                      </a:r>
                    </a:p>
                  </a:txBody>
                  <a:tcPr/>
                </a:tc>
                <a:tc>
                  <a:txBody>
                    <a:bodyPr/>
                    <a:lstStyle/>
                    <a:p>
                      <a:pPr algn="ctr"/>
                      <a:r>
                        <a:rPr lang="en-US" dirty="0"/>
                        <a:t>19.5%</a:t>
                      </a:r>
                    </a:p>
                  </a:txBody>
                  <a:tcPr/>
                </a:tc>
                <a:extLst>
                  <a:ext uri="{0D108BD9-81ED-4DB2-BD59-A6C34878D82A}">
                    <a16:rowId xmlns:a16="http://schemas.microsoft.com/office/drawing/2014/main" val="10002"/>
                  </a:ext>
                </a:extLst>
              </a:tr>
              <a:tr h="370840">
                <a:tc>
                  <a:txBody>
                    <a:bodyPr/>
                    <a:lstStyle/>
                    <a:p>
                      <a:pPr algn="ctr"/>
                      <a:r>
                        <a:rPr lang="en-US" dirty="0"/>
                        <a:t>C</a:t>
                      </a:r>
                    </a:p>
                  </a:txBody>
                  <a:tcPr/>
                </a:tc>
                <a:tc>
                  <a:txBody>
                    <a:bodyPr/>
                    <a:lstStyle/>
                    <a:p>
                      <a:pPr algn="ctr"/>
                      <a:r>
                        <a:rPr lang="en-US" dirty="0"/>
                        <a:t>349</a:t>
                      </a:r>
                    </a:p>
                  </a:txBody>
                  <a:tcPr/>
                </a:tc>
                <a:tc>
                  <a:txBody>
                    <a:bodyPr/>
                    <a:lstStyle/>
                    <a:p>
                      <a:pPr algn="ctr"/>
                      <a:r>
                        <a:rPr lang="en-US" dirty="0"/>
                        <a:t>27.8%</a:t>
                      </a:r>
                    </a:p>
                  </a:txBody>
                  <a:tcPr/>
                </a:tc>
                <a:extLst>
                  <a:ext uri="{0D108BD9-81ED-4DB2-BD59-A6C34878D82A}">
                    <a16:rowId xmlns:a16="http://schemas.microsoft.com/office/drawing/2014/main" val="10003"/>
                  </a:ext>
                </a:extLst>
              </a:tr>
              <a:tr h="370840">
                <a:tc>
                  <a:txBody>
                    <a:bodyPr/>
                    <a:lstStyle/>
                    <a:p>
                      <a:pPr algn="ctr"/>
                      <a:r>
                        <a:rPr lang="en-US" dirty="0"/>
                        <a:t>D</a:t>
                      </a:r>
                    </a:p>
                  </a:txBody>
                  <a:tcPr/>
                </a:tc>
                <a:tc>
                  <a:txBody>
                    <a:bodyPr/>
                    <a:lstStyle/>
                    <a:p>
                      <a:pPr algn="ctr"/>
                      <a:r>
                        <a:rPr lang="en-US" dirty="0"/>
                        <a:t>312</a:t>
                      </a:r>
                    </a:p>
                  </a:txBody>
                  <a:tcPr/>
                </a:tc>
                <a:tc>
                  <a:txBody>
                    <a:bodyPr/>
                    <a:lstStyle/>
                    <a:p>
                      <a:pPr algn="ctr"/>
                      <a:r>
                        <a:rPr lang="en-US" dirty="0"/>
                        <a:t>35.3%</a:t>
                      </a:r>
                    </a:p>
                  </a:txBody>
                  <a:tcPr/>
                </a:tc>
                <a:extLst>
                  <a:ext uri="{0D108BD9-81ED-4DB2-BD59-A6C34878D82A}">
                    <a16:rowId xmlns:a16="http://schemas.microsoft.com/office/drawing/2014/main" val="10004"/>
                  </a:ext>
                </a:extLst>
              </a:tr>
              <a:tr h="370840">
                <a:tc>
                  <a:txBody>
                    <a:bodyPr/>
                    <a:lstStyle/>
                    <a:p>
                      <a:pPr algn="ctr"/>
                      <a:r>
                        <a:rPr lang="en-US" dirty="0"/>
                        <a:t>E</a:t>
                      </a:r>
                    </a:p>
                  </a:txBody>
                  <a:tcPr/>
                </a:tc>
                <a:tc>
                  <a:txBody>
                    <a:bodyPr/>
                    <a:lstStyle/>
                    <a:p>
                      <a:pPr algn="ctr"/>
                      <a:r>
                        <a:rPr lang="en-US" dirty="0"/>
                        <a:t>301</a:t>
                      </a:r>
                    </a:p>
                  </a:txBody>
                  <a:tcPr/>
                </a:tc>
                <a:tc>
                  <a:txBody>
                    <a:bodyPr/>
                    <a:lstStyle/>
                    <a:p>
                      <a:pPr algn="ctr"/>
                      <a:r>
                        <a:rPr lang="en-US" dirty="0"/>
                        <a:t>42.5%</a:t>
                      </a:r>
                    </a:p>
                  </a:txBody>
                  <a:tcPr/>
                </a:tc>
                <a:extLst>
                  <a:ext uri="{0D108BD9-81ED-4DB2-BD59-A6C34878D82A}">
                    <a16:rowId xmlns:a16="http://schemas.microsoft.com/office/drawing/2014/main" val="10005"/>
                  </a:ext>
                </a:extLst>
              </a:tr>
              <a:tr h="370840">
                <a:tc>
                  <a:txBody>
                    <a:bodyPr/>
                    <a:lstStyle/>
                    <a:p>
                      <a:pPr algn="ctr"/>
                      <a:r>
                        <a:rPr lang="en-US" dirty="0"/>
                        <a:t>F</a:t>
                      </a:r>
                    </a:p>
                  </a:txBody>
                  <a:tcPr/>
                </a:tc>
                <a:tc>
                  <a:txBody>
                    <a:bodyPr/>
                    <a:lstStyle/>
                    <a:p>
                      <a:pPr algn="ctr"/>
                      <a:r>
                        <a:rPr lang="en-US" dirty="0"/>
                        <a:t>263</a:t>
                      </a:r>
                    </a:p>
                  </a:txBody>
                  <a:tcPr/>
                </a:tc>
                <a:tc>
                  <a:txBody>
                    <a:bodyPr/>
                    <a:lstStyle/>
                    <a:p>
                      <a:pPr algn="ctr"/>
                      <a:r>
                        <a:rPr lang="en-US" dirty="0"/>
                        <a:t>48.8%</a:t>
                      </a:r>
                    </a:p>
                  </a:txBody>
                  <a:tcPr/>
                </a:tc>
                <a:extLst>
                  <a:ext uri="{0D108BD9-81ED-4DB2-BD59-A6C34878D82A}">
                    <a16:rowId xmlns:a16="http://schemas.microsoft.com/office/drawing/2014/main" val="10006"/>
                  </a:ext>
                </a:extLst>
              </a:tr>
              <a:tr h="370840">
                <a:tc>
                  <a:txBody>
                    <a:bodyPr/>
                    <a:lstStyle/>
                    <a:p>
                      <a:pPr algn="ctr"/>
                      <a:r>
                        <a:rPr lang="en-US" dirty="0"/>
                        <a:t>G</a:t>
                      </a:r>
                    </a:p>
                  </a:txBody>
                  <a:tcPr/>
                </a:tc>
                <a:tc>
                  <a:txBody>
                    <a:bodyPr/>
                    <a:lstStyle/>
                    <a:p>
                      <a:pPr algn="ctr"/>
                      <a:r>
                        <a:rPr lang="en-US" dirty="0"/>
                        <a:t>251</a:t>
                      </a:r>
                    </a:p>
                  </a:txBody>
                  <a:tcPr/>
                </a:tc>
                <a:tc>
                  <a:txBody>
                    <a:bodyPr/>
                    <a:lstStyle/>
                    <a:p>
                      <a:pPr algn="ctr"/>
                      <a:r>
                        <a:rPr lang="en-US" dirty="0"/>
                        <a:t>54.8%</a:t>
                      </a:r>
                    </a:p>
                  </a:txBody>
                  <a:tcPr/>
                </a:tc>
                <a:extLst>
                  <a:ext uri="{0D108BD9-81ED-4DB2-BD59-A6C34878D82A}">
                    <a16:rowId xmlns:a16="http://schemas.microsoft.com/office/drawing/2014/main" val="10007"/>
                  </a:ext>
                </a:extLst>
              </a:tr>
              <a:tr h="370840">
                <a:tc>
                  <a:txBody>
                    <a:bodyPr/>
                    <a:lstStyle/>
                    <a:p>
                      <a:pPr algn="ctr"/>
                      <a:r>
                        <a:rPr lang="en-US" dirty="0"/>
                        <a:t>H</a:t>
                      </a:r>
                    </a:p>
                  </a:txBody>
                  <a:tcPr/>
                </a:tc>
                <a:tc>
                  <a:txBody>
                    <a:bodyPr/>
                    <a:lstStyle/>
                    <a:p>
                      <a:pPr algn="ctr"/>
                      <a:r>
                        <a:rPr lang="en-US" dirty="0"/>
                        <a:t>233</a:t>
                      </a:r>
                    </a:p>
                  </a:txBody>
                  <a:tcPr/>
                </a:tc>
                <a:tc>
                  <a:txBody>
                    <a:bodyPr/>
                    <a:lstStyle/>
                    <a:p>
                      <a:pPr algn="ctr"/>
                      <a:r>
                        <a:rPr lang="en-US" dirty="0"/>
                        <a:t>60.4%</a:t>
                      </a:r>
                    </a:p>
                  </a:txBody>
                  <a:tcPr/>
                </a:tc>
                <a:extLst>
                  <a:ext uri="{0D108BD9-81ED-4DB2-BD59-A6C34878D82A}">
                    <a16:rowId xmlns:a16="http://schemas.microsoft.com/office/drawing/2014/main" val="10008"/>
                  </a:ext>
                </a:extLst>
              </a:tr>
              <a:tr h="370840">
                <a:tc>
                  <a:txBody>
                    <a:bodyPr/>
                    <a:lstStyle/>
                    <a:p>
                      <a:pPr algn="ctr"/>
                      <a:r>
                        <a:rPr lang="en-US" dirty="0"/>
                        <a:t>I</a:t>
                      </a:r>
                    </a:p>
                  </a:txBody>
                  <a:tcPr/>
                </a:tc>
                <a:tc>
                  <a:txBody>
                    <a:bodyPr/>
                    <a:lstStyle/>
                    <a:p>
                      <a:pPr algn="ctr"/>
                      <a:r>
                        <a:rPr lang="en-US" dirty="0"/>
                        <a:t>208</a:t>
                      </a:r>
                    </a:p>
                  </a:txBody>
                  <a:tcPr/>
                </a:tc>
                <a:tc>
                  <a:txBody>
                    <a:bodyPr/>
                    <a:lstStyle/>
                    <a:p>
                      <a:pPr algn="ctr"/>
                      <a:r>
                        <a:rPr lang="en-US" dirty="0"/>
                        <a:t>65.4%</a:t>
                      </a:r>
                    </a:p>
                  </a:txBody>
                  <a:tcPr/>
                </a:tc>
                <a:extLst>
                  <a:ext uri="{0D108BD9-81ED-4DB2-BD59-A6C34878D82A}">
                    <a16:rowId xmlns:a16="http://schemas.microsoft.com/office/drawing/2014/main" val="10009"/>
                  </a:ext>
                </a:extLst>
              </a:tr>
              <a:tr h="370840">
                <a:tc>
                  <a:txBody>
                    <a:bodyPr/>
                    <a:lstStyle/>
                    <a:p>
                      <a:pPr algn="ctr"/>
                      <a:r>
                        <a:rPr lang="en-US" dirty="0"/>
                        <a:t>J</a:t>
                      </a:r>
                    </a:p>
                  </a:txBody>
                  <a:tcPr/>
                </a:tc>
                <a:tc>
                  <a:txBody>
                    <a:bodyPr/>
                    <a:lstStyle/>
                    <a:p>
                      <a:pPr algn="ctr"/>
                      <a:r>
                        <a:rPr lang="en-US" dirty="0"/>
                        <a:t>199</a:t>
                      </a:r>
                    </a:p>
                  </a:txBody>
                  <a:tcPr/>
                </a:tc>
                <a:tc>
                  <a:txBody>
                    <a:bodyPr/>
                    <a:lstStyle/>
                    <a:p>
                      <a:pPr algn="ctr"/>
                      <a:r>
                        <a:rPr lang="en-US" dirty="0"/>
                        <a:t>70.1%</a:t>
                      </a:r>
                    </a:p>
                  </a:txBody>
                  <a:tcPr/>
                </a:tc>
                <a:extLst>
                  <a:ext uri="{0D108BD9-81ED-4DB2-BD59-A6C34878D82A}">
                    <a16:rowId xmlns:a16="http://schemas.microsoft.com/office/drawing/2014/main" val="10010"/>
                  </a:ext>
                </a:extLst>
              </a:tr>
              <a:tr h="370840">
                <a:tc>
                  <a:txBody>
                    <a:bodyPr/>
                    <a:lstStyle/>
                    <a:p>
                      <a:pPr algn="ctr"/>
                      <a:r>
                        <a:rPr lang="en-US" dirty="0"/>
                        <a:t>K</a:t>
                      </a:r>
                    </a:p>
                  </a:txBody>
                  <a:tcPr/>
                </a:tc>
                <a:tc>
                  <a:txBody>
                    <a:bodyPr/>
                    <a:lstStyle/>
                    <a:p>
                      <a:pPr algn="ctr"/>
                      <a:r>
                        <a:rPr lang="en-US" dirty="0"/>
                        <a:t>181</a:t>
                      </a:r>
                    </a:p>
                  </a:txBody>
                  <a:tcPr/>
                </a:tc>
                <a:tc>
                  <a:txBody>
                    <a:bodyPr/>
                    <a:lstStyle/>
                    <a:p>
                      <a:pPr algn="ctr"/>
                      <a:r>
                        <a:rPr lang="en-US" dirty="0"/>
                        <a:t>74.5%</a:t>
                      </a:r>
                    </a:p>
                  </a:txBody>
                  <a:tcPr/>
                </a:tc>
                <a:extLst>
                  <a:ext uri="{0D108BD9-81ED-4DB2-BD59-A6C34878D82A}">
                    <a16:rowId xmlns:a16="http://schemas.microsoft.com/office/drawing/2014/main" val="10011"/>
                  </a:ext>
                </a:extLst>
              </a:tr>
            </a:tbl>
          </a:graphicData>
        </a:graphic>
      </p:graphicFrame>
      <p:graphicFrame>
        <p:nvGraphicFramePr>
          <p:cNvPr id="9" name="Content Placeholder 8"/>
          <p:cNvGraphicFramePr>
            <a:graphicFrameLocks noGrp="1"/>
          </p:cNvGraphicFramePr>
          <p:nvPr>
            <p:ph sz="half" idx="2"/>
            <p:extLst>
              <p:ext uri="{D42A27DB-BD31-4B8C-83A1-F6EECF244321}">
                <p14:modId xmlns:p14="http://schemas.microsoft.com/office/powerpoint/2010/main" val="679598955"/>
              </p:ext>
            </p:extLst>
          </p:nvPr>
        </p:nvGraphicFramePr>
        <p:xfrm>
          <a:off x="3200400" y="1600200"/>
          <a:ext cx="2590800" cy="445008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20000"/>
                    </a:ext>
                  </a:extLst>
                </a:gridCol>
                <a:gridCol w="753533">
                  <a:extLst>
                    <a:ext uri="{9D8B030D-6E8A-4147-A177-3AD203B41FA5}">
                      <a16:colId xmlns:a16="http://schemas.microsoft.com/office/drawing/2014/main" val="20001"/>
                    </a:ext>
                  </a:extLst>
                </a:gridCol>
                <a:gridCol w="1151467">
                  <a:extLst>
                    <a:ext uri="{9D8B030D-6E8A-4147-A177-3AD203B41FA5}">
                      <a16:colId xmlns:a16="http://schemas.microsoft.com/office/drawing/2014/main" val="20002"/>
                    </a:ext>
                  </a:extLst>
                </a:gridCol>
              </a:tblGrid>
              <a:tr h="370840">
                <a:tc>
                  <a:txBody>
                    <a:bodyPr/>
                    <a:lstStyle/>
                    <a:p>
                      <a:pPr algn="ctr"/>
                      <a:r>
                        <a:rPr lang="en-US" sz="1800" dirty="0"/>
                        <a:t>Area</a:t>
                      </a:r>
                    </a:p>
                  </a:txBody>
                  <a:tcPr/>
                </a:tc>
                <a:tc>
                  <a:txBody>
                    <a:bodyPr/>
                    <a:lstStyle/>
                    <a:p>
                      <a:pPr algn="ctr"/>
                      <a:r>
                        <a:rPr lang="en-US" sz="1800" dirty="0"/>
                        <a:t># pts</a:t>
                      </a:r>
                    </a:p>
                  </a:txBody>
                  <a:tcPr/>
                </a:tc>
                <a:tc>
                  <a:txBody>
                    <a:bodyPr/>
                    <a:lstStyle/>
                    <a:p>
                      <a:pPr algn="ctr"/>
                      <a:r>
                        <a:rPr lang="en-US" sz="1800" dirty="0"/>
                        <a:t>Cum. %</a:t>
                      </a:r>
                    </a:p>
                  </a:txBody>
                  <a:tcPr/>
                </a:tc>
                <a:extLst>
                  <a:ext uri="{0D108BD9-81ED-4DB2-BD59-A6C34878D82A}">
                    <a16:rowId xmlns:a16="http://schemas.microsoft.com/office/drawing/2014/main" val="10000"/>
                  </a:ext>
                </a:extLst>
              </a:tr>
              <a:tr h="370840">
                <a:tc>
                  <a:txBody>
                    <a:bodyPr/>
                    <a:lstStyle/>
                    <a:p>
                      <a:pPr algn="ctr"/>
                      <a:r>
                        <a:rPr lang="en-US" dirty="0"/>
                        <a:t>L</a:t>
                      </a:r>
                    </a:p>
                  </a:txBody>
                  <a:tcPr/>
                </a:tc>
                <a:tc>
                  <a:txBody>
                    <a:bodyPr/>
                    <a:lstStyle/>
                    <a:p>
                      <a:pPr algn="ctr"/>
                      <a:r>
                        <a:rPr lang="en-US" dirty="0"/>
                        <a:t>167</a:t>
                      </a:r>
                    </a:p>
                  </a:txBody>
                  <a:tcPr/>
                </a:tc>
                <a:tc>
                  <a:txBody>
                    <a:bodyPr/>
                    <a:lstStyle/>
                    <a:p>
                      <a:pPr algn="ctr"/>
                      <a:r>
                        <a:rPr lang="en-US" dirty="0"/>
                        <a:t>78.5%</a:t>
                      </a:r>
                    </a:p>
                  </a:txBody>
                  <a:tcPr/>
                </a:tc>
                <a:extLst>
                  <a:ext uri="{0D108BD9-81ED-4DB2-BD59-A6C34878D82A}">
                    <a16:rowId xmlns:a16="http://schemas.microsoft.com/office/drawing/2014/main" val="10001"/>
                  </a:ext>
                </a:extLst>
              </a:tr>
              <a:tr h="370840">
                <a:tc>
                  <a:txBody>
                    <a:bodyPr/>
                    <a:lstStyle/>
                    <a:p>
                      <a:pPr algn="ctr"/>
                      <a:r>
                        <a:rPr lang="en-US" dirty="0"/>
                        <a:t>M</a:t>
                      </a:r>
                    </a:p>
                  </a:txBody>
                  <a:tcPr/>
                </a:tc>
                <a:tc>
                  <a:txBody>
                    <a:bodyPr/>
                    <a:lstStyle/>
                    <a:p>
                      <a:pPr algn="ctr"/>
                      <a:r>
                        <a:rPr lang="en-US" dirty="0"/>
                        <a:t>146</a:t>
                      </a:r>
                    </a:p>
                  </a:txBody>
                  <a:tcPr/>
                </a:tc>
                <a:tc>
                  <a:txBody>
                    <a:bodyPr/>
                    <a:lstStyle/>
                    <a:p>
                      <a:pPr algn="ctr"/>
                      <a:r>
                        <a:rPr lang="en-US" dirty="0"/>
                        <a:t>82.0%</a:t>
                      </a:r>
                    </a:p>
                  </a:txBody>
                  <a:tcPr/>
                </a:tc>
                <a:extLst>
                  <a:ext uri="{0D108BD9-81ED-4DB2-BD59-A6C34878D82A}">
                    <a16:rowId xmlns:a16="http://schemas.microsoft.com/office/drawing/2014/main" val="10002"/>
                  </a:ext>
                </a:extLst>
              </a:tr>
              <a:tr h="370840">
                <a:tc>
                  <a:txBody>
                    <a:bodyPr/>
                    <a:lstStyle/>
                    <a:p>
                      <a:pPr algn="ctr"/>
                      <a:r>
                        <a:rPr lang="en-US" dirty="0"/>
                        <a:t>N</a:t>
                      </a:r>
                    </a:p>
                  </a:txBody>
                  <a:tcPr/>
                </a:tc>
                <a:tc>
                  <a:txBody>
                    <a:bodyPr/>
                    <a:lstStyle/>
                    <a:p>
                      <a:pPr algn="ctr"/>
                      <a:r>
                        <a:rPr lang="en-US" dirty="0"/>
                        <a:t>135</a:t>
                      </a:r>
                    </a:p>
                  </a:txBody>
                  <a:tcPr/>
                </a:tc>
                <a:tc>
                  <a:txBody>
                    <a:bodyPr/>
                    <a:lstStyle/>
                    <a:p>
                      <a:pPr algn="ctr"/>
                      <a:r>
                        <a:rPr lang="en-US" dirty="0"/>
                        <a:t>85.2%</a:t>
                      </a:r>
                    </a:p>
                  </a:txBody>
                  <a:tcPr/>
                </a:tc>
                <a:extLst>
                  <a:ext uri="{0D108BD9-81ED-4DB2-BD59-A6C34878D82A}">
                    <a16:rowId xmlns:a16="http://schemas.microsoft.com/office/drawing/2014/main" val="10003"/>
                  </a:ext>
                </a:extLst>
              </a:tr>
              <a:tr h="370840">
                <a:tc>
                  <a:txBody>
                    <a:bodyPr/>
                    <a:lstStyle/>
                    <a:p>
                      <a:pPr algn="ctr"/>
                      <a:r>
                        <a:rPr lang="en-US" dirty="0"/>
                        <a:t>O</a:t>
                      </a:r>
                    </a:p>
                  </a:txBody>
                  <a:tcPr/>
                </a:tc>
                <a:tc>
                  <a:txBody>
                    <a:bodyPr/>
                    <a:lstStyle/>
                    <a:p>
                      <a:pPr algn="ctr"/>
                      <a:r>
                        <a:rPr lang="en-US" dirty="0"/>
                        <a:t>120</a:t>
                      </a:r>
                    </a:p>
                  </a:txBody>
                  <a:tcPr/>
                </a:tc>
                <a:tc>
                  <a:txBody>
                    <a:bodyPr/>
                    <a:lstStyle/>
                    <a:p>
                      <a:pPr algn="ctr"/>
                      <a:r>
                        <a:rPr lang="en-US" dirty="0"/>
                        <a:t>88.1%</a:t>
                      </a:r>
                    </a:p>
                  </a:txBody>
                  <a:tcPr/>
                </a:tc>
                <a:extLst>
                  <a:ext uri="{0D108BD9-81ED-4DB2-BD59-A6C34878D82A}">
                    <a16:rowId xmlns:a16="http://schemas.microsoft.com/office/drawing/2014/main" val="10004"/>
                  </a:ext>
                </a:extLst>
              </a:tr>
              <a:tr h="370840">
                <a:tc>
                  <a:txBody>
                    <a:bodyPr/>
                    <a:lstStyle/>
                    <a:p>
                      <a:pPr algn="ctr"/>
                      <a:r>
                        <a:rPr lang="en-US" dirty="0"/>
                        <a:t>P</a:t>
                      </a:r>
                    </a:p>
                  </a:txBody>
                  <a:tcPr/>
                </a:tc>
                <a:tc>
                  <a:txBody>
                    <a:bodyPr/>
                    <a:lstStyle/>
                    <a:p>
                      <a:pPr algn="ctr"/>
                      <a:r>
                        <a:rPr lang="en-US" dirty="0"/>
                        <a:t>0</a:t>
                      </a:r>
                    </a:p>
                  </a:txBody>
                  <a:tcPr/>
                </a:tc>
                <a:tc>
                  <a:txBody>
                    <a:bodyPr/>
                    <a:lstStyle/>
                    <a:p>
                      <a:pPr algn="ctr"/>
                      <a:r>
                        <a:rPr lang="en-US" dirty="0"/>
                        <a:t>--</a:t>
                      </a:r>
                    </a:p>
                  </a:txBody>
                  <a:tcPr/>
                </a:tc>
                <a:extLst>
                  <a:ext uri="{0D108BD9-81ED-4DB2-BD59-A6C34878D82A}">
                    <a16:rowId xmlns:a16="http://schemas.microsoft.com/office/drawing/2014/main" val="10005"/>
                  </a:ext>
                </a:extLst>
              </a:tr>
              <a:tr h="370840">
                <a:tc>
                  <a:txBody>
                    <a:bodyPr/>
                    <a:lstStyle/>
                    <a:p>
                      <a:pPr algn="ctr"/>
                      <a:r>
                        <a:rPr lang="en-US" dirty="0"/>
                        <a:t>Q</a:t>
                      </a:r>
                    </a:p>
                  </a:txBody>
                  <a:tcPr/>
                </a:tc>
                <a:tc>
                  <a:txBody>
                    <a:bodyPr/>
                    <a:lstStyle/>
                    <a:p>
                      <a:pPr algn="ctr"/>
                      <a:r>
                        <a:rPr lang="en-US" dirty="0"/>
                        <a:t>0</a:t>
                      </a:r>
                    </a:p>
                  </a:txBody>
                  <a:tcPr/>
                </a:tc>
                <a:tc>
                  <a:txBody>
                    <a:bodyPr/>
                    <a:lstStyle/>
                    <a:p>
                      <a:pPr algn="ctr"/>
                      <a:r>
                        <a:rPr lang="en-US" dirty="0"/>
                        <a:t>--</a:t>
                      </a:r>
                    </a:p>
                  </a:txBody>
                  <a:tcPr/>
                </a:tc>
                <a:extLst>
                  <a:ext uri="{0D108BD9-81ED-4DB2-BD59-A6C34878D82A}">
                    <a16:rowId xmlns:a16="http://schemas.microsoft.com/office/drawing/2014/main" val="10006"/>
                  </a:ext>
                </a:extLst>
              </a:tr>
              <a:tr h="370840">
                <a:tc>
                  <a:txBody>
                    <a:bodyPr/>
                    <a:lstStyle/>
                    <a:p>
                      <a:pPr algn="ctr"/>
                      <a:r>
                        <a:rPr lang="en-US" dirty="0"/>
                        <a:t>R</a:t>
                      </a:r>
                    </a:p>
                  </a:txBody>
                  <a:tcPr/>
                </a:tc>
                <a:tc>
                  <a:txBody>
                    <a:bodyPr/>
                    <a:lstStyle/>
                    <a:p>
                      <a:pPr algn="ctr"/>
                      <a:r>
                        <a:rPr lang="en-US" dirty="0"/>
                        <a:t>99</a:t>
                      </a:r>
                    </a:p>
                  </a:txBody>
                  <a:tcPr/>
                </a:tc>
                <a:tc>
                  <a:txBody>
                    <a:bodyPr/>
                    <a:lstStyle/>
                    <a:p>
                      <a:pPr algn="ctr"/>
                      <a:r>
                        <a:rPr lang="en-US" dirty="0"/>
                        <a:t>90.5%</a:t>
                      </a:r>
                    </a:p>
                  </a:txBody>
                  <a:tcPr/>
                </a:tc>
                <a:extLst>
                  <a:ext uri="{0D108BD9-81ED-4DB2-BD59-A6C34878D82A}">
                    <a16:rowId xmlns:a16="http://schemas.microsoft.com/office/drawing/2014/main" val="10007"/>
                  </a:ext>
                </a:extLst>
              </a:tr>
              <a:tr h="370840">
                <a:tc>
                  <a:txBody>
                    <a:bodyPr/>
                    <a:lstStyle/>
                    <a:p>
                      <a:pPr algn="ctr"/>
                      <a:r>
                        <a:rPr lang="en-US" dirty="0"/>
                        <a:t>S</a:t>
                      </a:r>
                    </a:p>
                  </a:txBody>
                  <a:tcPr/>
                </a:tc>
                <a:tc>
                  <a:txBody>
                    <a:bodyPr/>
                    <a:lstStyle/>
                    <a:p>
                      <a:pPr algn="ctr"/>
                      <a:r>
                        <a:rPr lang="en-US" dirty="0"/>
                        <a:t>96</a:t>
                      </a:r>
                    </a:p>
                  </a:txBody>
                  <a:tcPr/>
                </a:tc>
                <a:tc>
                  <a:txBody>
                    <a:bodyPr/>
                    <a:lstStyle/>
                    <a:p>
                      <a:pPr algn="ctr"/>
                      <a:r>
                        <a:rPr lang="en-US" dirty="0"/>
                        <a:t>92.8%</a:t>
                      </a:r>
                    </a:p>
                  </a:txBody>
                  <a:tcPr/>
                </a:tc>
                <a:extLst>
                  <a:ext uri="{0D108BD9-81ED-4DB2-BD59-A6C34878D82A}">
                    <a16:rowId xmlns:a16="http://schemas.microsoft.com/office/drawing/2014/main" val="10008"/>
                  </a:ext>
                </a:extLst>
              </a:tr>
              <a:tr h="370840">
                <a:tc>
                  <a:txBody>
                    <a:bodyPr/>
                    <a:lstStyle/>
                    <a:p>
                      <a:pPr algn="ctr"/>
                      <a:r>
                        <a:rPr lang="en-US" dirty="0"/>
                        <a:t>T</a:t>
                      </a:r>
                    </a:p>
                  </a:txBody>
                  <a:tcPr/>
                </a:tc>
                <a:tc>
                  <a:txBody>
                    <a:bodyPr/>
                    <a:lstStyle/>
                    <a:p>
                      <a:pPr algn="ctr"/>
                      <a:r>
                        <a:rPr lang="en-US" dirty="0"/>
                        <a:t>90</a:t>
                      </a:r>
                    </a:p>
                  </a:txBody>
                  <a:tcPr/>
                </a:tc>
                <a:tc>
                  <a:txBody>
                    <a:bodyPr/>
                    <a:lstStyle/>
                    <a:p>
                      <a:pPr algn="ctr"/>
                      <a:r>
                        <a:rPr lang="en-US" dirty="0"/>
                        <a:t>94.9%</a:t>
                      </a:r>
                    </a:p>
                  </a:txBody>
                  <a:tcPr/>
                </a:tc>
                <a:extLst>
                  <a:ext uri="{0D108BD9-81ED-4DB2-BD59-A6C34878D82A}">
                    <a16:rowId xmlns:a16="http://schemas.microsoft.com/office/drawing/2014/main" val="10009"/>
                  </a:ext>
                </a:extLst>
              </a:tr>
              <a:tr h="370840">
                <a:tc>
                  <a:txBody>
                    <a:bodyPr/>
                    <a:lstStyle/>
                    <a:p>
                      <a:pPr algn="ctr"/>
                      <a:r>
                        <a:rPr lang="en-US" dirty="0"/>
                        <a:t>U</a:t>
                      </a:r>
                    </a:p>
                  </a:txBody>
                  <a:tcPr/>
                </a:tc>
                <a:tc>
                  <a:txBody>
                    <a:bodyPr/>
                    <a:lstStyle/>
                    <a:p>
                      <a:pPr algn="ctr"/>
                      <a:r>
                        <a:rPr lang="en-US" dirty="0"/>
                        <a:t>0</a:t>
                      </a:r>
                    </a:p>
                  </a:txBody>
                  <a:tcPr/>
                </a:tc>
                <a:tc>
                  <a:txBody>
                    <a:bodyPr/>
                    <a:lstStyle/>
                    <a:p>
                      <a:pPr algn="ctr"/>
                      <a:r>
                        <a:rPr lang="en-US" dirty="0"/>
                        <a:t>--</a:t>
                      </a:r>
                    </a:p>
                  </a:txBody>
                  <a:tcPr/>
                </a:tc>
                <a:extLst>
                  <a:ext uri="{0D108BD9-81ED-4DB2-BD59-A6C34878D82A}">
                    <a16:rowId xmlns:a16="http://schemas.microsoft.com/office/drawing/2014/main" val="10010"/>
                  </a:ext>
                </a:extLst>
              </a:tr>
              <a:tr h="370840">
                <a:tc>
                  <a:txBody>
                    <a:bodyPr/>
                    <a:lstStyle/>
                    <a:p>
                      <a:pPr algn="ctr"/>
                      <a:r>
                        <a:rPr lang="en-US" dirty="0"/>
                        <a:t>V</a:t>
                      </a:r>
                    </a:p>
                  </a:txBody>
                  <a:tcPr/>
                </a:tc>
                <a:tc>
                  <a:txBody>
                    <a:bodyPr/>
                    <a:lstStyle/>
                    <a:p>
                      <a:pPr algn="ctr"/>
                      <a:r>
                        <a:rPr lang="en-US" dirty="0"/>
                        <a:t>89</a:t>
                      </a:r>
                    </a:p>
                  </a:txBody>
                  <a:tcPr/>
                </a:tc>
                <a:tc>
                  <a:txBody>
                    <a:bodyPr/>
                    <a:lstStyle/>
                    <a:p>
                      <a:pPr algn="ctr"/>
                      <a:r>
                        <a:rPr lang="en-US" dirty="0"/>
                        <a:t>97.1%</a:t>
                      </a:r>
                    </a:p>
                  </a:txBody>
                  <a:tcPr/>
                </a:tc>
                <a:extLst>
                  <a:ext uri="{0D108BD9-81ED-4DB2-BD59-A6C34878D82A}">
                    <a16:rowId xmlns:a16="http://schemas.microsoft.com/office/drawing/2014/main" val="10011"/>
                  </a:ext>
                </a:extLst>
              </a:tr>
            </a:tbl>
          </a:graphicData>
        </a:graphic>
      </p:graphicFrame>
      <p:graphicFrame>
        <p:nvGraphicFramePr>
          <p:cNvPr id="6" name="Content Placeholder 8"/>
          <p:cNvGraphicFramePr>
            <a:graphicFrameLocks/>
          </p:cNvGraphicFramePr>
          <p:nvPr>
            <p:extLst>
              <p:ext uri="{D42A27DB-BD31-4B8C-83A1-F6EECF244321}">
                <p14:modId xmlns:p14="http://schemas.microsoft.com/office/powerpoint/2010/main" val="3807252025"/>
              </p:ext>
            </p:extLst>
          </p:nvPr>
        </p:nvGraphicFramePr>
        <p:xfrm>
          <a:off x="5943600" y="1600200"/>
          <a:ext cx="2743200" cy="445008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tblGrid>
              <a:tr h="370840">
                <a:tc>
                  <a:txBody>
                    <a:bodyPr/>
                    <a:lstStyle/>
                    <a:p>
                      <a:pPr algn="ctr"/>
                      <a:r>
                        <a:rPr lang="en-US" sz="1800" dirty="0"/>
                        <a:t>Area</a:t>
                      </a:r>
                    </a:p>
                  </a:txBody>
                  <a:tcPr/>
                </a:tc>
                <a:tc>
                  <a:txBody>
                    <a:bodyPr/>
                    <a:lstStyle/>
                    <a:p>
                      <a:pPr algn="ctr"/>
                      <a:r>
                        <a:rPr lang="en-US" sz="1800" dirty="0"/>
                        <a:t># pts</a:t>
                      </a:r>
                    </a:p>
                  </a:txBody>
                  <a:tcPr/>
                </a:tc>
                <a:tc>
                  <a:txBody>
                    <a:bodyPr/>
                    <a:lstStyle/>
                    <a:p>
                      <a:pPr algn="ctr"/>
                      <a:r>
                        <a:rPr lang="en-US" sz="1800" dirty="0"/>
                        <a:t>Cum. %</a:t>
                      </a:r>
                    </a:p>
                  </a:txBody>
                  <a:tcPr/>
                </a:tc>
                <a:extLst>
                  <a:ext uri="{0D108BD9-81ED-4DB2-BD59-A6C34878D82A}">
                    <a16:rowId xmlns:a16="http://schemas.microsoft.com/office/drawing/2014/main" val="10000"/>
                  </a:ext>
                </a:extLst>
              </a:tr>
              <a:tr h="370840">
                <a:tc>
                  <a:txBody>
                    <a:bodyPr/>
                    <a:lstStyle/>
                    <a:p>
                      <a:pPr algn="ctr"/>
                      <a:r>
                        <a:rPr lang="en-US" dirty="0"/>
                        <a:t>W</a:t>
                      </a:r>
                    </a:p>
                  </a:txBody>
                  <a:tcPr/>
                </a:tc>
                <a:tc>
                  <a:txBody>
                    <a:bodyPr/>
                    <a:lstStyle/>
                    <a:p>
                      <a:pPr algn="ctr"/>
                      <a:r>
                        <a:rPr lang="en-US" dirty="0"/>
                        <a:t>0</a:t>
                      </a:r>
                    </a:p>
                  </a:txBody>
                  <a:tcPr/>
                </a:tc>
                <a:tc>
                  <a:txBody>
                    <a:bodyPr/>
                    <a:lstStyle/>
                    <a:p>
                      <a:pPr algn="ctr"/>
                      <a:r>
                        <a:rPr lang="en-US" dirty="0"/>
                        <a:t>--</a:t>
                      </a:r>
                    </a:p>
                  </a:txBody>
                  <a:tcPr/>
                </a:tc>
                <a:extLst>
                  <a:ext uri="{0D108BD9-81ED-4DB2-BD59-A6C34878D82A}">
                    <a16:rowId xmlns:a16="http://schemas.microsoft.com/office/drawing/2014/main" val="10001"/>
                  </a:ext>
                </a:extLst>
              </a:tr>
              <a:tr h="370840">
                <a:tc>
                  <a:txBody>
                    <a:bodyPr/>
                    <a:lstStyle/>
                    <a:p>
                      <a:pPr algn="ctr"/>
                      <a:r>
                        <a:rPr lang="en-US" dirty="0"/>
                        <a:t>X</a:t>
                      </a:r>
                    </a:p>
                  </a:txBody>
                  <a:tcPr/>
                </a:tc>
                <a:tc>
                  <a:txBody>
                    <a:bodyPr/>
                    <a:lstStyle/>
                    <a:p>
                      <a:pPr algn="ctr"/>
                      <a:r>
                        <a:rPr lang="en-US" dirty="0"/>
                        <a:t>60</a:t>
                      </a:r>
                    </a:p>
                  </a:txBody>
                  <a:tcPr/>
                </a:tc>
                <a:tc>
                  <a:txBody>
                    <a:bodyPr/>
                    <a:lstStyle/>
                    <a:p>
                      <a:pPr algn="ctr"/>
                      <a:r>
                        <a:rPr lang="en-US" dirty="0"/>
                        <a:t>98.5%</a:t>
                      </a:r>
                    </a:p>
                  </a:txBody>
                  <a:tcPr/>
                </a:tc>
                <a:extLst>
                  <a:ext uri="{0D108BD9-81ED-4DB2-BD59-A6C34878D82A}">
                    <a16:rowId xmlns:a16="http://schemas.microsoft.com/office/drawing/2014/main" val="10002"/>
                  </a:ext>
                </a:extLst>
              </a:tr>
              <a:tr h="370840">
                <a:tc>
                  <a:txBody>
                    <a:bodyPr/>
                    <a:lstStyle/>
                    <a:p>
                      <a:pPr algn="ctr"/>
                      <a:r>
                        <a:rPr lang="en-US" dirty="0"/>
                        <a:t>Y</a:t>
                      </a:r>
                    </a:p>
                  </a:txBody>
                  <a:tcPr/>
                </a:tc>
                <a:tc>
                  <a:txBody>
                    <a:bodyPr/>
                    <a:lstStyle/>
                    <a:p>
                      <a:pPr algn="ctr"/>
                      <a:r>
                        <a:rPr lang="en-US" dirty="0"/>
                        <a:t>0</a:t>
                      </a:r>
                    </a:p>
                  </a:txBody>
                  <a:tcPr/>
                </a:tc>
                <a:tc>
                  <a:txBody>
                    <a:bodyPr/>
                    <a:lstStyle/>
                    <a:p>
                      <a:pPr algn="ctr"/>
                      <a:r>
                        <a:rPr lang="en-US" dirty="0"/>
                        <a:t>--</a:t>
                      </a:r>
                    </a:p>
                  </a:txBody>
                  <a:tcPr/>
                </a:tc>
                <a:extLst>
                  <a:ext uri="{0D108BD9-81ED-4DB2-BD59-A6C34878D82A}">
                    <a16:rowId xmlns:a16="http://schemas.microsoft.com/office/drawing/2014/main" val="10003"/>
                  </a:ext>
                </a:extLst>
              </a:tr>
              <a:tr h="370840">
                <a:tc>
                  <a:txBody>
                    <a:bodyPr/>
                    <a:lstStyle/>
                    <a:p>
                      <a:pPr algn="ctr"/>
                      <a:r>
                        <a:rPr lang="en-US" dirty="0"/>
                        <a:t>Z</a:t>
                      </a:r>
                    </a:p>
                  </a:txBody>
                  <a:tcPr/>
                </a:tc>
                <a:tc>
                  <a:txBody>
                    <a:bodyPr/>
                    <a:lstStyle/>
                    <a:p>
                      <a:pPr algn="ctr"/>
                      <a:r>
                        <a:rPr lang="en-US" dirty="0"/>
                        <a:t>0</a:t>
                      </a:r>
                    </a:p>
                  </a:txBody>
                  <a:tcPr/>
                </a:tc>
                <a:tc>
                  <a:txBody>
                    <a:bodyPr/>
                    <a:lstStyle/>
                    <a:p>
                      <a:pPr algn="ctr"/>
                      <a:r>
                        <a:rPr lang="en-US" dirty="0"/>
                        <a:t>--</a:t>
                      </a:r>
                    </a:p>
                  </a:txBody>
                  <a:tcPr/>
                </a:tc>
                <a:extLst>
                  <a:ext uri="{0D108BD9-81ED-4DB2-BD59-A6C34878D82A}">
                    <a16:rowId xmlns:a16="http://schemas.microsoft.com/office/drawing/2014/main" val="10004"/>
                  </a:ext>
                </a:extLst>
              </a:tr>
              <a:tr h="370840">
                <a:tc>
                  <a:txBody>
                    <a:bodyPr/>
                    <a:lstStyle/>
                    <a:p>
                      <a:pPr algn="ctr"/>
                      <a:r>
                        <a:rPr lang="en-US" dirty="0"/>
                        <a:t>AA</a:t>
                      </a:r>
                    </a:p>
                  </a:txBody>
                  <a:tcPr/>
                </a:tc>
                <a:tc>
                  <a:txBody>
                    <a:bodyPr/>
                    <a:lstStyle/>
                    <a:p>
                      <a:pPr algn="ctr"/>
                      <a:r>
                        <a:rPr lang="en-US" dirty="0"/>
                        <a:t>27</a:t>
                      </a:r>
                    </a:p>
                  </a:txBody>
                  <a:tcPr/>
                </a:tc>
                <a:tc>
                  <a:txBody>
                    <a:bodyPr/>
                    <a:lstStyle/>
                    <a:p>
                      <a:pPr algn="ctr"/>
                      <a:r>
                        <a:rPr lang="en-US" dirty="0"/>
                        <a:t>99.1%</a:t>
                      </a:r>
                    </a:p>
                  </a:txBody>
                  <a:tcPr/>
                </a:tc>
                <a:extLst>
                  <a:ext uri="{0D108BD9-81ED-4DB2-BD59-A6C34878D82A}">
                    <a16:rowId xmlns:a16="http://schemas.microsoft.com/office/drawing/2014/main" val="10005"/>
                  </a:ext>
                </a:extLst>
              </a:tr>
              <a:tr h="370840">
                <a:tc>
                  <a:txBody>
                    <a:bodyPr/>
                    <a:lstStyle/>
                    <a:p>
                      <a:pPr algn="ctr"/>
                      <a:r>
                        <a:rPr lang="en-US" dirty="0"/>
                        <a:t>BB</a:t>
                      </a:r>
                    </a:p>
                  </a:txBody>
                  <a:tcPr/>
                </a:tc>
                <a:tc>
                  <a:txBody>
                    <a:bodyPr/>
                    <a:lstStyle/>
                    <a:p>
                      <a:pPr algn="ctr"/>
                      <a:r>
                        <a:rPr lang="en-US" dirty="0"/>
                        <a:t>21</a:t>
                      </a:r>
                    </a:p>
                  </a:txBody>
                  <a:tcPr/>
                </a:tc>
                <a:tc>
                  <a:txBody>
                    <a:bodyPr/>
                    <a:lstStyle/>
                    <a:p>
                      <a:pPr algn="ctr"/>
                      <a:r>
                        <a:rPr lang="en-US" dirty="0"/>
                        <a:t>99.6%</a:t>
                      </a:r>
                    </a:p>
                  </a:txBody>
                  <a:tcPr/>
                </a:tc>
                <a:extLst>
                  <a:ext uri="{0D108BD9-81ED-4DB2-BD59-A6C34878D82A}">
                    <a16:rowId xmlns:a16="http://schemas.microsoft.com/office/drawing/2014/main" val="10006"/>
                  </a:ext>
                </a:extLst>
              </a:tr>
              <a:tr h="370840">
                <a:tc>
                  <a:txBody>
                    <a:bodyPr/>
                    <a:lstStyle/>
                    <a:p>
                      <a:pPr algn="ctr"/>
                      <a:r>
                        <a:rPr lang="en-US" dirty="0"/>
                        <a:t>CC</a:t>
                      </a:r>
                    </a:p>
                  </a:txBody>
                  <a:tcPr/>
                </a:tc>
                <a:tc>
                  <a:txBody>
                    <a:bodyPr/>
                    <a:lstStyle/>
                    <a:p>
                      <a:pPr algn="ctr"/>
                      <a:r>
                        <a:rPr lang="en-US" dirty="0"/>
                        <a:t>15</a:t>
                      </a:r>
                    </a:p>
                  </a:txBody>
                  <a:tcPr/>
                </a:tc>
                <a:tc>
                  <a:txBody>
                    <a:bodyPr/>
                    <a:lstStyle/>
                    <a:p>
                      <a:pPr algn="ctr"/>
                      <a:r>
                        <a:rPr lang="en-US" dirty="0"/>
                        <a:t>100%</a:t>
                      </a:r>
                    </a:p>
                  </a:txBody>
                  <a:tcPr/>
                </a:tc>
                <a:extLst>
                  <a:ext uri="{0D108BD9-81ED-4DB2-BD59-A6C34878D82A}">
                    <a16:rowId xmlns:a16="http://schemas.microsoft.com/office/drawing/2014/main" val="10007"/>
                  </a:ext>
                </a:extLst>
              </a:tr>
              <a:tr h="370840">
                <a:tc>
                  <a:txBody>
                    <a:bodyPr/>
                    <a:lstStyle/>
                    <a:p>
                      <a:pPr algn="ctr"/>
                      <a:r>
                        <a:rPr lang="en-US" dirty="0"/>
                        <a:t>DD</a:t>
                      </a:r>
                    </a:p>
                  </a:txBody>
                  <a:tcPr/>
                </a:tc>
                <a:tc>
                  <a:txBody>
                    <a:bodyPr/>
                    <a:lstStyle/>
                    <a:p>
                      <a:pPr algn="ctr"/>
                      <a:r>
                        <a:rPr lang="en-US" dirty="0"/>
                        <a:t>0</a:t>
                      </a:r>
                    </a:p>
                  </a:txBody>
                  <a:tcPr/>
                </a:tc>
                <a:tc>
                  <a:txBody>
                    <a:bodyPr/>
                    <a:lstStyle/>
                    <a:p>
                      <a:pPr algn="ctr"/>
                      <a:r>
                        <a:rPr lang="en-US" dirty="0"/>
                        <a:t>--</a:t>
                      </a:r>
                    </a:p>
                  </a:txBody>
                  <a:tcPr/>
                </a:tc>
                <a:extLst>
                  <a:ext uri="{0D108BD9-81ED-4DB2-BD59-A6C34878D82A}">
                    <a16:rowId xmlns:a16="http://schemas.microsoft.com/office/drawing/2014/main" val="10008"/>
                  </a:ext>
                </a:extLst>
              </a:tr>
              <a:tr h="370840">
                <a:tc>
                  <a:txBody>
                    <a:bodyPr/>
                    <a:lstStyle/>
                    <a:p>
                      <a:pPr algn="ctr"/>
                      <a:r>
                        <a:rPr lang="en-US" dirty="0"/>
                        <a:t>EE</a:t>
                      </a:r>
                    </a:p>
                  </a:txBody>
                  <a:tcPr/>
                </a:tc>
                <a:tc>
                  <a:txBody>
                    <a:bodyPr/>
                    <a:lstStyle/>
                    <a:p>
                      <a:pPr algn="ctr"/>
                      <a:r>
                        <a:rPr lang="en-US" dirty="0"/>
                        <a:t>0</a:t>
                      </a:r>
                    </a:p>
                  </a:txBody>
                  <a:tcPr/>
                </a:tc>
                <a:tc>
                  <a:txBody>
                    <a:bodyPr/>
                    <a:lstStyle/>
                    <a:p>
                      <a:pPr algn="ctr"/>
                      <a:r>
                        <a:rPr lang="en-US" dirty="0"/>
                        <a:t>--</a:t>
                      </a:r>
                    </a:p>
                  </a:txBody>
                  <a:tcPr/>
                </a:tc>
                <a:extLst>
                  <a:ext uri="{0D108BD9-81ED-4DB2-BD59-A6C34878D82A}">
                    <a16:rowId xmlns:a16="http://schemas.microsoft.com/office/drawing/2014/main" val="10009"/>
                  </a:ext>
                </a:extLst>
              </a:tr>
              <a:tr h="370840">
                <a:tc>
                  <a:txBody>
                    <a:bodyPr/>
                    <a:lstStyle/>
                    <a:p>
                      <a:pPr algn="ctr"/>
                      <a:r>
                        <a:rPr lang="en-US" dirty="0"/>
                        <a:t>FF</a:t>
                      </a:r>
                    </a:p>
                  </a:txBody>
                  <a:tcPr/>
                </a:tc>
                <a:tc>
                  <a:txBody>
                    <a:bodyPr/>
                    <a:lstStyle/>
                    <a:p>
                      <a:pPr algn="ctr"/>
                      <a:r>
                        <a:rPr lang="en-US" dirty="0"/>
                        <a:t>0</a:t>
                      </a:r>
                    </a:p>
                  </a:txBody>
                  <a:tcPr/>
                </a:tc>
                <a:tc>
                  <a:txBody>
                    <a:bodyPr/>
                    <a:lstStyle/>
                    <a:p>
                      <a:pPr algn="ctr"/>
                      <a:r>
                        <a:rPr lang="en-US" dirty="0"/>
                        <a:t>--</a:t>
                      </a:r>
                    </a:p>
                  </a:txBody>
                  <a:tcPr/>
                </a:tc>
                <a:extLst>
                  <a:ext uri="{0D108BD9-81ED-4DB2-BD59-A6C34878D82A}">
                    <a16:rowId xmlns:a16="http://schemas.microsoft.com/office/drawing/2014/main" val="10010"/>
                  </a:ext>
                </a:extLst>
              </a:tr>
              <a:tr h="370840">
                <a:tc>
                  <a:txBody>
                    <a:bodyPr/>
                    <a:lstStyle/>
                    <a:p>
                      <a:pPr algn="ctr"/>
                      <a:r>
                        <a:rPr lang="en-US" dirty="0"/>
                        <a:t>TOTAL</a:t>
                      </a:r>
                    </a:p>
                  </a:txBody>
                  <a:tcPr/>
                </a:tc>
                <a:tc>
                  <a:txBody>
                    <a:bodyPr/>
                    <a:lstStyle/>
                    <a:p>
                      <a:pPr algn="ctr"/>
                      <a:r>
                        <a:rPr lang="en-US" dirty="0"/>
                        <a:t>4,174</a:t>
                      </a:r>
                    </a:p>
                  </a:txBody>
                  <a:tcPr/>
                </a:tc>
                <a:tc>
                  <a:txBody>
                    <a:bodyPr/>
                    <a:lstStyle/>
                    <a:p>
                      <a:pPr algn="ctr"/>
                      <a:r>
                        <a:rPr lang="en-US" dirty="0"/>
                        <a:t>100%</a:t>
                      </a:r>
                    </a:p>
                  </a:txBody>
                  <a:tcPr/>
                </a:tc>
                <a:extLst>
                  <a:ext uri="{0D108BD9-81ED-4DB2-BD59-A6C34878D82A}">
                    <a16:rowId xmlns:a16="http://schemas.microsoft.com/office/drawing/2014/main" val="10011"/>
                  </a:ext>
                </a:extLst>
              </a:tr>
            </a:tbl>
          </a:graphicData>
        </a:graphic>
      </p:graphicFrame>
      <p:grpSp>
        <p:nvGrpSpPr>
          <p:cNvPr id="19" name="Group 18"/>
          <p:cNvGrpSpPr/>
          <p:nvPr/>
        </p:nvGrpSpPr>
        <p:grpSpPr>
          <a:xfrm>
            <a:off x="457200" y="5257800"/>
            <a:ext cx="2590800" cy="438912"/>
            <a:chOff x="457200" y="5257800"/>
            <a:chExt cx="2590800" cy="438912"/>
          </a:xfrm>
        </p:grpSpPr>
        <p:cxnSp>
          <p:nvCxnSpPr>
            <p:cNvPr id="4" name="Straight Connector 3"/>
            <p:cNvCxnSpPr/>
            <p:nvPr/>
          </p:nvCxnSpPr>
          <p:spPr>
            <a:xfrm>
              <a:off x="457200" y="5687568"/>
              <a:ext cx="2590800"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457200" y="5257800"/>
              <a:ext cx="0" cy="438912"/>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048000" y="5257800"/>
              <a:ext cx="0" cy="438912"/>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3209925" y="1905000"/>
            <a:ext cx="2590800" cy="438912"/>
            <a:chOff x="457200" y="5257800"/>
            <a:chExt cx="2590800" cy="438912"/>
          </a:xfrm>
        </p:grpSpPr>
        <p:cxnSp>
          <p:nvCxnSpPr>
            <p:cNvPr id="21" name="Straight Connector 20"/>
            <p:cNvCxnSpPr/>
            <p:nvPr/>
          </p:nvCxnSpPr>
          <p:spPr>
            <a:xfrm>
              <a:off x="457200" y="5687568"/>
              <a:ext cx="2590800"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457200" y="5257800"/>
              <a:ext cx="0" cy="438912"/>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3048000" y="5257800"/>
              <a:ext cx="0" cy="438912"/>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6019800" y="4114800"/>
            <a:ext cx="2590800" cy="438912"/>
            <a:chOff x="457200" y="5257800"/>
            <a:chExt cx="2590800" cy="438912"/>
          </a:xfrm>
        </p:grpSpPr>
        <p:cxnSp>
          <p:nvCxnSpPr>
            <p:cNvPr id="25" name="Straight Connector 24"/>
            <p:cNvCxnSpPr/>
            <p:nvPr/>
          </p:nvCxnSpPr>
          <p:spPr>
            <a:xfrm>
              <a:off x="457200" y="5687568"/>
              <a:ext cx="2590800"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457200" y="5257800"/>
              <a:ext cx="0" cy="438912"/>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3048000" y="5257800"/>
              <a:ext cx="0" cy="438912"/>
            </a:xfrm>
            <a:prstGeom prst="straightConnector1">
              <a:avLst/>
            </a:prstGeom>
            <a:ln w="25400">
              <a:solidFill>
                <a:schemeClr val="accent5"/>
              </a:solidFill>
              <a:tailEnd type="arrow"/>
            </a:ln>
          </p:spPr>
          <p:style>
            <a:lnRef idx="1">
              <a:schemeClr val="accent1"/>
            </a:lnRef>
            <a:fillRef idx="0">
              <a:schemeClr val="accent1"/>
            </a:fillRef>
            <a:effectRef idx="0">
              <a:schemeClr val="accent1"/>
            </a:effectRef>
            <a:fontRef idx="minor">
              <a:schemeClr val="tx1"/>
            </a:fontRef>
          </p:style>
        </p:cxnSp>
      </p:grpSp>
      <p:sp>
        <p:nvSpPr>
          <p:cNvPr id="2" name="Slide Number Placeholder 1"/>
          <p:cNvSpPr>
            <a:spLocks noGrp="1"/>
          </p:cNvSpPr>
          <p:nvPr>
            <p:ph type="sldNum" sz="quarter" idx="12"/>
          </p:nvPr>
        </p:nvSpPr>
        <p:spPr/>
        <p:txBody>
          <a:bodyPr/>
          <a:lstStyle/>
          <a:p>
            <a:fld id="{1F181EE6-BCB5-48D6-9A0C-7ACB016592BE}" type="slidenum">
              <a:rPr lang="en-US" smtClean="0"/>
              <a:pPr/>
              <a:t>22</a:t>
            </a:fld>
            <a:endParaRPr lang="en-US"/>
          </a:p>
        </p:txBody>
      </p:sp>
    </p:spTree>
    <p:extLst>
      <p:ext uri="{BB962C8B-B14F-4D97-AF65-F5344CB8AC3E}">
        <p14:creationId xmlns:p14="http://schemas.microsoft.com/office/powerpoint/2010/main" val="3644294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Service area = based on the number of patients per area; include the ones with the most patients first/ in </a:t>
            </a:r>
            <a:r>
              <a:rPr lang="en-US"/>
              <a:t>core area</a:t>
            </a:r>
            <a:endParaRPr lang="en-US" dirty="0"/>
          </a:p>
          <a:p>
            <a:pPr lvl="1"/>
            <a:endParaRPr lang="en-US" dirty="0"/>
          </a:p>
          <a:p>
            <a:pPr lvl="1"/>
            <a:endParaRPr lang="en-US" dirty="0"/>
          </a:p>
        </p:txBody>
      </p:sp>
      <p:sp>
        <p:nvSpPr>
          <p:cNvPr id="2" name="Title 1"/>
          <p:cNvSpPr>
            <a:spLocks noGrp="1"/>
          </p:cNvSpPr>
          <p:nvPr>
            <p:ph type="title"/>
          </p:nvPr>
        </p:nvSpPr>
        <p:spPr/>
        <p:txBody>
          <a:bodyPr>
            <a:normAutofit/>
          </a:bodyPr>
          <a:lstStyle/>
          <a:p>
            <a:r>
              <a:rPr lang="en-US" dirty="0">
                <a:solidFill>
                  <a:schemeClr val="accent1"/>
                </a:solidFill>
              </a:rPr>
              <a:t>Thinking about Patient Panels in a </a:t>
            </a:r>
            <a:br>
              <a:rPr lang="en-US" dirty="0">
                <a:solidFill>
                  <a:schemeClr val="accent1"/>
                </a:solidFill>
              </a:rPr>
            </a:br>
            <a:r>
              <a:rPr lang="en-US" dirty="0">
                <a:solidFill>
                  <a:schemeClr val="accent1"/>
                </a:solidFill>
              </a:rPr>
              <a:t>Non-Clinical Context</a:t>
            </a:r>
          </a:p>
        </p:txBody>
      </p:sp>
      <p:grpSp>
        <p:nvGrpSpPr>
          <p:cNvPr id="6" name="Group 5">
            <a:extLst>
              <a:ext uri="{FF2B5EF4-FFF2-40B4-BE49-F238E27FC236}">
                <a16:creationId xmlns:a16="http://schemas.microsoft.com/office/drawing/2014/main" id="{A30FB8CE-F97E-4466-A0D0-572B686C2A6A}"/>
              </a:ext>
            </a:extLst>
          </p:cNvPr>
          <p:cNvGrpSpPr/>
          <p:nvPr/>
        </p:nvGrpSpPr>
        <p:grpSpPr>
          <a:xfrm>
            <a:off x="1219200" y="3870664"/>
            <a:ext cx="6717625" cy="2902998"/>
            <a:chOff x="1219200" y="3870664"/>
            <a:chExt cx="6717625" cy="2902998"/>
          </a:xfrm>
        </p:grpSpPr>
        <p:sp>
          <p:nvSpPr>
            <p:cNvPr id="86" name="Rectangle 85"/>
            <p:cNvSpPr/>
            <p:nvPr/>
          </p:nvSpPr>
          <p:spPr>
            <a:xfrm>
              <a:off x="6700756" y="4270016"/>
              <a:ext cx="843044"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5867400" y="4271496"/>
              <a:ext cx="838200"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1219200" y="4267200"/>
              <a:ext cx="769398"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1219200" y="5943599"/>
              <a:ext cx="769398" cy="60703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1988598" y="5333025"/>
              <a:ext cx="763746" cy="61434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1988598" y="4267200"/>
              <a:ext cx="763746"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2752344" y="4267200"/>
              <a:ext cx="755445" cy="533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3507789" y="4267200"/>
              <a:ext cx="762459" cy="533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5859508" y="5952744"/>
              <a:ext cx="841248" cy="5981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5867399" y="5349240"/>
              <a:ext cx="838199" cy="59813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5867400" y="4800600"/>
              <a:ext cx="838200"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5029200" y="5952744"/>
              <a:ext cx="832104" cy="598133"/>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5029200" y="5345467"/>
              <a:ext cx="830308" cy="5981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5029200" y="4800600"/>
              <a:ext cx="832104" cy="533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4270248" y="5952744"/>
              <a:ext cx="762000" cy="598133"/>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4267200" y="5349240"/>
              <a:ext cx="762000" cy="5981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4267200" y="4800600"/>
              <a:ext cx="762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3502152" y="5952526"/>
              <a:ext cx="762000" cy="5981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3502152" y="5349240"/>
              <a:ext cx="762000" cy="5981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3502152" y="4803416"/>
              <a:ext cx="762000" cy="533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2752344" y="5952502"/>
              <a:ext cx="762000" cy="5981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752344" y="5349240"/>
              <a:ext cx="762000" cy="5981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2752344" y="4800600"/>
              <a:ext cx="762000" cy="533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1988598"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7432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5052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2672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292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8674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7056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219200" y="4800600"/>
              <a:ext cx="6324600" cy="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219200" y="5334000"/>
              <a:ext cx="6324600" cy="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219200" y="5943600"/>
              <a:ext cx="6324600" cy="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1219200" y="4267200"/>
              <a:ext cx="6324600" cy="2286000"/>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1988598" y="3870664"/>
              <a:ext cx="5948227" cy="2902998"/>
            </a:xfrm>
            <a:custGeom>
              <a:avLst/>
              <a:gdLst>
                <a:gd name="connsiteX0" fmla="*/ 2059619 w 5948227"/>
                <a:gd name="connsiteY0" fmla="*/ 17755 h 2902998"/>
                <a:gd name="connsiteX1" fmla="*/ 2059619 w 5948227"/>
                <a:gd name="connsiteY1" fmla="*/ 17755 h 2902998"/>
                <a:gd name="connsiteX2" fmla="*/ 1988598 w 5948227"/>
                <a:gd name="connsiteY2" fmla="*/ 62144 h 2902998"/>
                <a:gd name="connsiteX3" fmla="*/ 1926454 w 5948227"/>
                <a:gd name="connsiteY3" fmla="*/ 71021 h 2902998"/>
                <a:gd name="connsiteX4" fmla="*/ 1864311 w 5948227"/>
                <a:gd name="connsiteY4" fmla="*/ 88777 h 2902998"/>
                <a:gd name="connsiteX5" fmla="*/ 1793289 w 5948227"/>
                <a:gd name="connsiteY5" fmla="*/ 106532 h 2902998"/>
                <a:gd name="connsiteX6" fmla="*/ 1757779 w 5948227"/>
                <a:gd name="connsiteY6" fmla="*/ 124287 h 2902998"/>
                <a:gd name="connsiteX7" fmla="*/ 1686757 w 5948227"/>
                <a:gd name="connsiteY7" fmla="*/ 142043 h 2902998"/>
                <a:gd name="connsiteX8" fmla="*/ 1615736 w 5948227"/>
                <a:gd name="connsiteY8" fmla="*/ 177553 h 2902998"/>
                <a:gd name="connsiteX9" fmla="*/ 1589103 w 5948227"/>
                <a:gd name="connsiteY9" fmla="*/ 195309 h 2902998"/>
                <a:gd name="connsiteX10" fmla="*/ 1562470 w 5948227"/>
                <a:gd name="connsiteY10" fmla="*/ 204186 h 2902998"/>
                <a:gd name="connsiteX11" fmla="*/ 1500326 w 5948227"/>
                <a:gd name="connsiteY11" fmla="*/ 248575 h 2902998"/>
                <a:gd name="connsiteX12" fmla="*/ 1464816 w 5948227"/>
                <a:gd name="connsiteY12" fmla="*/ 284086 h 2902998"/>
                <a:gd name="connsiteX13" fmla="*/ 1429305 w 5948227"/>
                <a:gd name="connsiteY13" fmla="*/ 292963 h 2902998"/>
                <a:gd name="connsiteX14" fmla="*/ 1367161 w 5948227"/>
                <a:gd name="connsiteY14" fmla="*/ 363985 h 2902998"/>
                <a:gd name="connsiteX15" fmla="*/ 1331651 w 5948227"/>
                <a:gd name="connsiteY15" fmla="*/ 399495 h 2902998"/>
                <a:gd name="connsiteX16" fmla="*/ 1296140 w 5948227"/>
                <a:gd name="connsiteY16" fmla="*/ 417251 h 2902998"/>
                <a:gd name="connsiteX17" fmla="*/ 1207363 w 5948227"/>
                <a:gd name="connsiteY17" fmla="*/ 514905 h 2902998"/>
                <a:gd name="connsiteX18" fmla="*/ 1171852 w 5948227"/>
                <a:gd name="connsiteY18" fmla="*/ 550416 h 2902998"/>
                <a:gd name="connsiteX19" fmla="*/ 1127464 w 5948227"/>
                <a:gd name="connsiteY19" fmla="*/ 585926 h 2902998"/>
                <a:gd name="connsiteX20" fmla="*/ 1091953 w 5948227"/>
                <a:gd name="connsiteY20" fmla="*/ 621437 h 2902998"/>
                <a:gd name="connsiteX21" fmla="*/ 1038687 w 5948227"/>
                <a:gd name="connsiteY21" fmla="*/ 656948 h 2902998"/>
                <a:gd name="connsiteX22" fmla="*/ 1012054 w 5948227"/>
                <a:gd name="connsiteY22" fmla="*/ 710214 h 2902998"/>
                <a:gd name="connsiteX23" fmla="*/ 985421 w 5948227"/>
                <a:gd name="connsiteY23" fmla="*/ 736847 h 2902998"/>
                <a:gd name="connsiteX24" fmla="*/ 958788 w 5948227"/>
                <a:gd name="connsiteY24" fmla="*/ 772357 h 2902998"/>
                <a:gd name="connsiteX25" fmla="*/ 932155 w 5948227"/>
                <a:gd name="connsiteY25" fmla="*/ 816746 h 2902998"/>
                <a:gd name="connsiteX26" fmla="*/ 923278 w 5948227"/>
                <a:gd name="connsiteY26" fmla="*/ 843379 h 2902998"/>
                <a:gd name="connsiteX27" fmla="*/ 905522 w 5948227"/>
                <a:gd name="connsiteY27" fmla="*/ 870012 h 2902998"/>
                <a:gd name="connsiteX28" fmla="*/ 878889 w 5948227"/>
                <a:gd name="connsiteY28" fmla="*/ 932155 h 2902998"/>
                <a:gd name="connsiteX29" fmla="*/ 852256 w 5948227"/>
                <a:gd name="connsiteY29" fmla="*/ 985421 h 2902998"/>
                <a:gd name="connsiteX30" fmla="*/ 807868 w 5948227"/>
                <a:gd name="connsiteY30" fmla="*/ 1029810 h 2902998"/>
                <a:gd name="connsiteX31" fmla="*/ 772357 w 5948227"/>
                <a:gd name="connsiteY31" fmla="*/ 1065320 h 2902998"/>
                <a:gd name="connsiteX32" fmla="*/ 754602 w 5948227"/>
                <a:gd name="connsiteY32" fmla="*/ 1083076 h 2902998"/>
                <a:gd name="connsiteX33" fmla="*/ 701336 w 5948227"/>
                <a:gd name="connsiteY33" fmla="*/ 1118586 h 2902998"/>
                <a:gd name="connsiteX34" fmla="*/ 674703 w 5948227"/>
                <a:gd name="connsiteY34" fmla="*/ 1145219 h 2902998"/>
                <a:gd name="connsiteX35" fmla="*/ 612559 w 5948227"/>
                <a:gd name="connsiteY35" fmla="*/ 1189608 h 2902998"/>
                <a:gd name="connsiteX36" fmla="*/ 585926 w 5948227"/>
                <a:gd name="connsiteY36" fmla="*/ 1225119 h 2902998"/>
                <a:gd name="connsiteX37" fmla="*/ 559293 w 5948227"/>
                <a:gd name="connsiteY37" fmla="*/ 1233996 h 2902998"/>
                <a:gd name="connsiteX38" fmla="*/ 488272 w 5948227"/>
                <a:gd name="connsiteY38" fmla="*/ 1313895 h 2902998"/>
                <a:gd name="connsiteX39" fmla="*/ 443884 w 5948227"/>
                <a:gd name="connsiteY39" fmla="*/ 1358284 h 2902998"/>
                <a:gd name="connsiteX40" fmla="*/ 426128 w 5948227"/>
                <a:gd name="connsiteY40" fmla="*/ 1376039 h 2902998"/>
                <a:gd name="connsiteX41" fmla="*/ 399495 w 5948227"/>
                <a:gd name="connsiteY41" fmla="*/ 1420427 h 2902998"/>
                <a:gd name="connsiteX42" fmla="*/ 372862 w 5948227"/>
                <a:gd name="connsiteY42" fmla="*/ 1464816 h 2902998"/>
                <a:gd name="connsiteX43" fmla="*/ 337352 w 5948227"/>
                <a:gd name="connsiteY43" fmla="*/ 1589103 h 2902998"/>
                <a:gd name="connsiteX44" fmla="*/ 319596 w 5948227"/>
                <a:gd name="connsiteY44" fmla="*/ 1624614 h 2902998"/>
                <a:gd name="connsiteX45" fmla="*/ 301841 w 5948227"/>
                <a:gd name="connsiteY45" fmla="*/ 1695635 h 2902998"/>
                <a:gd name="connsiteX46" fmla="*/ 284085 w 5948227"/>
                <a:gd name="connsiteY46" fmla="*/ 1748901 h 2902998"/>
                <a:gd name="connsiteX47" fmla="*/ 275208 w 5948227"/>
                <a:gd name="connsiteY47" fmla="*/ 1784412 h 2902998"/>
                <a:gd name="connsiteX48" fmla="*/ 248575 w 5948227"/>
                <a:gd name="connsiteY48" fmla="*/ 1828800 h 2902998"/>
                <a:gd name="connsiteX49" fmla="*/ 204186 w 5948227"/>
                <a:gd name="connsiteY49" fmla="*/ 1882066 h 2902998"/>
                <a:gd name="connsiteX50" fmla="*/ 133165 w 5948227"/>
                <a:gd name="connsiteY50" fmla="*/ 1935332 h 2902998"/>
                <a:gd name="connsiteX51" fmla="*/ 97654 w 5948227"/>
                <a:gd name="connsiteY51" fmla="*/ 1979720 h 2902998"/>
                <a:gd name="connsiteX52" fmla="*/ 62144 w 5948227"/>
                <a:gd name="connsiteY52" fmla="*/ 2032986 h 2902998"/>
                <a:gd name="connsiteX53" fmla="*/ 26633 w 5948227"/>
                <a:gd name="connsiteY53" fmla="*/ 2077375 h 2902998"/>
                <a:gd name="connsiteX54" fmla="*/ 0 w 5948227"/>
                <a:gd name="connsiteY54" fmla="*/ 2130641 h 2902998"/>
                <a:gd name="connsiteX55" fmla="*/ 8878 w 5948227"/>
                <a:gd name="connsiteY55" fmla="*/ 2263806 h 2902998"/>
                <a:gd name="connsiteX56" fmla="*/ 26633 w 5948227"/>
                <a:gd name="connsiteY56" fmla="*/ 2290439 h 2902998"/>
                <a:gd name="connsiteX57" fmla="*/ 53266 w 5948227"/>
                <a:gd name="connsiteY57" fmla="*/ 2343705 h 2902998"/>
                <a:gd name="connsiteX58" fmla="*/ 79899 w 5948227"/>
                <a:gd name="connsiteY58" fmla="*/ 2707689 h 2902998"/>
                <a:gd name="connsiteX59" fmla="*/ 106532 w 5948227"/>
                <a:gd name="connsiteY59" fmla="*/ 2716567 h 2902998"/>
                <a:gd name="connsiteX60" fmla="*/ 195309 w 5948227"/>
                <a:gd name="connsiteY60" fmla="*/ 2743200 h 2902998"/>
                <a:gd name="connsiteX61" fmla="*/ 523783 w 5948227"/>
                <a:gd name="connsiteY61" fmla="*/ 2752078 h 2902998"/>
                <a:gd name="connsiteX62" fmla="*/ 630315 w 5948227"/>
                <a:gd name="connsiteY62" fmla="*/ 2769833 h 2902998"/>
                <a:gd name="connsiteX63" fmla="*/ 683581 w 5948227"/>
                <a:gd name="connsiteY63" fmla="*/ 2778711 h 2902998"/>
                <a:gd name="connsiteX64" fmla="*/ 941033 w 5948227"/>
                <a:gd name="connsiteY64" fmla="*/ 2796466 h 2902998"/>
                <a:gd name="connsiteX65" fmla="*/ 1136342 w 5948227"/>
                <a:gd name="connsiteY65" fmla="*/ 2805344 h 2902998"/>
                <a:gd name="connsiteX66" fmla="*/ 1411550 w 5948227"/>
                <a:gd name="connsiteY66" fmla="*/ 2823099 h 2902998"/>
                <a:gd name="connsiteX67" fmla="*/ 2565647 w 5948227"/>
                <a:gd name="connsiteY67" fmla="*/ 2831977 h 2902998"/>
                <a:gd name="connsiteX68" fmla="*/ 2654423 w 5948227"/>
                <a:gd name="connsiteY68" fmla="*/ 2858610 h 2902998"/>
                <a:gd name="connsiteX69" fmla="*/ 2716567 w 5948227"/>
                <a:gd name="connsiteY69" fmla="*/ 2867487 h 2902998"/>
                <a:gd name="connsiteX70" fmla="*/ 2760955 w 5948227"/>
                <a:gd name="connsiteY70" fmla="*/ 2876365 h 2902998"/>
                <a:gd name="connsiteX71" fmla="*/ 2831977 w 5948227"/>
                <a:gd name="connsiteY71" fmla="*/ 2885243 h 2902998"/>
                <a:gd name="connsiteX72" fmla="*/ 2867487 w 5948227"/>
                <a:gd name="connsiteY72" fmla="*/ 2894120 h 2902998"/>
                <a:gd name="connsiteX73" fmla="*/ 2929631 w 5948227"/>
                <a:gd name="connsiteY73" fmla="*/ 2902998 h 2902998"/>
                <a:gd name="connsiteX74" fmla="*/ 3391270 w 5948227"/>
                <a:gd name="connsiteY74" fmla="*/ 2894120 h 2902998"/>
                <a:gd name="connsiteX75" fmla="*/ 3480047 w 5948227"/>
                <a:gd name="connsiteY75" fmla="*/ 2885243 h 2902998"/>
                <a:gd name="connsiteX76" fmla="*/ 3551068 w 5948227"/>
                <a:gd name="connsiteY76" fmla="*/ 2867487 h 2902998"/>
                <a:gd name="connsiteX77" fmla="*/ 3577701 w 5948227"/>
                <a:gd name="connsiteY77" fmla="*/ 2858610 h 2902998"/>
                <a:gd name="connsiteX78" fmla="*/ 3737499 w 5948227"/>
                <a:gd name="connsiteY78" fmla="*/ 2849732 h 2902998"/>
                <a:gd name="connsiteX79" fmla="*/ 3879542 w 5948227"/>
                <a:gd name="connsiteY79" fmla="*/ 2831977 h 2902998"/>
                <a:gd name="connsiteX80" fmla="*/ 3950563 w 5948227"/>
                <a:gd name="connsiteY80" fmla="*/ 2823099 h 2902998"/>
                <a:gd name="connsiteX81" fmla="*/ 4669654 w 5948227"/>
                <a:gd name="connsiteY81" fmla="*/ 2831977 h 2902998"/>
                <a:gd name="connsiteX82" fmla="*/ 4705165 w 5948227"/>
                <a:gd name="connsiteY82" fmla="*/ 2840854 h 2902998"/>
                <a:gd name="connsiteX83" fmla="*/ 4776186 w 5948227"/>
                <a:gd name="connsiteY83" fmla="*/ 2849732 h 2902998"/>
                <a:gd name="connsiteX84" fmla="*/ 5495278 w 5948227"/>
                <a:gd name="connsiteY84" fmla="*/ 2823099 h 2902998"/>
                <a:gd name="connsiteX85" fmla="*/ 5548544 w 5948227"/>
                <a:gd name="connsiteY85" fmla="*/ 2814221 h 2902998"/>
                <a:gd name="connsiteX86" fmla="*/ 5610687 w 5948227"/>
                <a:gd name="connsiteY86" fmla="*/ 2778711 h 2902998"/>
                <a:gd name="connsiteX87" fmla="*/ 5663953 w 5948227"/>
                <a:gd name="connsiteY87" fmla="*/ 2760955 h 2902998"/>
                <a:gd name="connsiteX88" fmla="*/ 5690586 w 5948227"/>
                <a:gd name="connsiteY88" fmla="*/ 2752078 h 2902998"/>
                <a:gd name="connsiteX89" fmla="*/ 5770485 w 5948227"/>
                <a:gd name="connsiteY89" fmla="*/ 2707689 h 2902998"/>
                <a:gd name="connsiteX90" fmla="*/ 5823752 w 5948227"/>
                <a:gd name="connsiteY90" fmla="*/ 2672179 h 2902998"/>
                <a:gd name="connsiteX91" fmla="*/ 5877018 w 5948227"/>
                <a:gd name="connsiteY91" fmla="*/ 2645546 h 2902998"/>
                <a:gd name="connsiteX92" fmla="*/ 5912528 w 5948227"/>
                <a:gd name="connsiteY92" fmla="*/ 2583402 h 2902998"/>
                <a:gd name="connsiteX93" fmla="*/ 5921406 w 5948227"/>
                <a:gd name="connsiteY93" fmla="*/ 2547891 h 2902998"/>
                <a:gd name="connsiteX94" fmla="*/ 5930284 w 5948227"/>
                <a:gd name="connsiteY94" fmla="*/ 2521258 h 2902998"/>
                <a:gd name="connsiteX95" fmla="*/ 5948039 w 5948227"/>
                <a:gd name="connsiteY95" fmla="*/ 2414726 h 2902998"/>
                <a:gd name="connsiteX96" fmla="*/ 5930284 w 5948227"/>
                <a:gd name="connsiteY96" fmla="*/ 2130641 h 2902998"/>
                <a:gd name="connsiteX97" fmla="*/ 5912528 w 5948227"/>
                <a:gd name="connsiteY97" fmla="*/ 2068497 h 2902998"/>
                <a:gd name="connsiteX98" fmla="*/ 5894773 w 5948227"/>
                <a:gd name="connsiteY98" fmla="*/ 2024109 h 2902998"/>
                <a:gd name="connsiteX99" fmla="*/ 5885895 w 5948227"/>
                <a:gd name="connsiteY99" fmla="*/ 1979720 h 2902998"/>
                <a:gd name="connsiteX100" fmla="*/ 5868140 w 5948227"/>
                <a:gd name="connsiteY100" fmla="*/ 1926454 h 2902998"/>
                <a:gd name="connsiteX101" fmla="*/ 5859262 w 5948227"/>
                <a:gd name="connsiteY101" fmla="*/ 1873188 h 2902998"/>
                <a:gd name="connsiteX102" fmla="*/ 5850385 w 5948227"/>
                <a:gd name="connsiteY102" fmla="*/ 1846555 h 2902998"/>
                <a:gd name="connsiteX103" fmla="*/ 5841507 w 5948227"/>
                <a:gd name="connsiteY103" fmla="*/ 1811045 h 2902998"/>
                <a:gd name="connsiteX104" fmla="*/ 5832629 w 5948227"/>
                <a:gd name="connsiteY104" fmla="*/ 1784412 h 2902998"/>
                <a:gd name="connsiteX105" fmla="*/ 5823752 w 5948227"/>
                <a:gd name="connsiteY105" fmla="*/ 1748901 h 2902998"/>
                <a:gd name="connsiteX106" fmla="*/ 5805996 w 5948227"/>
                <a:gd name="connsiteY106" fmla="*/ 1722268 h 2902998"/>
                <a:gd name="connsiteX107" fmla="*/ 5770485 w 5948227"/>
                <a:gd name="connsiteY107" fmla="*/ 1651247 h 2902998"/>
                <a:gd name="connsiteX108" fmla="*/ 5761608 w 5948227"/>
                <a:gd name="connsiteY108" fmla="*/ 1615736 h 2902998"/>
                <a:gd name="connsiteX109" fmla="*/ 5743852 w 5948227"/>
                <a:gd name="connsiteY109" fmla="*/ 1597981 h 2902998"/>
                <a:gd name="connsiteX110" fmla="*/ 5734975 w 5948227"/>
                <a:gd name="connsiteY110" fmla="*/ 1562470 h 2902998"/>
                <a:gd name="connsiteX111" fmla="*/ 5717219 w 5948227"/>
                <a:gd name="connsiteY111" fmla="*/ 1535837 h 2902998"/>
                <a:gd name="connsiteX112" fmla="*/ 5690586 w 5948227"/>
                <a:gd name="connsiteY112" fmla="*/ 1491449 h 2902998"/>
                <a:gd name="connsiteX113" fmla="*/ 5663953 w 5948227"/>
                <a:gd name="connsiteY113" fmla="*/ 1447060 h 2902998"/>
                <a:gd name="connsiteX114" fmla="*/ 5637320 w 5948227"/>
                <a:gd name="connsiteY114" fmla="*/ 1420427 h 2902998"/>
                <a:gd name="connsiteX115" fmla="*/ 5619565 w 5948227"/>
                <a:gd name="connsiteY115" fmla="*/ 1393794 h 2902998"/>
                <a:gd name="connsiteX116" fmla="*/ 5601810 w 5948227"/>
                <a:gd name="connsiteY116" fmla="*/ 1340528 h 2902998"/>
                <a:gd name="connsiteX117" fmla="*/ 5530788 w 5948227"/>
                <a:gd name="connsiteY117" fmla="*/ 1269507 h 2902998"/>
                <a:gd name="connsiteX118" fmla="*/ 5504155 w 5948227"/>
                <a:gd name="connsiteY118" fmla="*/ 1242874 h 2902998"/>
                <a:gd name="connsiteX119" fmla="*/ 5477522 w 5948227"/>
                <a:gd name="connsiteY119" fmla="*/ 1198486 h 2902998"/>
                <a:gd name="connsiteX120" fmla="*/ 5450889 w 5948227"/>
                <a:gd name="connsiteY120" fmla="*/ 1162975 h 2902998"/>
                <a:gd name="connsiteX121" fmla="*/ 5406501 w 5948227"/>
                <a:gd name="connsiteY121" fmla="*/ 1100831 h 2902998"/>
                <a:gd name="connsiteX122" fmla="*/ 5370990 w 5948227"/>
                <a:gd name="connsiteY122" fmla="*/ 1029810 h 2902998"/>
                <a:gd name="connsiteX123" fmla="*/ 5362113 w 5948227"/>
                <a:gd name="connsiteY123" fmla="*/ 1003177 h 2902998"/>
                <a:gd name="connsiteX124" fmla="*/ 5344357 w 5948227"/>
                <a:gd name="connsiteY124" fmla="*/ 985421 h 2902998"/>
                <a:gd name="connsiteX125" fmla="*/ 5299969 w 5948227"/>
                <a:gd name="connsiteY125" fmla="*/ 896645 h 2902998"/>
                <a:gd name="connsiteX126" fmla="*/ 5291091 w 5948227"/>
                <a:gd name="connsiteY126" fmla="*/ 861134 h 2902998"/>
                <a:gd name="connsiteX127" fmla="*/ 5246703 w 5948227"/>
                <a:gd name="connsiteY127" fmla="*/ 781235 h 2902998"/>
                <a:gd name="connsiteX128" fmla="*/ 5237825 w 5948227"/>
                <a:gd name="connsiteY128" fmla="*/ 745724 h 2902998"/>
                <a:gd name="connsiteX129" fmla="*/ 5220070 w 5948227"/>
                <a:gd name="connsiteY129" fmla="*/ 701336 h 2902998"/>
                <a:gd name="connsiteX130" fmla="*/ 5211192 w 5948227"/>
                <a:gd name="connsiteY130" fmla="*/ 674703 h 2902998"/>
                <a:gd name="connsiteX131" fmla="*/ 5166804 w 5948227"/>
                <a:gd name="connsiteY131" fmla="*/ 594804 h 2902998"/>
                <a:gd name="connsiteX132" fmla="*/ 5149049 w 5948227"/>
                <a:gd name="connsiteY132" fmla="*/ 532660 h 2902998"/>
                <a:gd name="connsiteX133" fmla="*/ 5131293 w 5948227"/>
                <a:gd name="connsiteY133" fmla="*/ 506027 h 2902998"/>
                <a:gd name="connsiteX134" fmla="*/ 5104660 w 5948227"/>
                <a:gd name="connsiteY134" fmla="*/ 443884 h 2902998"/>
                <a:gd name="connsiteX135" fmla="*/ 5078027 w 5948227"/>
                <a:gd name="connsiteY135" fmla="*/ 417251 h 2902998"/>
                <a:gd name="connsiteX136" fmla="*/ 5069150 w 5948227"/>
                <a:gd name="connsiteY136" fmla="*/ 390618 h 2902998"/>
                <a:gd name="connsiteX137" fmla="*/ 5051394 w 5948227"/>
                <a:gd name="connsiteY137" fmla="*/ 372862 h 2902998"/>
                <a:gd name="connsiteX138" fmla="*/ 5024761 w 5948227"/>
                <a:gd name="connsiteY138" fmla="*/ 337352 h 2902998"/>
                <a:gd name="connsiteX139" fmla="*/ 4980373 w 5948227"/>
                <a:gd name="connsiteY139" fmla="*/ 292963 h 2902998"/>
                <a:gd name="connsiteX140" fmla="*/ 4909352 w 5948227"/>
                <a:gd name="connsiteY140" fmla="*/ 248575 h 2902998"/>
                <a:gd name="connsiteX141" fmla="*/ 4856085 w 5948227"/>
                <a:gd name="connsiteY141" fmla="*/ 213064 h 2902998"/>
                <a:gd name="connsiteX142" fmla="*/ 4829452 w 5948227"/>
                <a:gd name="connsiteY142" fmla="*/ 186431 h 2902998"/>
                <a:gd name="connsiteX143" fmla="*/ 4793942 w 5948227"/>
                <a:gd name="connsiteY143" fmla="*/ 177553 h 2902998"/>
                <a:gd name="connsiteX144" fmla="*/ 4758431 w 5948227"/>
                <a:gd name="connsiteY144" fmla="*/ 159798 h 2902998"/>
                <a:gd name="connsiteX145" fmla="*/ 4731798 w 5948227"/>
                <a:gd name="connsiteY145" fmla="*/ 150920 h 2902998"/>
                <a:gd name="connsiteX146" fmla="*/ 4660777 w 5948227"/>
                <a:gd name="connsiteY146" fmla="*/ 115410 h 2902998"/>
                <a:gd name="connsiteX147" fmla="*/ 4634144 w 5948227"/>
                <a:gd name="connsiteY147" fmla="*/ 97654 h 2902998"/>
                <a:gd name="connsiteX148" fmla="*/ 4598633 w 5948227"/>
                <a:gd name="connsiteY148" fmla="*/ 88777 h 2902998"/>
                <a:gd name="connsiteX149" fmla="*/ 4563122 w 5948227"/>
                <a:gd name="connsiteY149" fmla="*/ 71021 h 2902998"/>
                <a:gd name="connsiteX150" fmla="*/ 4500979 w 5948227"/>
                <a:gd name="connsiteY150" fmla="*/ 53266 h 2902998"/>
                <a:gd name="connsiteX151" fmla="*/ 4483223 w 5948227"/>
                <a:gd name="connsiteY151" fmla="*/ 35511 h 2902998"/>
                <a:gd name="connsiteX152" fmla="*/ 4394447 w 5948227"/>
                <a:gd name="connsiteY152" fmla="*/ 8878 h 2902998"/>
                <a:gd name="connsiteX153" fmla="*/ 4367814 w 5948227"/>
                <a:gd name="connsiteY153" fmla="*/ 0 h 2902998"/>
                <a:gd name="connsiteX154" fmla="*/ 4065973 w 5948227"/>
                <a:gd name="connsiteY154" fmla="*/ 26633 h 2902998"/>
                <a:gd name="connsiteX155" fmla="*/ 3977196 w 5948227"/>
                <a:gd name="connsiteY155" fmla="*/ 53266 h 2902998"/>
                <a:gd name="connsiteX156" fmla="*/ 3888419 w 5948227"/>
                <a:gd name="connsiteY156" fmla="*/ 71021 h 2902998"/>
                <a:gd name="connsiteX157" fmla="*/ 3586579 w 5948227"/>
                <a:gd name="connsiteY157" fmla="*/ 62144 h 2902998"/>
                <a:gd name="connsiteX158" fmla="*/ 3488924 w 5948227"/>
                <a:gd name="connsiteY158" fmla="*/ 53266 h 2902998"/>
                <a:gd name="connsiteX159" fmla="*/ 3302493 w 5948227"/>
                <a:gd name="connsiteY159" fmla="*/ 62144 h 2902998"/>
                <a:gd name="connsiteX160" fmla="*/ 3266983 w 5948227"/>
                <a:gd name="connsiteY160" fmla="*/ 79899 h 2902998"/>
                <a:gd name="connsiteX161" fmla="*/ 3240350 w 5948227"/>
                <a:gd name="connsiteY161" fmla="*/ 88777 h 2902998"/>
                <a:gd name="connsiteX162" fmla="*/ 3213717 w 5948227"/>
                <a:gd name="connsiteY162" fmla="*/ 106532 h 2902998"/>
                <a:gd name="connsiteX163" fmla="*/ 3169328 w 5948227"/>
                <a:gd name="connsiteY163" fmla="*/ 115410 h 2902998"/>
                <a:gd name="connsiteX164" fmla="*/ 3142695 w 5948227"/>
                <a:gd name="connsiteY164" fmla="*/ 133165 h 2902998"/>
                <a:gd name="connsiteX165" fmla="*/ 3107185 w 5948227"/>
                <a:gd name="connsiteY165" fmla="*/ 142043 h 2902998"/>
                <a:gd name="connsiteX166" fmla="*/ 3080552 w 5948227"/>
                <a:gd name="connsiteY166" fmla="*/ 150920 h 2902998"/>
                <a:gd name="connsiteX167" fmla="*/ 3027285 w 5948227"/>
                <a:gd name="connsiteY167" fmla="*/ 186431 h 2902998"/>
                <a:gd name="connsiteX168" fmla="*/ 3000652 w 5948227"/>
                <a:gd name="connsiteY168" fmla="*/ 204186 h 2902998"/>
                <a:gd name="connsiteX169" fmla="*/ 2947386 w 5948227"/>
                <a:gd name="connsiteY169" fmla="*/ 221942 h 2902998"/>
                <a:gd name="connsiteX170" fmla="*/ 2885243 w 5948227"/>
                <a:gd name="connsiteY170" fmla="*/ 257453 h 2902998"/>
                <a:gd name="connsiteX171" fmla="*/ 2823099 w 5948227"/>
                <a:gd name="connsiteY171" fmla="*/ 275208 h 2902998"/>
                <a:gd name="connsiteX172" fmla="*/ 2707689 w 5948227"/>
                <a:gd name="connsiteY172" fmla="*/ 328474 h 2902998"/>
                <a:gd name="connsiteX173" fmla="*/ 2672179 w 5948227"/>
                <a:gd name="connsiteY173" fmla="*/ 346229 h 2902998"/>
                <a:gd name="connsiteX174" fmla="*/ 2645546 w 5948227"/>
                <a:gd name="connsiteY174" fmla="*/ 355107 h 2902998"/>
                <a:gd name="connsiteX175" fmla="*/ 2618913 w 5948227"/>
                <a:gd name="connsiteY175" fmla="*/ 372862 h 2902998"/>
                <a:gd name="connsiteX176" fmla="*/ 2565647 w 5948227"/>
                <a:gd name="connsiteY176" fmla="*/ 390618 h 2902998"/>
                <a:gd name="connsiteX177" fmla="*/ 2334827 w 5948227"/>
                <a:gd name="connsiteY177" fmla="*/ 381740 h 2902998"/>
                <a:gd name="connsiteX178" fmla="*/ 2308194 w 5948227"/>
                <a:gd name="connsiteY178" fmla="*/ 372862 h 2902998"/>
                <a:gd name="connsiteX179" fmla="*/ 2272684 w 5948227"/>
                <a:gd name="connsiteY179" fmla="*/ 363985 h 2902998"/>
                <a:gd name="connsiteX180" fmla="*/ 2219418 w 5948227"/>
                <a:gd name="connsiteY180" fmla="*/ 346229 h 2902998"/>
                <a:gd name="connsiteX181" fmla="*/ 2192785 w 5948227"/>
                <a:gd name="connsiteY181" fmla="*/ 328474 h 2902998"/>
                <a:gd name="connsiteX182" fmla="*/ 2130641 w 5948227"/>
                <a:gd name="connsiteY182" fmla="*/ 275208 h 2902998"/>
                <a:gd name="connsiteX183" fmla="*/ 2095130 w 5948227"/>
                <a:gd name="connsiteY183" fmla="*/ 230819 h 2902998"/>
                <a:gd name="connsiteX184" fmla="*/ 2077375 w 5948227"/>
                <a:gd name="connsiteY184" fmla="*/ 204186 h 2902998"/>
                <a:gd name="connsiteX185" fmla="*/ 2068497 w 5948227"/>
                <a:gd name="connsiteY185" fmla="*/ 150920 h 2902998"/>
                <a:gd name="connsiteX186" fmla="*/ 2050742 w 5948227"/>
                <a:gd name="connsiteY186" fmla="*/ 79899 h 2902998"/>
                <a:gd name="connsiteX187" fmla="*/ 2059619 w 5948227"/>
                <a:gd name="connsiteY187" fmla="*/ 17755 h 290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5948227" h="2902998">
                  <a:moveTo>
                    <a:pt x="2059619" y="17755"/>
                  </a:moveTo>
                  <a:lnTo>
                    <a:pt x="2059619" y="17755"/>
                  </a:lnTo>
                  <a:cubicBezTo>
                    <a:pt x="2035945" y="32551"/>
                    <a:pt x="2014519" y="51776"/>
                    <a:pt x="1988598" y="62144"/>
                  </a:cubicBezTo>
                  <a:cubicBezTo>
                    <a:pt x="1969170" y="69915"/>
                    <a:pt x="1947041" y="67278"/>
                    <a:pt x="1926454" y="71021"/>
                  </a:cubicBezTo>
                  <a:cubicBezTo>
                    <a:pt x="1882097" y="79086"/>
                    <a:pt x="1902342" y="78405"/>
                    <a:pt x="1864311" y="88777"/>
                  </a:cubicBezTo>
                  <a:cubicBezTo>
                    <a:pt x="1840768" y="95198"/>
                    <a:pt x="1815115" y="95619"/>
                    <a:pt x="1793289" y="106532"/>
                  </a:cubicBezTo>
                  <a:cubicBezTo>
                    <a:pt x="1781452" y="112450"/>
                    <a:pt x="1769943" y="119074"/>
                    <a:pt x="1757779" y="124287"/>
                  </a:cubicBezTo>
                  <a:cubicBezTo>
                    <a:pt x="1733891" y="134525"/>
                    <a:pt x="1712813" y="136832"/>
                    <a:pt x="1686757" y="142043"/>
                  </a:cubicBezTo>
                  <a:cubicBezTo>
                    <a:pt x="1607890" y="201194"/>
                    <a:pt x="1693306" y="144309"/>
                    <a:pt x="1615736" y="177553"/>
                  </a:cubicBezTo>
                  <a:cubicBezTo>
                    <a:pt x="1605929" y="181756"/>
                    <a:pt x="1598646" y="190537"/>
                    <a:pt x="1589103" y="195309"/>
                  </a:cubicBezTo>
                  <a:cubicBezTo>
                    <a:pt x="1580733" y="199494"/>
                    <a:pt x="1571348" y="201227"/>
                    <a:pt x="1562470" y="204186"/>
                  </a:cubicBezTo>
                  <a:cubicBezTo>
                    <a:pt x="1542588" y="217441"/>
                    <a:pt x="1517939" y="233163"/>
                    <a:pt x="1500326" y="248575"/>
                  </a:cubicBezTo>
                  <a:cubicBezTo>
                    <a:pt x="1487728" y="259598"/>
                    <a:pt x="1479011" y="275214"/>
                    <a:pt x="1464816" y="284086"/>
                  </a:cubicBezTo>
                  <a:cubicBezTo>
                    <a:pt x="1454469" y="290553"/>
                    <a:pt x="1441142" y="290004"/>
                    <a:pt x="1429305" y="292963"/>
                  </a:cubicBezTo>
                  <a:cubicBezTo>
                    <a:pt x="1399943" y="337007"/>
                    <a:pt x="1419095" y="312051"/>
                    <a:pt x="1367161" y="363985"/>
                  </a:cubicBezTo>
                  <a:cubicBezTo>
                    <a:pt x="1355324" y="375822"/>
                    <a:pt x="1346623" y="392009"/>
                    <a:pt x="1331651" y="399495"/>
                  </a:cubicBezTo>
                  <a:cubicBezTo>
                    <a:pt x="1319814" y="405414"/>
                    <a:pt x="1306586" y="409126"/>
                    <a:pt x="1296140" y="417251"/>
                  </a:cubicBezTo>
                  <a:cubicBezTo>
                    <a:pt x="1261947" y="443845"/>
                    <a:pt x="1235835" y="483270"/>
                    <a:pt x="1207363" y="514905"/>
                  </a:cubicBezTo>
                  <a:cubicBezTo>
                    <a:pt x="1196164" y="527348"/>
                    <a:pt x="1184364" y="539295"/>
                    <a:pt x="1171852" y="550416"/>
                  </a:cubicBezTo>
                  <a:cubicBezTo>
                    <a:pt x="1157690" y="563004"/>
                    <a:pt x="1141626" y="573338"/>
                    <a:pt x="1127464" y="585926"/>
                  </a:cubicBezTo>
                  <a:cubicBezTo>
                    <a:pt x="1114952" y="597047"/>
                    <a:pt x="1106926" y="613951"/>
                    <a:pt x="1091953" y="621437"/>
                  </a:cubicBezTo>
                  <a:cubicBezTo>
                    <a:pt x="1063246" y="635790"/>
                    <a:pt x="1056763" y="634353"/>
                    <a:pt x="1038687" y="656948"/>
                  </a:cubicBezTo>
                  <a:cubicBezTo>
                    <a:pt x="954873" y="761717"/>
                    <a:pt x="1077692" y="611758"/>
                    <a:pt x="1012054" y="710214"/>
                  </a:cubicBezTo>
                  <a:cubicBezTo>
                    <a:pt x="1005090" y="720660"/>
                    <a:pt x="993592" y="727315"/>
                    <a:pt x="985421" y="736847"/>
                  </a:cubicBezTo>
                  <a:cubicBezTo>
                    <a:pt x="975792" y="748081"/>
                    <a:pt x="967666" y="760520"/>
                    <a:pt x="958788" y="772357"/>
                  </a:cubicBezTo>
                  <a:cubicBezTo>
                    <a:pt x="933642" y="847802"/>
                    <a:pt x="968713" y="755815"/>
                    <a:pt x="932155" y="816746"/>
                  </a:cubicBezTo>
                  <a:cubicBezTo>
                    <a:pt x="927340" y="824770"/>
                    <a:pt x="927463" y="835009"/>
                    <a:pt x="923278" y="843379"/>
                  </a:cubicBezTo>
                  <a:cubicBezTo>
                    <a:pt x="918506" y="852922"/>
                    <a:pt x="911441" y="861134"/>
                    <a:pt x="905522" y="870012"/>
                  </a:cubicBezTo>
                  <a:cubicBezTo>
                    <a:pt x="887047" y="943918"/>
                    <a:pt x="909544" y="870845"/>
                    <a:pt x="878889" y="932155"/>
                  </a:cubicBezTo>
                  <a:cubicBezTo>
                    <a:pt x="860726" y="968480"/>
                    <a:pt x="881943" y="951492"/>
                    <a:pt x="852256" y="985421"/>
                  </a:cubicBezTo>
                  <a:cubicBezTo>
                    <a:pt x="838477" y="1001169"/>
                    <a:pt x="822664" y="1015014"/>
                    <a:pt x="807868" y="1029810"/>
                  </a:cubicBezTo>
                  <a:lnTo>
                    <a:pt x="772357" y="1065320"/>
                  </a:lnTo>
                  <a:cubicBezTo>
                    <a:pt x="766438" y="1071239"/>
                    <a:pt x="761566" y="1078433"/>
                    <a:pt x="754602" y="1083076"/>
                  </a:cubicBezTo>
                  <a:cubicBezTo>
                    <a:pt x="736847" y="1094913"/>
                    <a:pt x="716425" y="1103497"/>
                    <a:pt x="701336" y="1118586"/>
                  </a:cubicBezTo>
                  <a:cubicBezTo>
                    <a:pt x="692458" y="1127464"/>
                    <a:pt x="684235" y="1137048"/>
                    <a:pt x="674703" y="1145219"/>
                  </a:cubicBezTo>
                  <a:cubicBezTo>
                    <a:pt x="655427" y="1161741"/>
                    <a:pt x="633641" y="1175553"/>
                    <a:pt x="612559" y="1189608"/>
                  </a:cubicBezTo>
                  <a:cubicBezTo>
                    <a:pt x="603681" y="1201445"/>
                    <a:pt x="597293" y="1215647"/>
                    <a:pt x="585926" y="1225119"/>
                  </a:cubicBezTo>
                  <a:cubicBezTo>
                    <a:pt x="578737" y="1231110"/>
                    <a:pt x="566779" y="1228381"/>
                    <a:pt x="559293" y="1233996"/>
                  </a:cubicBezTo>
                  <a:cubicBezTo>
                    <a:pt x="510227" y="1270795"/>
                    <a:pt x="523370" y="1274410"/>
                    <a:pt x="488272" y="1313895"/>
                  </a:cubicBezTo>
                  <a:cubicBezTo>
                    <a:pt x="474370" y="1329535"/>
                    <a:pt x="458680" y="1343488"/>
                    <a:pt x="443884" y="1358284"/>
                  </a:cubicBezTo>
                  <a:lnTo>
                    <a:pt x="426128" y="1376039"/>
                  </a:lnTo>
                  <a:cubicBezTo>
                    <a:pt x="400981" y="1451485"/>
                    <a:pt x="436053" y="1359497"/>
                    <a:pt x="399495" y="1420427"/>
                  </a:cubicBezTo>
                  <a:cubicBezTo>
                    <a:pt x="364919" y="1478053"/>
                    <a:pt x="417854" y="1419824"/>
                    <a:pt x="372862" y="1464816"/>
                  </a:cubicBezTo>
                  <a:cubicBezTo>
                    <a:pt x="367174" y="1487568"/>
                    <a:pt x="350087" y="1563634"/>
                    <a:pt x="337352" y="1589103"/>
                  </a:cubicBezTo>
                  <a:lnTo>
                    <a:pt x="319596" y="1624614"/>
                  </a:lnTo>
                  <a:cubicBezTo>
                    <a:pt x="313678" y="1648288"/>
                    <a:pt x="309558" y="1672485"/>
                    <a:pt x="301841" y="1695635"/>
                  </a:cubicBezTo>
                  <a:cubicBezTo>
                    <a:pt x="295922" y="1713390"/>
                    <a:pt x="288624" y="1730744"/>
                    <a:pt x="284085" y="1748901"/>
                  </a:cubicBezTo>
                  <a:cubicBezTo>
                    <a:pt x="281126" y="1760738"/>
                    <a:pt x="280163" y="1773262"/>
                    <a:pt x="275208" y="1784412"/>
                  </a:cubicBezTo>
                  <a:cubicBezTo>
                    <a:pt x="268200" y="1800180"/>
                    <a:pt x="258146" y="1814443"/>
                    <a:pt x="248575" y="1828800"/>
                  </a:cubicBezTo>
                  <a:cubicBezTo>
                    <a:pt x="238705" y="1843605"/>
                    <a:pt x="220081" y="1869350"/>
                    <a:pt x="204186" y="1882066"/>
                  </a:cubicBezTo>
                  <a:cubicBezTo>
                    <a:pt x="181078" y="1900552"/>
                    <a:pt x="151651" y="1912225"/>
                    <a:pt x="133165" y="1935332"/>
                  </a:cubicBezTo>
                  <a:cubicBezTo>
                    <a:pt x="121328" y="1950128"/>
                    <a:pt x="108799" y="1964396"/>
                    <a:pt x="97654" y="1979720"/>
                  </a:cubicBezTo>
                  <a:cubicBezTo>
                    <a:pt x="85103" y="1996978"/>
                    <a:pt x="77233" y="2017897"/>
                    <a:pt x="62144" y="2032986"/>
                  </a:cubicBezTo>
                  <a:cubicBezTo>
                    <a:pt x="45629" y="2049501"/>
                    <a:pt x="37833" y="2054976"/>
                    <a:pt x="26633" y="2077375"/>
                  </a:cubicBezTo>
                  <a:cubicBezTo>
                    <a:pt x="-10122" y="2150885"/>
                    <a:pt x="50883" y="2054315"/>
                    <a:pt x="0" y="2130641"/>
                  </a:cubicBezTo>
                  <a:cubicBezTo>
                    <a:pt x="2959" y="2175029"/>
                    <a:pt x="1564" y="2219924"/>
                    <a:pt x="8878" y="2263806"/>
                  </a:cubicBezTo>
                  <a:cubicBezTo>
                    <a:pt x="10632" y="2274330"/>
                    <a:pt x="21861" y="2280896"/>
                    <a:pt x="26633" y="2290439"/>
                  </a:cubicBezTo>
                  <a:cubicBezTo>
                    <a:pt x="63388" y="2363949"/>
                    <a:pt x="2383" y="2267379"/>
                    <a:pt x="53266" y="2343705"/>
                  </a:cubicBezTo>
                  <a:cubicBezTo>
                    <a:pt x="94943" y="2510407"/>
                    <a:pt x="5734" y="2144035"/>
                    <a:pt x="79899" y="2707689"/>
                  </a:cubicBezTo>
                  <a:cubicBezTo>
                    <a:pt x="81120" y="2716967"/>
                    <a:pt x="98162" y="2712382"/>
                    <a:pt x="106532" y="2716567"/>
                  </a:cubicBezTo>
                  <a:cubicBezTo>
                    <a:pt x="158780" y="2742691"/>
                    <a:pt x="106514" y="2739164"/>
                    <a:pt x="195309" y="2743200"/>
                  </a:cubicBezTo>
                  <a:cubicBezTo>
                    <a:pt x="304727" y="2748174"/>
                    <a:pt x="414292" y="2749119"/>
                    <a:pt x="523783" y="2752078"/>
                  </a:cubicBezTo>
                  <a:lnTo>
                    <a:pt x="630315" y="2769833"/>
                  </a:lnTo>
                  <a:cubicBezTo>
                    <a:pt x="648070" y="2772792"/>
                    <a:pt x="665623" y="2777473"/>
                    <a:pt x="683581" y="2778711"/>
                  </a:cubicBezTo>
                  <a:lnTo>
                    <a:pt x="941033" y="2796466"/>
                  </a:lnTo>
                  <a:cubicBezTo>
                    <a:pt x="1006091" y="2800293"/>
                    <a:pt x="1071291" y="2801402"/>
                    <a:pt x="1136342" y="2805344"/>
                  </a:cubicBezTo>
                  <a:cubicBezTo>
                    <a:pt x="1303492" y="2815474"/>
                    <a:pt x="1182350" y="2820043"/>
                    <a:pt x="1411550" y="2823099"/>
                  </a:cubicBezTo>
                  <a:lnTo>
                    <a:pt x="2565647" y="2831977"/>
                  </a:lnTo>
                  <a:cubicBezTo>
                    <a:pt x="2594170" y="2841484"/>
                    <a:pt x="2625984" y="2852516"/>
                    <a:pt x="2654423" y="2858610"/>
                  </a:cubicBezTo>
                  <a:cubicBezTo>
                    <a:pt x="2674883" y="2862994"/>
                    <a:pt x="2695927" y="2864047"/>
                    <a:pt x="2716567" y="2867487"/>
                  </a:cubicBezTo>
                  <a:cubicBezTo>
                    <a:pt x="2731451" y="2869968"/>
                    <a:pt x="2746041" y="2874071"/>
                    <a:pt x="2760955" y="2876365"/>
                  </a:cubicBezTo>
                  <a:cubicBezTo>
                    <a:pt x="2784536" y="2879993"/>
                    <a:pt x="2808443" y="2881321"/>
                    <a:pt x="2831977" y="2885243"/>
                  </a:cubicBezTo>
                  <a:cubicBezTo>
                    <a:pt x="2844012" y="2887249"/>
                    <a:pt x="2855483" y="2891937"/>
                    <a:pt x="2867487" y="2894120"/>
                  </a:cubicBezTo>
                  <a:cubicBezTo>
                    <a:pt x="2888074" y="2897863"/>
                    <a:pt x="2908916" y="2900039"/>
                    <a:pt x="2929631" y="2902998"/>
                  </a:cubicBezTo>
                  <a:lnTo>
                    <a:pt x="3391270" y="2894120"/>
                  </a:lnTo>
                  <a:cubicBezTo>
                    <a:pt x="3420994" y="2893161"/>
                    <a:pt x="3450712" y="2890132"/>
                    <a:pt x="3480047" y="2885243"/>
                  </a:cubicBezTo>
                  <a:cubicBezTo>
                    <a:pt x="3504117" y="2881231"/>
                    <a:pt x="3527526" y="2873908"/>
                    <a:pt x="3551068" y="2867487"/>
                  </a:cubicBezTo>
                  <a:cubicBezTo>
                    <a:pt x="3560096" y="2865025"/>
                    <a:pt x="3568385" y="2859497"/>
                    <a:pt x="3577701" y="2858610"/>
                  </a:cubicBezTo>
                  <a:cubicBezTo>
                    <a:pt x="3630809" y="2853552"/>
                    <a:pt x="3684233" y="2852691"/>
                    <a:pt x="3737499" y="2849732"/>
                  </a:cubicBezTo>
                  <a:lnTo>
                    <a:pt x="3879542" y="2831977"/>
                  </a:lnTo>
                  <a:lnTo>
                    <a:pt x="3950563" y="2823099"/>
                  </a:lnTo>
                  <a:lnTo>
                    <a:pt x="4669654" y="2831977"/>
                  </a:lnTo>
                  <a:cubicBezTo>
                    <a:pt x="4681852" y="2832264"/>
                    <a:pt x="4693130" y="2838848"/>
                    <a:pt x="4705165" y="2840854"/>
                  </a:cubicBezTo>
                  <a:cubicBezTo>
                    <a:pt x="4728698" y="2844776"/>
                    <a:pt x="4752512" y="2846773"/>
                    <a:pt x="4776186" y="2849732"/>
                  </a:cubicBezTo>
                  <a:cubicBezTo>
                    <a:pt x="4953635" y="2844803"/>
                    <a:pt x="5264955" y="2853810"/>
                    <a:pt x="5495278" y="2823099"/>
                  </a:cubicBezTo>
                  <a:cubicBezTo>
                    <a:pt x="5513120" y="2820720"/>
                    <a:pt x="5530789" y="2817180"/>
                    <a:pt x="5548544" y="2814221"/>
                  </a:cubicBezTo>
                  <a:cubicBezTo>
                    <a:pt x="5572567" y="2798206"/>
                    <a:pt x="5582529" y="2789974"/>
                    <a:pt x="5610687" y="2778711"/>
                  </a:cubicBezTo>
                  <a:cubicBezTo>
                    <a:pt x="5628064" y="2771760"/>
                    <a:pt x="5646198" y="2766873"/>
                    <a:pt x="5663953" y="2760955"/>
                  </a:cubicBezTo>
                  <a:lnTo>
                    <a:pt x="5690586" y="2752078"/>
                  </a:lnTo>
                  <a:cubicBezTo>
                    <a:pt x="5751638" y="2711376"/>
                    <a:pt x="5723608" y="2723315"/>
                    <a:pt x="5770485" y="2707689"/>
                  </a:cubicBezTo>
                  <a:cubicBezTo>
                    <a:pt x="5802133" y="2676043"/>
                    <a:pt x="5773586" y="2700846"/>
                    <a:pt x="5823752" y="2672179"/>
                  </a:cubicBezTo>
                  <a:cubicBezTo>
                    <a:pt x="5871940" y="2644643"/>
                    <a:pt x="5828186" y="2661822"/>
                    <a:pt x="5877018" y="2645546"/>
                  </a:cubicBezTo>
                  <a:cubicBezTo>
                    <a:pt x="5891736" y="2623468"/>
                    <a:pt x="5902873" y="2609148"/>
                    <a:pt x="5912528" y="2583402"/>
                  </a:cubicBezTo>
                  <a:cubicBezTo>
                    <a:pt x="5916812" y="2571978"/>
                    <a:pt x="5918054" y="2559623"/>
                    <a:pt x="5921406" y="2547891"/>
                  </a:cubicBezTo>
                  <a:cubicBezTo>
                    <a:pt x="5923977" y="2538893"/>
                    <a:pt x="5927325" y="2530136"/>
                    <a:pt x="5930284" y="2521258"/>
                  </a:cubicBezTo>
                  <a:cubicBezTo>
                    <a:pt x="5936202" y="2485747"/>
                    <a:pt x="5947011" y="2450712"/>
                    <a:pt x="5948039" y="2414726"/>
                  </a:cubicBezTo>
                  <a:cubicBezTo>
                    <a:pt x="5949519" y="2362920"/>
                    <a:pt x="5942152" y="2207782"/>
                    <a:pt x="5930284" y="2130641"/>
                  </a:cubicBezTo>
                  <a:cubicBezTo>
                    <a:pt x="5927851" y="2114823"/>
                    <a:pt x="5918581" y="2084638"/>
                    <a:pt x="5912528" y="2068497"/>
                  </a:cubicBezTo>
                  <a:cubicBezTo>
                    <a:pt x="5906933" y="2053576"/>
                    <a:pt x="5899352" y="2039373"/>
                    <a:pt x="5894773" y="2024109"/>
                  </a:cubicBezTo>
                  <a:cubicBezTo>
                    <a:pt x="5890437" y="2009656"/>
                    <a:pt x="5889865" y="1994278"/>
                    <a:pt x="5885895" y="1979720"/>
                  </a:cubicBezTo>
                  <a:cubicBezTo>
                    <a:pt x="5880971" y="1961664"/>
                    <a:pt x="5871217" y="1944915"/>
                    <a:pt x="5868140" y="1926454"/>
                  </a:cubicBezTo>
                  <a:cubicBezTo>
                    <a:pt x="5865181" y="1908699"/>
                    <a:pt x="5863167" y="1890760"/>
                    <a:pt x="5859262" y="1873188"/>
                  </a:cubicBezTo>
                  <a:cubicBezTo>
                    <a:pt x="5857232" y="1864053"/>
                    <a:pt x="5852956" y="1855553"/>
                    <a:pt x="5850385" y="1846555"/>
                  </a:cubicBezTo>
                  <a:cubicBezTo>
                    <a:pt x="5847033" y="1834823"/>
                    <a:pt x="5844859" y="1822777"/>
                    <a:pt x="5841507" y="1811045"/>
                  </a:cubicBezTo>
                  <a:cubicBezTo>
                    <a:pt x="5838936" y="1802047"/>
                    <a:pt x="5835200" y="1793410"/>
                    <a:pt x="5832629" y="1784412"/>
                  </a:cubicBezTo>
                  <a:cubicBezTo>
                    <a:pt x="5829277" y="1772680"/>
                    <a:pt x="5828558" y="1760116"/>
                    <a:pt x="5823752" y="1748901"/>
                  </a:cubicBezTo>
                  <a:cubicBezTo>
                    <a:pt x="5819549" y="1739094"/>
                    <a:pt x="5811105" y="1731635"/>
                    <a:pt x="5805996" y="1722268"/>
                  </a:cubicBezTo>
                  <a:cubicBezTo>
                    <a:pt x="5793322" y="1699032"/>
                    <a:pt x="5770485" y="1651247"/>
                    <a:pt x="5770485" y="1651247"/>
                  </a:cubicBezTo>
                  <a:cubicBezTo>
                    <a:pt x="5767526" y="1639410"/>
                    <a:pt x="5767065" y="1626649"/>
                    <a:pt x="5761608" y="1615736"/>
                  </a:cubicBezTo>
                  <a:cubicBezTo>
                    <a:pt x="5757865" y="1608250"/>
                    <a:pt x="5747595" y="1605467"/>
                    <a:pt x="5743852" y="1597981"/>
                  </a:cubicBezTo>
                  <a:cubicBezTo>
                    <a:pt x="5738395" y="1587068"/>
                    <a:pt x="5739781" y="1573685"/>
                    <a:pt x="5734975" y="1562470"/>
                  </a:cubicBezTo>
                  <a:cubicBezTo>
                    <a:pt x="5730772" y="1552663"/>
                    <a:pt x="5723138" y="1544715"/>
                    <a:pt x="5717219" y="1535837"/>
                  </a:cubicBezTo>
                  <a:cubicBezTo>
                    <a:pt x="5698883" y="1480826"/>
                    <a:pt x="5721052" y="1534101"/>
                    <a:pt x="5690586" y="1491449"/>
                  </a:cubicBezTo>
                  <a:cubicBezTo>
                    <a:pt x="5680557" y="1477408"/>
                    <a:pt x="5674306" y="1460864"/>
                    <a:pt x="5663953" y="1447060"/>
                  </a:cubicBezTo>
                  <a:cubicBezTo>
                    <a:pt x="5656420" y="1437016"/>
                    <a:pt x="5645357" y="1430072"/>
                    <a:pt x="5637320" y="1420427"/>
                  </a:cubicBezTo>
                  <a:cubicBezTo>
                    <a:pt x="5630490" y="1412230"/>
                    <a:pt x="5623898" y="1403544"/>
                    <a:pt x="5619565" y="1393794"/>
                  </a:cubicBezTo>
                  <a:cubicBezTo>
                    <a:pt x="5611964" y="1376691"/>
                    <a:pt x="5615044" y="1353762"/>
                    <a:pt x="5601810" y="1340528"/>
                  </a:cubicBezTo>
                  <a:lnTo>
                    <a:pt x="5530788" y="1269507"/>
                  </a:lnTo>
                  <a:cubicBezTo>
                    <a:pt x="5521910" y="1260629"/>
                    <a:pt x="5510614" y="1253640"/>
                    <a:pt x="5504155" y="1242874"/>
                  </a:cubicBezTo>
                  <a:cubicBezTo>
                    <a:pt x="5495277" y="1228078"/>
                    <a:pt x="5487093" y="1212843"/>
                    <a:pt x="5477522" y="1198486"/>
                  </a:cubicBezTo>
                  <a:cubicBezTo>
                    <a:pt x="5469315" y="1186175"/>
                    <a:pt x="5459489" y="1175015"/>
                    <a:pt x="5450889" y="1162975"/>
                  </a:cubicBezTo>
                  <a:cubicBezTo>
                    <a:pt x="5385982" y="1072105"/>
                    <a:pt x="5493542" y="1216887"/>
                    <a:pt x="5406501" y="1100831"/>
                  </a:cubicBezTo>
                  <a:cubicBezTo>
                    <a:pt x="5388848" y="1030223"/>
                    <a:pt x="5411233" y="1100235"/>
                    <a:pt x="5370990" y="1029810"/>
                  </a:cubicBezTo>
                  <a:cubicBezTo>
                    <a:pt x="5366347" y="1021685"/>
                    <a:pt x="5366928" y="1011201"/>
                    <a:pt x="5362113" y="1003177"/>
                  </a:cubicBezTo>
                  <a:cubicBezTo>
                    <a:pt x="5357807" y="996000"/>
                    <a:pt x="5348575" y="992651"/>
                    <a:pt x="5344357" y="985421"/>
                  </a:cubicBezTo>
                  <a:cubicBezTo>
                    <a:pt x="5327686" y="956843"/>
                    <a:pt x="5307993" y="928742"/>
                    <a:pt x="5299969" y="896645"/>
                  </a:cubicBezTo>
                  <a:cubicBezTo>
                    <a:pt x="5297010" y="884808"/>
                    <a:pt x="5296548" y="872047"/>
                    <a:pt x="5291091" y="861134"/>
                  </a:cubicBezTo>
                  <a:cubicBezTo>
                    <a:pt x="5241561" y="762073"/>
                    <a:pt x="5284316" y="894075"/>
                    <a:pt x="5246703" y="781235"/>
                  </a:cubicBezTo>
                  <a:cubicBezTo>
                    <a:pt x="5242845" y="769660"/>
                    <a:pt x="5241683" y="757299"/>
                    <a:pt x="5237825" y="745724"/>
                  </a:cubicBezTo>
                  <a:cubicBezTo>
                    <a:pt x="5232786" y="730606"/>
                    <a:pt x="5225665" y="716257"/>
                    <a:pt x="5220070" y="701336"/>
                  </a:cubicBezTo>
                  <a:cubicBezTo>
                    <a:pt x="5216784" y="692574"/>
                    <a:pt x="5214878" y="683304"/>
                    <a:pt x="5211192" y="674703"/>
                  </a:cubicBezTo>
                  <a:cubicBezTo>
                    <a:pt x="5198454" y="644981"/>
                    <a:pt x="5183644" y="622870"/>
                    <a:pt x="5166804" y="594804"/>
                  </a:cubicBezTo>
                  <a:cubicBezTo>
                    <a:pt x="5163961" y="583433"/>
                    <a:pt x="5155415" y="545392"/>
                    <a:pt x="5149049" y="532660"/>
                  </a:cubicBezTo>
                  <a:cubicBezTo>
                    <a:pt x="5144277" y="523117"/>
                    <a:pt x="5137212" y="514905"/>
                    <a:pt x="5131293" y="506027"/>
                  </a:cubicBezTo>
                  <a:cubicBezTo>
                    <a:pt x="5124048" y="484289"/>
                    <a:pt x="5118376" y="463085"/>
                    <a:pt x="5104660" y="443884"/>
                  </a:cubicBezTo>
                  <a:cubicBezTo>
                    <a:pt x="5097362" y="433668"/>
                    <a:pt x="5086905" y="426129"/>
                    <a:pt x="5078027" y="417251"/>
                  </a:cubicBezTo>
                  <a:cubicBezTo>
                    <a:pt x="5075068" y="408373"/>
                    <a:pt x="5073965" y="398642"/>
                    <a:pt x="5069150" y="390618"/>
                  </a:cubicBezTo>
                  <a:cubicBezTo>
                    <a:pt x="5064844" y="383441"/>
                    <a:pt x="5056753" y="379292"/>
                    <a:pt x="5051394" y="372862"/>
                  </a:cubicBezTo>
                  <a:cubicBezTo>
                    <a:pt x="5041922" y="361496"/>
                    <a:pt x="5034591" y="348411"/>
                    <a:pt x="5024761" y="337352"/>
                  </a:cubicBezTo>
                  <a:cubicBezTo>
                    <a:pt x="5010859" y="321712"/>
                    <a:pt x="4998117" y="304053"/>
                    <a:pt x="4980373" y="292963"/>
                  </a:cubicBezTo>
                  <a:cubicBezTo>
                    <a:pt x="4956699" y="278167"/>
                    <a:pt x="4929092" y="268315"/>
                    <a:pt x="4909352" y="248575"/>
                  </a:cubicBezTo>
                  <a:cubicBezTo>
                    <a:pt x="4882238" y="221461"/>
                    <a:pt x="4899083" y="234562"/>
                    <a:pt x="4856085" y="213064"/>
                  </a:cubicBezTo>
                  <a:cubicBezTo>
                    <a:pt x="4847207" y="204186"/>
                    <a:pt x="4840353" y="192660"/>
                    <a:pt x="4829452" y="186431"/>
                  </a:cubicBezTo>
                  <a:cubicBezTo>
                    <a:pt x="4818859" y="180378"/>
                    <a:pt x="4805366" y="181837"/>
                    <a:pt x="4793942" y="177553"/>
                  </a:cubicBezTo>
                  <a:cubicBezTo>
                    <a:pt x="4781551" y="172906"/>
                    <a:pt x="4770595" y="165011"/>
                    <a:pt x="4758431" y="159798"/>
                  </a:cubicBezTo>
                  <a:cubicBezTo>
                    <a:pt x="4749830" y="156112"/>
                    <a:pt x="4740317" y="154792"/>
                    <a:pt x="4731798" y="150920"/>
                  </a:cubicBezTo>
                  <a:cubicBezTo>
                    <a:pt x="4707703" y="139968"/>
                    <a:pt x="4682799" y="130092"/>
                    <a:pt x="4660777" y="115410"/>
                  </a:cubicBezTo>
                  <a:cubicBezTo>
                    <a:pt x="4651899" y="109491"/>
                    <a:pt x="4643951" y="101857"/>
                    <a:pt x="4634144" y="97654"/>
                  </a:cubicBezTo>
                  <a:cubicBezTo>
                    <a:pt x="4622929" y="92848"/>
                    <a:pt x="4610470" y="91736"/>
                    <a:pt x="4598633" y="88777"/>
                  </a:cubicBezTo>
                  <a:cubicBezTo>
                    <a:pt x="4586796" y="82858"/>
                    <a:pt x="4575286" y="76234"/>
                    <a:pt x="4563122" y="71021"/>
                  </a:cubicBezTo>
                  <a:cubicBezTo>
                    <a:pt x="4545298" y="63382"/>
                    <a:pt x="4518990" y="57769"/>
                    <a:pt x="4500979" y="53266"/>
                  </a:cubicBezTo>
                  <a:cubicBezTo>
                    <a:pt x="4495060" y="47348"/>
                    <a:pt x="4490709" y="39254"/>
                    <a:pt x="4483223" y="35511"/>
                  </a:cubicBezTo>
                  <a:cubicBezTo>
                    <a:pt x="4455085" y="21442"/>
                    <a:pt x="4424188" y="17375"/>
                    <a:pt x="4394447" y="8878"/>
                  </a:cubicBezTo>
                  <a:cubicBezTo>
                    <a:pt x="4385449" y="6307"/>
                    <a:pt x="4376692" y="2959"/>
                    <a:pt x="4367814" y="0"/>
                  </a:cubicBezTo>
                  <a:cubicBezTo>
                    <a:pt x="4242550" y="4818"/>
                    <a:pt x="4170511" y="-8212"/>
                    <a:pt x="4065973" y="26633"/>
                  </a:cubicBezTo>
                  <a:cubicBezTo>
                    <a:pt x="4025835" y="40012"/>
                    <a:pt x="4014759" y="45217"/>
                    <a:pt x="3977196" y="53266"/>
                  </a:cubicBezTo>
                  <a:cubicBezTo>
                    <a:pt x="3947688" y="59589"/>
                    <a:pt x="3888419" y="71021"/>
                    <a:pt x="3888419" y="71021"/>
                  </a:cubicBezTo>
                  <a:lnTo>
                    <a:pt x="3586579" y="62144"/>
                  </a:lnTo>
                  <a:cubicBezTo>
                    <a:pt x="3553925" y="60693"/>
                    <a:pt x="3521610" y="53266"/>
                    <a:pt x="3488924" y="53266"/>
                  </a:cubicBezTo>
                  <a:cubicBezTo>
                    <a:pt x="3426710" y="53266"/>
                    <a:pt x="3364637" y="59185"/>
                    <a:pt x="3302493" y="62144"/>
                  </a:cubicBezTo>
                  <a:cubicBezTo>
                    <a:pt x="3290656" y="68062"/>
                    <a:pt x="3279147" y="74686"/>
                    <a:pt x="3266983" y="79899"/>
                  </a:cubicBezTo>
                  <a:cubicBezTo>
                    <a:pt x="3258382" y="83585"/>
                    <a:pt x="3248720" y="84592"/>
                    <a:pt x="3240350" y="88777"/>
                  </a:cubicBezTo>
                  <a:cubicBezTo>
                    <a:pt x="3230807" y="93549"/>
                    <a:pt x="3223707" y="102786"/>
                    <a:pt x="3213717" y="106532"/>
                  </a:cubicBezTo>
                  <a:cubicBezTo>
                    <a:pt x="3199588" y="111830"/>
                    <a:pt x="3184124" y="112451"/>
                    <a:pt x="3169328" y="115410"/>
                  </a:cubicBezTo>
                  <a:cubicBezTo>
                    <a:pt x="3160450" y="121328"/>
                    <a:pt x="3152502" y="128962"/>
                    <a:pt x="3142695" y="133165"/>
                  </a:cubicBezTo>
                  <a:cubicBezTo>
                    <a:pt x="3131481" y="137971"/>
                    <a:pt x="3118917" y="138691"/>
                    <a:pt x="3107185" y="142043"/>
                  </a:cubicBezTo>
                  <a:cubicBezTo>
                    <a:pt x="3098187" y="144614"/>
                    <a:pt x="3089430" y="147961"/>
                    <a:pt x="3080552" y="150920"/>
                  </a:cubicBezTo>
                  <a:cubicBezTo>
                    <a:pt x="3048906" y="182566"/>
                    <a:pt x="3077449" y="157767"/>
                    <a:pt x="3027285" y="186431"/>
                  </a:cubicBezTo>
                  <a:cubicBezTo>
                    <a:pt x="3018021" y="191724"/>
                    <a:pt x="3010402" y="199853"/>
                    <a:pt x="3000652" y="204186"/>
                  </a:cubicBezTo>
                  <a:cubicBezTo>
                    <a:pt x="2983549" y="211787"/>
                    <a:pt x="2962959" y="211560"/>
                    <a:pt x="2947386" y="221942"/>
                  </a:cubicBezTo>
                  <a:cubicBezTo>
                    <a:pt x="2920643" y="239770"/>
                    <a:pt x="2916775" y="243939"/>
                    <a:pt x="2885243" y="257453"/>
                  </a:cubicBezTo>
                  <a:cubicBezTo>
                    <a:pt x="2855334" y="270271"/>
                    <a:pt x="2856867" y="263952"/>
                    <a:pt x="2823099" y="275208"/>
                  </a:cubicBezTo>
                  <a:cubicBezTo>
                    <a:pt x="2781719" y="289001"/>
                    <a:pt x="2747150" y="308744"/>
                    <a:pt x="2707689" y="328474"/>
                  </a:cubicBezTo>
                  <a:cubicBezTo>
                    <a:pt x="2695852" y="334392"/>
                    <a:pt x="2684734" y="342044"/>
                    <a:pt x="2672179" y="346229"/>
                  </a:cubicBezTo>
                  <a:cubicBezTo>
                    <a:pt x="2663301" y="349188"/>
                    <a:pt x="2653916" y="350922"/>
                    <a:pt x="2645546" y="355107"/>
                  </a:cubicBezTo>
                  <a:cubicBezTo>
                    <a:pt x="2636003" y="359879"/>
                    <a:pt x="2628663" y="368529"/>
                    <a:pt x="2618913" y="372862"/>
                  </a:cubicBezTo>
                  <a:cubicBezTo>
                    <a:pt x="2601810" y="380463"/>
                    <a:pt x="2565647" y="390618"/>
                    <a:pt x="2565647" y="390618"/>
                  </a:cubicBezTo>
                  <a:cubicBezTo>
                    <a:pt x="2488707" y="387659"/>
                    <a:pt x="2411641" y="387038"/>
                    <a:pt x="2334827" y="381740"/>
                  </a:cubicBezTo>
                  <a:cubicBezTo>
                    <a:pt x="2325491" y="381096"/>
                    <a:pt x="2317192" y="375433"/>
                    <a:pt x="2308194" y="372862"/>
                  </a:cubicBezTo>
                  <a:cubicBezTo>
                    <a:pt x="2296463" y="369510"/>
                    <a:pt x="2284370" y="367491"/>
                    <a:pt x="2272684" y="363985"/>
                  </a:cubicBezTo>
                  <a:cubicBezTo>
                    <a:pt x="2254757" y="358607"/>
                    <a:pt x="2234991" y="356611"/>
                    <a:pt x="2219418" y="346229"/>
                  </a:cubicBezTo>
                  <a:cubicBezTo>
                    <a:pt x="2210540" y="340311"/>
                    <a:pt x="2200886" y="335418"/>
                    <a:pt x="2192785" y="328474"/>
                  </a:cubicBezTo>
                  <a:cubicBezTo>
                    <a:pt x="2117438" y="263891"/>
                    <a:pt x="2191784" y="315969"/>
                    <a:pt x="2130641" y="275208"/>
                  </a:cubicBezTo>
                  <a:cubicBezTo>
                    <a:pt x="2075980" y="193220"/>
                    <a:pt x="2145737" y="294080"/>
                    <a:pt x="2095130" y="230819"/>
                  </a:cubicBezTo>
                  <a:cubicBezTo>
                    <a:pt x="2088465" y="222487"/>
                    <a:pt x="2083293" y="213064"/>
                    <a:pt x="2077375" y="204186"/>
                  </a:cubicBezTo>
                  <a:cubicBezTo>
                    <a:pt x="2074416" y="186431"/>
                    <a:pt x="2072269" y="168521"/>
                    <a:pt x="2068497" y="150920"/>
                  </a:cubicBezTo>
                  <a:cubicBezTo>
                    <a:pt x="2063384" y="127059"/>
                    <a:pt x="2050742" y="104301"/>
                    <a:pt x="2050742" y="79899"/>
                  </a:cubicBezTo>
                  <a:lnTo>
                    <a:pt x="2059619" y="17755"/>
                  </a:lnTo>
                  <a:close/>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447800" y="4352050"/>
              <a:ext cx="450764" cy="369332"/>
            </a:xfrm>
            <a:prstGeom prst="rect">
              <a:avLst/>
            </a:prstGeom>
            <a:noFill/>
          </p:spPr>
          <p:txBody>
            <a:bodyPr wrap="none" rtlCol="0">
              <a:spAutoFit/>
            </a:bodyPr>
            <a:lstStyle/>
            <a:p>
              <a:r>
                <a:rPr lang="en-US" dirty="0">
                  <a:solidFill>
                    <a:srgbClr val="92D050"/>
                  </a:solidFill>
                </a:rPr>
                <a:t>AA</a:t>
              </a:r>
            </a:p>
          </p:txBody>
        </p:sp>
        <p:sp>
          <p:nvSpPr>
            <p:cNvPr id="22" name="TextBox 21"/>
            <p:cNvSpPr txBox="1"/>
            <p:nvPr/>
          </p:nvSpPr>
          <p:spPr>
            <a:xfrm>
              <a:off x="2203342" y="4352050"/>
              <a:ext cx="296876" cy="369332"/>
            </a:xfrm>
            <a:prstGeom prst="rect">
              <a:avLst/>
            </a:prstGeom>
            <a:noFill/>
          </p:spPr>
          <p:txBody>
            <a:bodyPr wrap="none" rtlCol="0">
              <a:spAutoFit/>
            </a:bodyPr>
            <a:lstStyle/>
            <a:p>
              <a:r>
                <a:rPr lang="en-US" dirty="0">
                  <a:solidFill>
                    <a:srgbClr val="92D050"/>
                  </a:solidFill>
                </a:rPr>
                <a:t>T</a:t>
              </a:r>
            </a:p>
          </p:txBody>
        </p:sp>
        <p:sp>
          <p:nvSpPr>
            <p:cNvPr id="23" name="TextBox 22"/>
            <p:cNvSpPr txBox="1"/>
            <p:nvPr/>
          </p:nvSpPr>
          <p:spPr>
            <a:xfrm>
              <a:off x="1447800" y="4888468"/>
              <a:ext cx="292068" cy="369332"/>
            </a:xfrm>
            <a:prstGeom prst="rect">
              <a:avLst/>
            </a:prstGeom>
            <a:noFill/>
          </p:spPr>
          <p:txBody>
            <a:bodyPr wrap="none" rtlCol="0">
              <a:spAutoFit/>
            </a:bodyPr>
            <a:lstStyle/>
            <a:p>
              <a:r>
                <a:rPr lang="en-US" dirty="0">
                  <a:solidFill>
                    <a:srgbClr val="92D050"/>
                  </a:solidFill>
                </a:rPr>
                <a:t>Z</a:t>
              </a:r>
            </a:p>
          </p:txBody>
        </p:sp>
        <p:sp>
          <p:nvSpPr>
            <p:cNvPr id="24" name="TextBox 23"/>
            <p:cNvSpPr txBox="1"/>
            <p:nvPr/>
          </p:nvSpPr>
          <p:spPr>
            <a:xfrm>
              <a:off x="1447800" y="5442466"/>
              <a:ext cx="296876" cy="369332"/>
            </a:xfrm>
            <a:prstGeom prst="rect">
              <a:avLst/>
            </a:prstGeom>
            <a:noFill/>
          </p:spPr>
          <p:txBody>
            <a:bodyPr wrap="none" rtlCol="0">
              <a:spAutoFit/>
            </a:bodyPr>
            <a:lstStyle/>
            <a:p>
              <a:r>
                <a:rPr lang="en-US" dirty="0">
                  <a:solidFill>
                    <a:srgbClr val="92D050"/>
                  </a:solidFill>
                </a:rPr>
                <a:t>Y</a:t>
              </a:r>
            </a:p>
          </p:txBody>
        </p:sp>
        <p:sp>
          <p:nvSpPr>
            <p:cNvPr id="25" name="TextBox 24"/>
            <p:cNvSpPr txBox="1"/>
            <p:nvPr/>
          </p:nvSpPr>
          <p:spPr>
            <a:xfrm>
              <a:off x="1447800" y="6044382"/>
              <a:ext cx="304892" cy="369332"/>
            </a:xfrm>
            <a:prstGeom prst="rect">
              <a:avLst/>
            </a:prstGeom>
            <a:noFill/>
          </p:spPr>
          <p:txBody>
            <a:bodyPr wrap="none" rtlCol="0">
              <a:spAutoFit/>
            </a:bodyPr>
            <a:lstStyle/>
            <a:p>
              <a:r>
                <a:rPr lang="en-US" dirty="0">
                  <a:solidFill>
                    <a:srgbClr val="92D050"/>
                  </a:solidFill>
                </a:rPr>
                <a:t>X</a:t>
              </a:r>
            </a:p>
          </p:txBody>
        </p:sp>
        <p:sp>
          <p:nvSpPr>
            <p:cNvPr id="26" name="TextBox 25"/>
            <p:cNvSpPr txBox="1"/>
            <p:nvPr/>
          </p:nvSpPr>
          <p:spPr>
            <a:xfrm>
              <a:off x="2203342" y="4888468"/>
              <a:ext cx="332142" cy="369332"/>
            </a:xfrm>
            <a:prstGeom prst="rect">
              <a:avLst/>
            </a:prstGeom>
            <a:noFill/>
          </p:spPr>
          <p:txBody>
            <a:bodyPr wrap="none" rtlCol="0">
              <a:spAutoFit/>
            </a:bodyPr>
            <a:lstStyle/>
            <a:p>
              <a:r>
                <a:rPr lang="en-US" dirty="0">
                  <a:solidFill>
                    <a:srgbClr val="92D050"/>
                  </a:solidFill>
                </a:rPr>
                <a:t>U</a:t>
              </a:r>
            </a:p>
          </p:txBody>
        </p:sp>
        <p:sp>
          <p:nvSpPr>
            <p:cNvPr id="27" name="TextBox 26"/>
            <p:cNvSpPr txBox="1"/>
            <p:nvPr/>
          </p:nvSpPr>
          <p:spPr>
            <a:xfrm>
              <a:off x="2203342" y="5442466"/>
              <a:ext cx="317716" cy="369332"/>
            </a:xfrm>
            <a:prstGeom prst="rect">
              <a:avLst/>
            </a:prstGeom>
            <a:noFill/>
          </p:spPr>
          <p:txBody>
            <a:bodyPr wrap="none" rtlCol="0">
              <a:spAutoFit/>
            </a:bodyPr>
            <a:lstStyle/>
            <a:p>
              <a:r>
                <a:rPr lang="en-US" dirty="0">
                  <a:solidFill>
                    <a:srgbClr val="92D050"/>
                  </a:solidFill>
                </a:rPr>
                <a:t>V</a:t>
              </a:r>
            </a:p>
          </p:txBody>
        </p:sp>
        <p:sp>
          <p:nvSpPr>
            <p:cNvPr id="28" name="TextBox 27"/>
            <p:cNvSpPr txBox="1"/>
            <p:nvPr/>
          </p:nvSpPr>
          <p:spPr>
            <a:xfrm>
              <a:off x="2203342" y="6044382"/>
              <a:ext cx="389850" cy="369332"/>
            </a:xfrm>
            <a:prstGeom prst="rect">
              <a:avLst/>
            </a:prstGeom>
            <a:noFill/>
          </p:spPr>
          <p:txBody>
            <a:bodyPr wrap="none" rtlCol="0">
              <a:spAutoFit/>
            </a:bodyPr>
            <a:lstStyle/>
            <a:p>
              <a:r>
                <a:rPr lang="en-US" dirty="0">
                  <a:solidFill>
                    <a:srgbClr val="92D050"/>
                  </a:solidFill>
                </a:rPr>
                <a:t>W</a:t>
              </a:r>
            </a:p>
          </p:txBody>
        </p:sp>
        <p:sp>
          <p:nvSpPr>
            <p:cNvPr id="29" name="TextBox 28"/>
            <p:cNvSpPr txBox="1"/>
            <p:nvPr/>
          </p:nvSpPr>
          <p:spPr>
            <a:xfrm>
              <a:off x="3035084" y="4352050"/>
              <a:ext cx="290464" cy="369332"/>
            </a:xfrm>
            <a:prstGeom prst="rect">
              <a:avLst/>
            </a:prstGeom>
            <a:noFill/>
          </p:spPr>
          <p:txBody>
            <a:bodyPr wrap="none" rtlCol="0">
              <a:spAutoFit/>
            </a:bodyPr>
            <a:lstStyle/>
            <a:p>
              <a:r>
                <a:rPr lang="en-US" dirty="0">
                  <a:solidFill>
                    <a:srgbClr val="92D050"/>
                  </a:solidFill>
                </a:rPr>
                <a:t>S</a:t>
              </a:r>
            </a:p>
          </p:txBody>
        </p:sp>
        <p:sp>
          <p:nvSpPr>
            <p:cNvPr id="30" name="TextBox 29"/>
            <p:cNvSpPr txBox="1"/>
            <p:nvPr/>
          </p:nvSpPr>
          <p:spPr>
            <a:xfrm>
              <a:off x="3035084" y="4876800"/>
              <a:ext cx="330540" cy="369332"/>
            </a:xfrm>
            <a:prstGeom prst="rect">
              <a:avLst/>
            </a:prstGeom>
            <a:noFill/>
            <a:ln>
              <a:noFill/>
            </a:ln>
          </p:spPr>
          <p:txBody>
            <a:bodyPr wrap="none" rtlCol="0">
              <a:spAutoFit/>
            </a:bodyPr>
            <a:lstStyle/>
            <a:p>
              <a:r>
                <a:rPr lang="en-US" dirty="0">
                  <a:solidFill>
                    <a:srgbClr val="92D050"/>
                  </a:solidFill>
                </a:rPr>
                <a:t>G</a:t>
              </a:r>
            </a:p>
          </p:txBody>
        </p:sp>
        <p:sp>
          <p:nvSpPr>
            <p:cNvPr id="31" name="TextBox 30"/>
            <p:cNvSpPr txBox="1"/>
            <p:nvPr/>
          </p:nvSpPr>
          <p:spPr>
            <a:xfrm>
              <a:off x="3035084" y="5442466"/>
              <a:ext cx="328936" cy="369332"/>
            </a:xfrm>
            <a:prstGeom prst="rect">
              <a:avLst/>
            </a:prstGeom>
            <a:noFill/>
          </p:spPr>
          <p:txBody>
            <a:bodyPr wrap="none" rtlCol="0">
              <a:spAutoFit/>
            </a:bodyPr>
            <a:lstStyle/>
            <a:p>
              <a:r>
                <a:rPr lang="en-US" dirty="0">
                  <a:solidFill>
                    <a:srgbClr val="92D050"/>
                  </a:solidFill>
                </a:rPr>
                <a:t>H</a:t>
              </a:r>
            </a:p>
          </p:txBody>
        </p:sp>
        <p:sp>
          <p:nvSpPr>
            <p:cNvPr id="32" name="TextBox 31"/>
            <p:cNvSpPr txBox="1"/>
            <p:nvPr/>
          </p:nvSpPr>
          <p:spPr>
            <a:xfrm>
              <a:off x="3035084" y="6044382"/>
              <a:ext cx="242374" cy="369332"/>
            </a:xfrm>
            <a:prstGeom prst="rect">
              <a:avLst/>
            </a:prstGeom>
            <a:noFill/>
            <a:ln>
              <a:noFill/>
            </a:ln>
          </p:spPr>
          <p:txBody>
            <a:bodyPr wrap="none" rtlCol="0">
              <a:spAutoFit/>
            </a:bodyPr>
            <a:lstStyle/>
            <a:p>
              <a:r>
                <a:rPr lang="en-US" dirty="0">
                  <a:solidFill>
                    <a:srgbClr val="92D050"/>
                  </a:solidFill>
                </a:rPr>
                <a:t>I</a:t>
              </a:r>
            </a:p>
          </p:txBody>
        </p:sp>
        <p:sp>
          <p:nvSpPr>
            <p:cNvPr id="33" name="TextBox 32"/>
            <p:cNvSpPr txBox="1"/>
            <p:nvPr/>
          </p:nvSpPr>
          <p:spPr>
            <a:xfrm>
              <a:off x="3727851" y="4352050"/>
              <a:ext cx="317716" cy="369332"/>
            </a:xfrm>
            <a:prstGeom prst="rect">
              <a:avLst/>
            </a:prstGeom>
            <a:noFill/>
          </p:spPr>
          <p:txBody>
            <a:bodyPr wrap="none" rtlCol="0">
              <a:spAutoFit/>
            </a:bodyPr>
            <a:lstStyle/>
            <a:p>
              <a:r>
                <a:rPr lang="en-US" dirty="0">
                  <a:solidFill>
                    <a:srgbClr val="92D050"/>
                  </a:solidFill>
                </a:rPr>
                <a:t>R</a:t>
              </a:r>
            </a:p>
          </p:txBody>
        </p:sp>
        <p:sp>
          <p:nvSpPr>
            <p:cNvPr id="34" name="TextBox 33"/>
            <p:cNvSpPr txBox="1"/>
            <p:nvPr/>
          </p:nvSpPr>
          <p:spPr>
            <a:xfrm>
              <a:off x="4482884" y="4352050"/>
              <a:ext cx="340158" cy="369332"/>
            </a:xfrm>
            <a:prstGeom prst="rect">
              <a:avLst/>
            </a:prstGeom>
            <a:noFill/>
          </p:spPr>
          <p:txBody>
            <a:bodyPr wrap="none" rtlCol="0">
              <a:spAutoFit/>
            </a:bodyPr>
            <a:lstStyle/>
            <a:p>
              <a:r>
                <a:rPr lang="en-US" dirty="0">
                  <a:solidFill>
                    <a:srgbClr val="92D050"/>
                  </a:solidFill>
                </a:rPr>
                <a:t>Q</a:t>
              </a:r>
            </a:p>
          </p:txBody>
        </p:sp>
        <p:sp>
          <p:nvSpPr>
            <p:cNvPr id="35" name="TextBox 34"/>
            <p:cNvSpPr txBox="1"/>
            <p:nvPr/>
          </p:nvSpPr>
          <p:spPr>
            <a:xfrm>
              <a:off x="3727851" y="4866209"/>
              <a:ext cx="290464" cy="369332"/>
            </a:xfrm>
            <a:prstGeom prst="rect">
              <a:avLst/>
            </a:prstGeom>
            <a:noFill/>
          </p:spPr>
          <p:txBody>
            <a:bodyPr wrap="none" rtlCol="0">
              <a:spAutoFit/>
            </a:bodyPr>
            <a:lstStyle/>
            <a:p>
              <a:r>
                <a:rPr lang="en-US" dirty="0">
                  <a:solidFill>
                    <a:srgbClr val="92D050"/>
                  </a:solidFill>
                </a:rPr>
                <a:t>F</a:t>
              </a:r>
            </a:p>
          </p:txBody>
        </p:sp>
        <p:sp>
          <p:nvSpPr>
            <p:cNvPr id="36" name="TextBox 35"/>
            <p:cNvSpPr txBox="1"/>
            <p:nvPr/>
          </p:nvSpPr>
          <p:spPr>
            <a:xfrm>
              <a:off x="3727851" y="5442466"/>
              <a:ext cx="296876" cy="369332"/>
            </a:xfrm>
            <a:prstGeom prst="rect">
              <a:avLst/>
            </a:prstGeom>
            <a:noFill/>
          </p:spPr>
          <p:txBody>
            <a:bodyPr wrap="none" rtlCol="0">
              <a:spAutoFit/>
            </a:bodyPr>
            <a:lstStyle/>
            <a:p>
              <a:r>
                <a:rPr lang="en-US" dirty="0">
                  <a:solidFill>
                    <a:srgbClr val="92D050"/>
                  </a:solidFill>
                </a:rPr>
                <a:t>E</a:t>
              </a:r>
            </a:p>
          </p:txBody>
        </p:sp>
        <p:sp>
          <p:nvSpPr>
            <p:cNvPr id="37" name="TextBox 36"/>
            <p:cNvSpPr txBox="1"/>
            <p:nvPr/>
          </p:nvSpPr>
          <p:spPr>
            <a:xfrm>
              <a:off x="4482884" y="4882290"/>
              <a:ext cx="317716" cy="369332"/>
            </a:xfrm>
            <a:prstGeom prst="rect">
              <a:avLst/>
            </a:prstGeom>
            <a:noFill/>
          </p:spPr>
          <p:txBody>
            <a:bodyPr wrap="none" rtlCol="0">
              <a:spAutoFit/>
            </a:bodyPr>
            <a:lstStyle/>
            <a:p>
              <a:r>
                <a:rPr lang="en-US" dirty="0">
                  <a:solidFill>
                    <a:srgbClr val="92D050"/>
                  </a:solidFill>
                </a:rPr>
                <a:t>A</a:t>
              </a:r>
            </a:p>
          </p:txBody>
        </p:sp>
        <p:sp>
          <p:nvSpPr>
            <p:cNvPr id="38" name="TextBox 37"/>
            <p:cNvSpPr txBox="1"/>
            <p:nvPr/>
          </p:nvSpPr>
          <p:spPr>
            <a:xfrm>
              <a:off x="3727851" y="6044382"/>
              <a:ext cx="258404" cy="369332"/>
            </a:xfrm>
            <a:prstGeom prst="rect">
              <a:avLst/>
            </a:prstGeom>
            <a:noFill/>
          </p:spPr>
          <p:txBody>
            <a:bodyPr wrap="none" rtlCol="0">
              <a:spAutoFit/>
            </a:bodyPr>
            <a:lstStyle/>
            <a:p>
              <a:r>
                <a:rPr lang="en-US" dirty="0">
                  <a:solidFill>
                    <a:srgbClr val="92D050"/>
                  </a:solidFill>
                </a:rPr>
                <a:t>J</a:t>
              </a:r>
            </a:p>
          </p:txBody>
        </p:sp>
        <p:sp>
          <p:nvSpPr>
            <p:cNvPr id="39" name="TextBox 38"/>
            <p:cNvSpPr txBox="1"/>
            <p:nvPr/>
          </p:nvSpPr>
          <p:spPr>
            <a:xfrm>
              <a:off x="4482884" y="5442466"/>
              <a:ext cx="327334" cy="369332"/>
            </a:xfrm>
            <a:prstGeom prst="rect">
              <a:avLst/>
            </a:prstGeom>
            <a:noFill/>
          </p:spPr>
          <p:txBody>
            <a:bodyPr wrap="none" rtlCol="0">
              <a:spAutoFit/>
            </a:bodyPr>
            <a:lstStyle/>
            <a:p>
              <a:r>
                <a:rPr lang="en-US" dirty="0">
                  <a:solidFill>
                    <a:srgbClr val="92D050"/>
                  </a:solidFill>
                </a:rPr>
                <a:t>D</a:t>
              </a:r>
            </a:p>
          </p:txBody>
        </p:sp>
        <p:sp>
          <p:nvSpPr>
            <p:cNvPr id="40" name="TextBox 39"/>
            <p:cNvSpPr txBox="1"/>
            <p:nvPr/>
          </p:nvSpPr>
          <p:spPr>
            <a:xfrm>
              <a:off x="4482884" y="6044382"/>
              <a:ext cx="304892" cy="369332"/>
            </a:xfrm>
            <a:prstGeom prst="rect">
              <a:avLst/>
            </a:prstGeom>
            <a:noFill/>
          </p:spPr>
          <p:txBody>
            <a:bodyPr wrap="none" rtlCol="0">
              <a:spAutoFit/>
            </a:bodyPr>
            <a:lstStyle/>
            <a:p>
              <a:r>
                <a:rPr lang="en-US" dirty="0">
                  <a:solidFill>
                    <a:srgbClr val="92D050"/>
                  </a:solidFill>
                </a:rPr>
                <a:t>K</a:t>
              </a:r>
            </a:p>
          </p:txBody>
        </p:sp>
        <p:sp>
          <p:nvSpPr>
            <p:cNvPr id="41" name="TextBox 40"/>
            <p:cNvSpPr txBox="1"/>
            <p:nvPr/>
          </p:nvSpPr>
          <p:spPr>
            <a:xfrm>
              <a:off x="5263148" y="6044382"/>
              <a:ext cx="282450" cy="369332"/>
            </a:xfrm>
            <a:prstGeom prst="rect">
              <a:avLst/>
            </a:prstGeom>
            <a:noFill/>
          </p:spPr>
          <p:txBody>
            <a:bodyPr wrap="none" rtlCol="0">
              <a:spAutoFit/>
            </a:bodyPr>
            <a:lstStyle/>
            <a:p>
              <a:r>
                <a:rPr lang="en-US" dirty="0">
                  <a:solidFill>
                    <a:srgbClr val="92D050"/>
                  </a:solidFill>
                </a:rPr>
                <a:t>L</a:t>
              </a:r>
            </a:p>
          </p:txBody>
        </p:sp>
        <p:sp>
          <p:nvSpPr>
            <p:cNvPr id="42" name="TextBox 41"/>
            <p:cNvSpPr txBox="1"/>
            <p:nvPr/>
          </p:nvSpPr>
          <p:spPr>
            <a:xfrm>
              <a:off x="5263148" y="5442466"/>
              <a:ext cx="317716" cy="369332"/>
            </a:xfrm>
            <a:prstGeom prst="rect">
              <a:avLst/>
            </a:prstGeom>
            <a:noFill/>
          </p:spPr>
          <p:txBody>
            <a:bodyPr wrap="none" rtlCol="0">
              <a:spAutoFit/>
            </a:bodyPr>
            <a:lstStyle/>
            <a:p>
              <a:r>
                <a:rPr lang="en-US" dirty="0">
                  <a:solidFill>
                    <a:srgbClr val="92D050"/>
                  </a:solidFill>
                </a:rPr>
                <a:t>C</a:t>
              </a:r>
            </a:p>
          </p:txBody>
        </p:sp>
        <p:sp>
          <p:nvSpPr>
            <p:cNvPr id="43" name="TextBox 42"/>
            <p:cNvSpPr txBox="1"/>
            <p:nvPr/>
          </p:nvSpPr>
          <p:spPr>
            <a:xfrm>
              <a:off x="5263148" y="4882290"/>
              <a:ext cx="317716" cy="369332"/>
            </a:xfrm>
            <a:prstGeom prst="rect">
              <a:avLst/>
            </a:prstGeom>
            <a:noFill/>
          </p:spPr>
          <p:txBody>
            <a:bodyPr wrap="none" rtlCol="0">
              <a:spAutoFit/>
            </a:bodyPr>
            <a:lstStyle/>
            <a:p>
              <a:r>
                <a:rPr lang="en-US" dirty="0">
                  <a:solidFill>
                    <a:srgbClr val="92D050"/>
                  </a:solidFill>
                </a:rPr>
                <a:t>B</a:t>
              </a:r>
            </a:p>
          </p:txBody>
        </p:sp>
        <p:sp>
          <p:nvSpPr>
            <p:cNvPr id="44" name="TextBox 43"/>
            <p:cNvSpPr txBox="1"/>
            <p:nvPr/>
          </p:nvSpPr>
          <p:spPr>
            <a:xfrm>
              <a:off x="5263148" y="4352050"/>
              <a:ext cx="303288" cy="369332"/>
            </a:xfrm>
            <a:prstGeom prst="rect">
              <a:avLst/>
            </a:prstGeom>
            <a:noFill/>
          </p:spPr>
          <p:txBody>
            <a:bodyPr wrap="none" rtlCol="0">
              <a:spAutoFit/>
            </a:bodyPr>
            <a:lstStyle/>
            <a:p>
              <a:r>
                <a:rPr lang="en-US" dirty="0">
                  <a:solidFill>
                    <a:srgbClr val="92D050"/>
                  </a:solidFill>
                </a:rPr>
                <a:t>P</a:t>
              </a:r>
            </a:p>
          </p:txBody>
        </p:sp>
        <p:sp>
          <p:nvSpPr>
            <p:cNvPr id="45" name="TextBox 44"/>
            <p:cNvSpPr txBox="1"/>
            <p:nvPr/>
          </p:nvSpPr>
          <p:spPr>
            <a:xfrm>
              <a:off x="6101548" y="4352050"/>
              <a:ext cx="434734" cy="369332"/>
            </a:xfrm>
            <a:prstGeom prst="rect">
              <a:avLst/>
            </a:prstGeom>
            <a:noFill/>
          </p:spPr>
          <p:txBody>
            <a:bodyPr wrap="none" rtlCol="0">
              <a:spAutoFit/>
            </a:bodyPr>
            <a:lstStyle/>
            <a:p>
              <a:r>
                <a:rPr lang="en-US" dirty="0">
                  <a:solidFill>
                    <a:srgbClr val="92D050"/>
                  </a:solidFill>
                </a:rPr>
                <a:t>BB</a:t>
              </a:r>
            </a:p>
          </p:txBody>
        </p:sp>
        <p:sp>
          <p:nvSpPr>
            <p:cNvPr id="46" name="TextBox 45"/>
            <p:cNvSpPr txBox="1"/>
            <p:nvPr/>
          </p:nvSpPr>
          <p:spPr>
            <a:xfrm>
              <a:off x="6101548" y="4882290"/>
              <a:ext cx="336952" cy="369332"/>
            </a:xfrm>
            <a:prstGeom prst="rect">
              <a:avLst/>
            </a:prstGeom>
            <a:noFill/>
          </p:spPr>
          <p:txBody>
            <a:bodyPr wrap="none" rtlCol="0">
              <a:spAutoFit/>
            </a:bodyPr>
            <a:lstStyle/>
            <a:p>
              <a:r>
                <a:rPr lang="en-US" dirty="0">
                  <a:solidFill>
                    <a:srgbClr val="92D050"/>
                  </a:solidFill>
                </a:rPr>
                <a:t>O</a:t>
              </a:r>
            </a:p>
          </p:txBody>
        </p:sp>
        <p:sp>
          <p:nvSpPr>
            <p:cNvPr id="47" name="TextBox 46"/>
            <p:cNvSpPr txBox="1"/>
            <p:nvPr/>
          </p:nvSpPr>
          <p:spPr>
            <a:xfrm>
              <a:off x="6101548" y="5442466"/>
              <a:ext cx="333746" cy="369332"/>
            </a:xfrm>
            <a:prstGeom prst="rect">
              <a:avLst/>
            </a:prstGeom>
            <a:noFill/>
          </p:spPr>
          <p:txBody>
            <a:bodyPr wrap="none" rtlCol="0">
              <a:spAutoFit/>
            </a:bodyPr>
            <a:lstStyle/>
            <a:p>
              <a:r>
                <a:rPr lang="en-US" dirty="0">
                  <a:solidFill>
                    <a:srgbClr val="92D050"/>
                  </a:solidFill>
                </a:rPr>
                <a:t>N</a:t>
              </a:r>
            </a:p>
          </p:txBody>
        </p:sp>
        <p:sp>
          <p:nvSpPr>
            <p:cNvPr id="48" name="TextBox 47"/>
            <p:cNvSpPr txBox="1"/>
            <p:nvPr/>
          </p:nvSpPr>
          <p:spPr>
            <a:xfrm>
              <a:off x="6101548" y="6044382"/>
              <a:ext cx="381836" cy="369332"/>
            </a:xfrm>
            <a:prstGeom prst="rect">
              <a:avLst/>
            </a:prstGeom>
            <a:noFill/>
            <a:ln>
              <a:noFill/>
            </a:ln>
          </p:spPr>
          <p:txBody>
            <a:bodyPr wrap="none" rtlCol="0">
              <a:spAutoFit/>
            </a:bodyPr>
            <a:lstStyle/>
            <a:p>
              <a:r>
                <a:rPr lang="en-US" dirty="0">
                  <a:solidFill>
                    <a:srgbClr val="92D050"/>
                  </a:solidFill>
                </a:rPr>
                <a:t>M</a:t>
              </a:r>
            </a:p>
          </p:txBody>
        </p:sp>
        <p:sp>
          <p:nvSpPr>
            <p:cNvPr id="49" name="TextBox 48"/>
            <p:cNvSpPr txBox="1"/>
            <p:nvPr/>
          </p:nvSpPr>
          <p:spPr>
            <a:xfrm>
              <a:off x="6933969" y="6044382"/>
              <a:ext cx="396262" cy="369332"/>
            </a:xfrm>
            <a:prstGeom prst="rect">
              <a:avLst/>
            </a:prstGeom>
            <a:noFill/>
          </p:spPr>
          <p:txBody>
            <a:bodyPr wrap="none" rtlCol="0">
              <a:spAutoFit/>
            </a:bodyPr>
            <a:lstStyle/>
            <a:p>
              <a:r>
                <a:rPr lang="en-US" dirty="0">
                  <a:solidFill>
                    <a:srgbClr val="92D050"/>
                  </a:solidFill>
                </a:rPr>
                <a:t>FF</a:t>
              </a:r>
            </a:p>
          </p:txBody>
        </p:sp>
        <p:sp>
          <p:nvSpPr>
            <p:cNvPr id="50" name="TextBox 49"/>
            <p:cNvSpPr txBox="1"/>
            <p:nvPr/>
          </p:nvSpPr>
          <p:spPr>
            <a:xfrm>
              <a:off x="6933969" y="5442466"/>
              <a:ext cx="409086" cy="369332"/>
            </a:xfrm>
            <a:prstGeom prst="rect">
              <a:avLst/>
            </a:prstGeom>
            <a:noFill/>
          </p:spPr>
          <p:txBody>
            <a:bodyPr wrap="none" rtlCol="0">
              <a:spAutoFit/>
            </a:bodyPr>
            <a:lstStyle/>
            <a:p>
              <a:r>
                <a:rPr lang="en-US" dirty="0">
                  <a:solidFill>
                    <a:srgbClr val="92D050"/>
                  </a:solidFill>
                </a:rPr>
                <a:t>EE</a:t>
              </a:r>
            </a:p>
          </p:txBody>
        </p:sp>
        <p:sp>
          <p:nvSpPr>
            <p:cNvPr id="51" name="TextBox 50"/>
            <p:cNvSpPr txBox="1"/>
            <p:nvPr/>
          </p:nvSpPr>
          <p:spPr>
            <a:xfrm>
              <a:off x="6933969" y="4882290"/>
              <a:ext cx="470000" cy="369332"/>
            </a:xfrm>
            <a:prstGeom prst="rect">
              <a:avLst/>
            </a:prstGeom>
            <a:noFill/>
          </p:spPr>
          <p:txBody>
            <a:bodyPr wrap="none" rtlCol="0">
              <a:spAutoFit/>
            </a:bodyPr>
            <a:lstStyle/>
            <a:p>
              <a:r>
                <a:rPr lang="en-US" dirty="0">
                  <a:solidFill>
                    <a:srgbClr val="92D050"/>
                  </a:solidFill>
                </a:rPr>
                <a:t>DD</a:t>
              </a:r>
            </a:p>
          </p:txBody>
        </p:sp>
        <p:sp>
          <p:nvSpPr>
            <p:cNvPr id="52" name="TextBox 51"/>
            <p:cNvSpPr txBox="1"/>
            <p:nvPr/>
          </p:nvSpPr>
          <p:spPr>
            <a:xfrm>
              <a:off x="6933969" y="4352050"/>
              <a:ext cx="431528" cy="369332"/>
            </a:xfrm>
            <a:prstGeom prst="rect">
              <a:avLst/>
            </a:prstGeom>
            <a:noFill/>
          </p:spPr>
          <p:txBody>
            <a:bodyPr wrap="none" rtlCol="0">
              <a:spAutoFit/>
            </a:bodyPr>
            <a:lstStyle/>
            <a:p>
              <a:r>
                <a:rPr lang="en-US" dirty="0">
                  <a:solidFill>
                    <a:srgbClr val="92D050"/>
                  </a:solidFill>
                </a:rPr>
                <a:t>CC</a:t>
              </a:r>
            </a:p>
          </p:txBody>
        </p:sp>
        <p:sp>
          <p:nvSpPr>
            <p:cNvPr id="13" name="Freeform 12"/>
            <p:cNvSpPr/>
            <p:nvPr/>
          </p:nvSpPr>
          <p:spPr>
            <a:xfrm>
              <a:off x="4048217" y="4678532"/>
              <a:ext cx="1935333" cy="1437209"/>
            </a:xfrm>
            <a:custGeom>
              <a:avLst/>
              <a:gdLst>
                <a:gd name="connsiteX0" fmla="*/ 1180731 w 1935333"/>
                <a:gd name="connsiteY0" fmla="*/ 17755 h 1437209"/>
                <a:gd name="connsiteX1" fmla="*/ 1180731 w 1935333"/>
                <a:gd name="connsiteY1" fmla="*/ 17755 h 1437209"/>
                <a:gd name="connsiteX2" fmla="*/ 923278 w 1935333"/>
                <a:gd name="connsiteY2" fmla="*/ 26633 h 1437209"/>
                <a:gd name="connsiteX3" fmla="*/ 825624 w 1935333"/>
                <a:gd name="connsiteY3" fmla="*/ 44388 h 1437209"/>
                <a:gd name="connsiteX4" fmla="*/ 479395 w 1935333"/>
                <a:gd name="connsiteY4" fmla="*/ 53266 h 1437209"/>
                <a:gd name="connsiteX5" fmla="*/ 452762 w 1935333"/>
                <a:gd name="connsiteY5" fmla="*/ 62144 h 1437209"/>
                <a:gd name="connsiteX6" fmla="*/ 346230 w 1935333"/>
                <a:gd name="connsiteY6" fmla="*/ 79899 h 1437209"/>
                <a:gd name="connsiteX7" fmla="*/ 292964 w 1935333"/>
                <a:gd name="connsiteY7" fmla="*/ 97654 h 1437209"/>
                <a:gd name="connsiteX8" fmla="*/ 266331 w 1935333"/>
                <a:gd name="connsiteY8" fmla="*/ 106532 h 1437209"/>
                <a:gd name="connsiteX9" fmla="*/ 195309 w 1935333"/>
                <a:gd name="connsiteY9" fmla="*/ 159798 h 1437209"/>
                <a:gd name="connsiteX10" fmla="*/ 168676 w 1935333"/>
                <a:gd name="connsiteY10" fmla="*/ 177553 h 1437209"/>
                <a:gd name="connsiteX11" fmla="*/ 124288 w 1935333"/>
                <a:gd name="connsiteY11" fmla="*/ 213064 h 1437209"/>
                <a:gd name="connsiteX12" fmla="*/ 106533 w 1935333"/>
                <a:gd name="connsiteY12" fmla="*/ 239697 h 1437209"/>
                <a:gd name="connsiteX13" fmla="*/ 88777 w 1935333"/>
                <a:gd name="connsiteY13" fmla="*/ 257452 h 1437209"/>
                <a:gd name="connsiteX14" fmla="*/ 53266 w 1935333"/>
                <a:gd name="connsiteY14" fmla="*/ 346229 h 1437209"/>
                <a:gd name="connsiteX15" fmla="*/ 44389 w 1935333"/>
                <a:gd name="connsiteY15" fmla="*/ 372862 h 1437209"/>
                <a:gd name="connsiteX16" fmla="*/ 35511 w 1935333"/>
                <a:gd name="connsiteY16" fmla="*/ 408373 h 1437209"/>
                <a:gd name="connsiteX17" fmla="*/ 17756 w 1935333"/>
                <a:gd name="connsiteY17" fmla="*/ 443884 h 1437209"/>
                <a:gd name="connsiteX18" fmla="*/ 0 w 1935333"/>
                <a:gd name="connsiteY18" fmla="*/ 523783 h 1437209"/>
                <a:gd name="connsiteX19" fmla="*/ 8878 w 1935333"/>
                <a:gd name="connsiteY19" fmla="*/ 781235 h 1437209"/>
                <a:gd name="connsiteX20" fmla="*/ 26633 w 1935333"/>
                <a:gd name="connsiteY20" fmla="*/ 834501 h 1437209"/>
                <a:gd name="connsiteX21" fmla="*/ 44389 w 1935333"/>
                <a:gd name="connsiteY21" fmla="*/ 878889 h 1437209"/>
                <a:gd name="connsiteX22" fmla="*/ 53266 w 1935333"/>
                <a:gd name="connsiteY22" fmla="*/ 905522 h 1437209"/>
                <a:gd name="connsiteX23" fmla="*/ 71022 w 1935333"/>
                <a:gd name="connsiteY23" fmla="*/ 932155 h 1437209"/>
                <a:gd name="connsiteX24" fmla="*/ 106533 w 1935333"/>
                <a:gd name="connsiteY24" fmla="*/ 985421 h 1437209"/>
                <a:gd name="connsiteX25" fmla="*/ 133166 w 1935333"/>
                <a:gd name="connsiteY25" fmla="*/ 1038687 h 1437209"/>
                <a:gd name="connsiteX26" fmla="*/ 142043 w 1935333"/>
                <a:gd name="connsiteY26" fmla="*/ 1065320 h 1437209"/>
                <a:gd name="connsiteX27" fmla="*/ 159799 w 1935333"/>
                <a:gd name="connsiteY27" fmla="*/ 1083076 h 1437209"/>
                <a:gd name="connsiteX28" fmla="*/ 177554 w 1935333"/>
                <a:gd name="connsiteY28" fmla="*/ 1109709 h 1437209"/>
                <a:gd name="connsiteX29" fmla="*/ 204187 w 1935333"/>
                <a:gd name="connsiteY29" fmla="*/ 1136342 h 1437209"/>
                <a:gd name="connsiteX30" fmla="*/ 239698 w 1935333"/>
                <a:gd name="connsiteY30" fmla="*/ 1180730 h 1437209"/>
                <a:gd name="connsiteX31" fmla="*/ 284086 w 1935333"/>
                <a:gd name="connsiteY31" fmla="*/ 1242874 h 1437209"/>
                <a:gd name="connsiteX32" fmla="*/ 363985 w 1935333"/>
                <a:gd name="connsiteY32" fmla="*/ 1305018 h 1437209"/>
                <a:gd name="connsiteX33" fmla="*/ 399496 w 1935333"/>
                <a:gd name="connsiteY33" fmla="*/ 1313895 h 1437209"/>
                <a:gd name="connsiteX34" fmla="*/ 488272 w 1935333"/>
                <a:gd name="connsiteY34" fmla="*/ 1340528 h 1437209"/>
                <a:gd name="connsiteX35" fmla="*/ 541538 w 1935333"/>
                <a:gd name="connsiteY35" fmla="*/ 1358284 h 1437209"/>
                <a:gd name="connsiteX36" fmla="*/ 594804 w 1935333"/>
                <a:gd name="connsiteY36" fmla="*/ 1367161 h 1437209"/>
                <a:gd name="connsiteX37" fmla="*/ 710214 w 1935333"/>
                <a:gd name="connsiteY37" fmla="*/ 1393794 h 1437209"/>
                <a:gd name="connsiteX38" fmla="*/ 887767 w 1935333"/>
                <a:gd name="connsiteY38" fmla="*/ 1411550 h 1437209"/>
                <a:gd name="connsiteX39" fmla="*/ 1305018 w 1935333"/>
                <a:gd name="connsiteY39" fmla="*/ 1411550 h 1437209"/>
                <a:gd name="connsiteX40" fmla="*/ 1384917 w 1935333"/>
                <a:gd name="connsiteY40" fmla="*/ 1402672 h 1437209"/>
                <a:gd name="connsiteX41" fmla="*/ 1438183 w 1935333"/>
                <a:gd name="connsiteY41" fmla="*/ 1384917 h 1437209"/>
                <a:gd name="connsiteX42" fmla="*/ 1464816 w 1935333"/>
                <a:gd name="connsiteY42" fmla="*/ 1376039 h 1437209"/>
                <a:gd name="connsiteX43" fmla="*/ 1518082 w 1935333"/>
                <a:gd name="connsiteY43" fmla="*/ 1349406 h 1437209"/>
                <a:gd name="connsiteX44" fmla="*/ 1544715 w 1935333"/>
                <a:gd name="connsiteY44" fmla="*/ 1331651 h 1437209"/>
                <a:gd name="connsiteX45" fmla="*/ 1571348 w 1935333"/>
                <a:gd name="connsiteY45" fmla="*/ 1322773 h 1437209"/>
                <a:gd name="connsiteX46" fmla="*/ 1597981 w 1935333"/>
                <a:gd name="connsiteY46" fmla="*/ 1305018 h 1437209"/>
                <a:gd name="connsiteX47" fmla="*/ 1624614 w 1935333"/>
                <a:gd name="connsiteY47" fmla="*/ 1296140 h 1437209"/>
                <a:gd name="connsiteX48" fmla="*/ 1669002 w 1935333"/>
                <a:gd name="connsiteY48" fmla="*/ 1260629 h 1437209"/>
                <a:gd name="connsiteX49" fmla="*/ 1695635 w 1935333"/>
                <a:gd name="connsiteY49" fmla="*/ 1242874 h 1437209"/>
                <a:gd name="connsiteX50" fmla="*/ 1740024 w 1935333"/>
                <a:gd name="connsiteY50" fmla="*/ 1207363 h 1437209"/>
                <a:gd name="connsiteX51" fmla="*/ 1784412 w 1935333"/>
                <a:gd name="connsiteY51" fmla="*/ 1162975 h 1437209"/>
                <a:gd name="connsiteX52" fmla="*/ 1802167 w 1935333"/>
                <a:gd name="connsiteY52" fmla="*/ 1136342 h 1437209"/>
                <a:gd name="connsiteX53" fmla="*/ 1819923 w 1935333"/>
                <a:gd name="connsiteY53" fmla="*/ 1118586 h 1437209"/>
                <a:gd name="connsiteX54" fmla="*/ 1837678 w 1935333"/>
                <a:gd name="connsiteY54" fmla="*/ 1083076 h 1437209"/>
                <a:gd name="connsiteX55" fmla="*/ 1855433 w 1935333"/>
                <a:gd name="connsiteY55" fmla="*/ 1056443 h 1437209"/>
                <a:gd name="connsiteX56" fmla="*/ 1873189 w 1935333"/>
                <a:gd name="connsiteY56" fmla="*/ 1003177 h 1437209"/>
                <a:gd name="connsiteX57" fmla="*/ 1908700 w 1935333"/>
                <a:gd name="connsiteY57" fmla="*/ 923278 h 1437209"/>
                <a:gd name="connsiteX58" fmla="*/ 1935333 w 1935333"/>
                <a:gd name="connsiteY58" fmla="*/ 834501 h 1437209"/>
                <a:gd name="connsiteX59" fmla="*/ 1926455 w 1935333"/>
                <a:gd name="connsiteY59" fmla="*/ 328474 h 1437209"/>
                <a:gd name="connsiteX60" fmla="*/ 1908700 w 1935333"/>
                <a:gd name="connsiteY60" fmla="*/ 266330 h 1437209"/>
                <a:gd name="connsiteX61" fmla="*/ 1873189 w 1935333"/>
                <a:gd name="connsiteY61" fmla="*/ 230819 h 1437209"/>
                <a:gd name="connsiteX62" fmla="*/ 1828800 w 1935333"/>
                <a:gd name="connsiteY62" fmla="*/ 186431 h 1437209"/>
                <a:gd name="connsiteX63" fmla="*/ 1775534 w 1935333"/>
                <a:gd name="connsiteY63" fmla="*/ 133165 h 1437209"/>
                <a:gd name="connsiteX64" fmla="*/ 1748901 w 1935333"/>
                <a:gd name="connsiteY64" fmla="*/ 106532 h 1437209"/>
                <a:gd name="connsiteX65" fmla="*/ 1686758 w 1935333"/>
                <a:gd name="connsiteY65" fmla="*/ 88777 h 1437209"/>
                <a:gd name="connsiteX66" fmla="*/ 1606859 w 1935333"/>
                <a:gd name="connsiteY66" fmla="*/ 53266 h 1437209"/>
                <a:gd name="connsiteX67" fmla="*/ 1580226 w 1935333"/>
                <a:gd name="connsiteY67" fmla="*/ 44388 h 1437209"/>
                <a:gd name="connsiteX68" fmla="*/ 1544715 w 1935333"/>
                <a:gd name="connsiteY68" fmla="*/ 35511 h 1437209"/>
                <a:gd name="connsiteX69" fmla="*/ 1438183 w 1935333"/>
                <a:gd name="connsiteY69" fmla="*/ 17755 h 1437209"/>
                <a:gd name="connsiteX70" fmla="*/ 1251752 w 1935333"/>
                <a:gd name="connsiteY70" fmla="*/ 0 h 1437209"/>
                <a:gd name="connsiteX71" fmla="*/ 1216241 w 1935333"/>
                <a:gd name="connsiteY71" fmla="*/ 8878 h 1437209"/>
                <a:gd name="connsiteX72" fmla="*/ 1180731 w 1935333"/>
                <a:gd name="connsiteY72" fmla="*/ 17755 h 1437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1935333" h="1437209">
                  <a:moveTo>
                    <a:pt x="1180731" y="17755"/>
                  </a:moveTo>
                  <a:lnTo>
                    <a:pt x="1180731" y="17755"/>
                  </a:lnTo>
                  <a:cubicBezTo>
                    <a:pt x="1094913" y="20714"/>
                    <a:pt x="1008998" y="21590"/>
                    <a:pt x="923278" y="26633"/>
                  </a:cubicBezTo>
                  <a:cubicBezTo>
                    <a:pt x="737670" y="37552"/>
                    <a:pt x="1041184" y="34808"/>
                    <a:pt x="825624" y="44388"/>
                  </a:cubicBezTo>
                  <a:cubicBezTo>
                    <a:pt x="710290" y="49514"/>
                    <a:pt x="594805" y="50307"/>
                    <a:pt x="479395" y="53266"/>
                  </a:cubicBezTo>
                  <a:cubicBezTo>
                    <a:pt x="470517" y="56225"/>
                    <a:pt x="461938" y="60309"/>
                    <a:pt x="452762" y="62144"/>
                  </a:cubicBezTo>
                  <a:cubicBezTo>
                    <a:pt x="417461" y="69204"/>
                    <a:pt x="380383" y="68515"/>
                    <a:pt x="346230" y="79899"/>
                  </a:cubicBezTo>
                  <a:lnTo>
                    <a:pt x="292964" y="97654"/>
                  </a:lnTo>
                  <a:lnTo>
                    <a:pt x="266331" y="106532"/>
                  </a:lnTo>
                  <a:cubicBezTo>
                    <a:pt x="233486" y="139375"/>
                    <a:pt x="255538" y="119645"/>
                    <a:pt x="195309" y="159798"/>
                  </a:cubicBezTo>
                  <a:cubicBezTo>
                    <a:pt x="186431" y="165716"/>
                    <a:pt x="176220" y="170008"/>
                    <a:pt x="168676" y="177553"/>
                  </a:cubicBezTo>
                  <a:cubicBezTo>
                    <a:pt x="143377" y="202854"/>
                    <a:pt x="157885" y="190666"/>
                    <a:pt x="124288" y="213064"/>
                  </a:cubicBezTo>
                  <a:cubicBezTo>
                    <a:pt x="118370" y="221942"/>
                    <a:pt x="113198" y="231366"/>
                    <a:pt x="106533" y="239697"/>
                  </a:cubicBezTo>
                  <a:cubicBezTo>
                    <a:pt x="101304" y="246233"/>
                    <a:pt x="93420" y="250488"/>
                    <a:pt x="88777" y="257452"/>
                  </a:cubicBezTo>
                  <a:cubicBezTo>
                    <a:pt x="71363" y="283573"/>
                    <a:pt x="62889" y="317361"/>
                    <a:pt x="53266" y="346229"/>
                  </a:cubicBezTo>
                  <a:cubicBezTo>
                    <a:pt x="50307" y="355107"/>
                    <a:pt x="46659" y="363784"/>
                    <a:pt x="44389" y="372862"/>
                  </a:cubicBezTo>
                  <a:cubicBezTo>
                    <a:pt x="41430" y="384699"/>
                    <a:pt x="39795" y="396949"/>
                    <a:pt x="35511" y="408373"/>
                  </a:cubicBezTo>
                  <a:cubicBezTo>
                    <a:pt x="30864" y="420764"/>
                    <a:pt x="22403" y="431493"/>
                    <a:pt x="17756" y="443884"/>
                  </a:cubicBezTo>
                  <a:cubicBezTo>
                    <a:pt x="12382" y="458215"/>
                    <a:pt x="2411" y="511727"/>
                    <a:pt x="0" y="523783"/>
                  </a:cubicBezTo>
                  <a:cubicBezTo>
                    <a:pt x="2959" y="609600"/>
                    <a:pt x="1545" y="695680"/>
                    <a:pt x="8878" y="781235"/>
                  </a:cubicBezTo>
                  <a:cubicBezTo>
                    <a:pt x="10476" y="799882"/>
                    <a:pt x="19682" y="817124"/>
                    <a:pt x="26633" y="834501"/>
                  </a:cubicBezTo>
                  <a:cubicBezTo>
                    <a:pt x="32552" y="849297"/>
                    <a:pt x="38794" y="863968"/>
                    <a:pt x="44389" y="878889"/>
                  </a:cubicBezTo>
                  <a:cubicBezTo>
                    <a:pt x="47675" y="887651"/>
                    <a:pt x="49081" y="897152"/>
                    <a:pt x="53266" y="905522"/>
                  </a:cubicBezTo>
                  <a:cubicBezTo>
                    <a:pt x="58038" y="915065"/>
                    <a:pt x="65728" y="922891"/>
                    <a:pt x="71022" y="932155"/>
                  </a:cubicBezTo>
                  <a:cubicBezTo>
                    <a:pt x="99687" y="982319"/>
                    <a:pt x="74886" y="953776"/>
                    <a:pt x="106533" y="985421"/>
                  </a:cubicBezTo>
                  <a:cubicBezTo>
                    <a:pt x="128428" y="1073007"/>
                    <a:pt x="99245" y="982152"/>
                    <a:pt x="133166" y="1038687"/>
                  </a:cubicBezTo>
                  <a:cubicBezTo>
                    <a:pt x="137981" y="1046711"/>
                    <a:pt x="137228" y="1057296"/>
                    <a:pt x="142043" y="1065320"/>
                  </a:cubicBezTo>
                  <a:cubicBezTo>
                    <a:pt x="146349" y="1072497"/>
                    <a:pt x="154570" y="1076540"/>
                    <a:pt x="159799" y="1083076"/>
                  </a:cubicBezTo>
                  <a:cubicBezTo>
                    <a:pt x="166464" y="1091408"/>
                    <a:pt x="170724" y="1101512"/>
                    <a:pt x="177554" y="1109709"/>
                  </a:cubicBezTo>
                  <a:cubicBezTo>
                    <a:pt x="185591" y="1119354"/>
                    <a:pt x="196150" y="1126697"/>
                    <a:pt x="204187" y="1136342"/>
                  </a:cubicBezTo>
                  <a:cubicBezTo>
                    <a:pt x="260173" y="1203525"/>
                    <a:pt x="188048" y="1129083"/>
                    <a:pt x="239698" y="1180730"/>
                  </a:cubicBezTo>
                  <a:cubicBezTo>
                    <a:pt x="253868" y="1223244"/>
                    <a:pt x="241958" y="1200746"/>
                    <a:pt x="284086" y="1242874"/>
                  </a:cubicBezTo>
                  <a:cubicBezTo>
                    <a:pt x="304982" y="1263770"/>
                    <a:pt x="335670" y="1297940"/>
                    <a:pt x="363985" y="1305018"/>
                  </a:cubicBezTo>
                  <a:lnTo>
                    <a:pt x="399496" y="1313895"/>
                  </a:lnTo>
                  <a:cubicBezTo>
                    <a:pt x="467359" y="1347829"/>
                    <a:pt x="399845" y="1318421"/>
                    <a:pt x="488272" y="1340528"/>
                  </a:cubicBezTo>
                  <a:cubicBezTo>
                    <a:pt x="506429" y="1345067"/>
                    <a:pt x="523077" y="1355207"/>
                    <a:pt x="541538" y="1358284"/>
                  </a:cubicBezTo>
                  <a:cubicBezTo>
                    <a:pt x="559293" y="1361243"/>
                    <a:pt x="577203" y="1363389"/>
                    <a:pt x="594804" y="1367161"/>
                  </a:cubicBezTo>
                  <a:cubicBezTo>
                    <a:pt x="619189" y="1372386"/>
                    <a:pt x="679786" y="1390143"/>
                    <a:pt x="710214" y="1393794"/>
                  </a:cubicBezTo>
                  <a:cubicBezTo>
                    <a:pt x="769270" y="1400881"/>
                    <a:pt x="828583" y="1405631"/>
                    <a:pt x="887767" y="1411550"/>
                  </a:cubicBezTo>
                  <a:cubicBezTo>
                    <a:pt x="1036795" y="1461222"/>
                    <a:pt x="921224" y="1426032"/>
                    <a:pt x="1305018" y="1411550"/>
                  </a:cubicBezTo>
                  <a:cubicBezTo>
                    <a:pt x="1331796" y="1410540"/>
                    <a:pt x="1358284" y="1405631"/>
                    <a:pt x="1384917" y="1402672"/>
                  </a:cubicBezTo>
                  <a:lnTo>
                    <a:pt x="1438183" y="1384917"/>
                  </a:lnTo>
                  <a:cubicBezTo>
                    <a:pt x="1447061" y="1381958"/>
                    <a:pt x="1457030" y="1381230"/>
                    <a:pt x="1464816" y="1376039"/>
                  </a:cubicBezTo>
                  <a:cubicBezTo>
                    <a:pt x="1541142" y="1325156"/>
                    <a:pt x="1444572" y="1386161"/>
                    <a:pt x="1518082" y="1349406"/>
                  </a:cubicBezTo>
                  <a:cubicBezTo>
                    <a:pt x="1527625" y="1344634"/>
                    <a:pt x="1535172" y="1336423"/>
                    <a:pt x="1544715" y="1331651"/>
                  </a:cubicBezTo>
                  <a:cubicBezTo>
                    <a:pt x="1553085" y="1327466"/>
                    <a:pt x="1562978" y="1326958"/>
                    <a:pt x="1571348" y="1322773"/>
                  </a:cubicBezTo>
                  <a:cubicBezTo>
                    <a:pt x="1580891" y="1318001"/>
                    <a:pt x="1588438" y="1309790"/>
                    <a:pt x="1597981" y="1305018"/>
                  </a:cubicBezTo>
                  <a:cubicBezTo>
                    <a:pt x="1606351" y="1300833"/>
                    <a:pt x="1616244" y="1300325"/>
                    <a:pt x="1624614" y="1296140"/>
                  </a:cubicBezTo>
                  <a:cubicBezTo>
                    <a:pt x="1661052" y="1277921"/>
                    <a:pt x="1641474" y="1282652"/>
                    <a:pt x="1669002" y="1260629"/>
                  </a:cubicBezTo>
                  <a:cubicBezTo>
                    <a:pt x="1677333" y="1253964"/>
                    <a:pt x="1687303" y="1249539"/>
                    <a:pt x="1695635" y="1242874"/>
                  </a:cubicBezTo>
                  <a:cubicBezTo>
                    <a:pt x="1758885" y="1192274"/>
                    <a:pt x="1658052" y="1262010"/>
                    <a:pt x="1740024" y="1207363"/>
                  </a:cubicBezTo>
                  <a:cubicBezTo>
                    <a:pt x="1787371" y="1136342"/>
                    <a:pt x="1725228" y="1222159"/>
                    <a:pt x="1784412" y="1162975"/>
                  </a:cubicBezTo>
                  <a:cubicBezTo>
                    <a:pt x="1791957" y="1155430"/>
                    <a:pt x="1795502" y="1144674"/>
                    <a:pt x="1802167" y="1136342"/>
                  </a:cubicBezTo>
                  <a:cubicBezTo>
                    <a:pt x="1807396" y="1129806"/>
                    <a:pt x="1815280" y="1125550"/>
                    <a:pt x="1819923" y="1118586"/>
                  </a:cubicBezTo>
                  <a:cubicBezTo>
                    <a:pt x="1827264" y="1107575"/>
                    <a:pt x="1831112" y="1094566"/>
                    <a:pt x="1837678" y="1083076"/>
                  </a:cubicBezTo>
                  <a:cubicBezTo>
                    <a:pt x="1842972" y="1073812"/>
                    <a:pt x="1851100" y="1066193"/>
                    <a:pt x="1855433" y="1056443"/>
                  </a:cubicBezTo>
                  <a:cubicBezTo>
                    <a:pt x="1863034" y="1039340"/>
                    <a:pt x="1862807" y="1018750"/>
                    <a:pt x="1873189" y="1003177"/>
                  </a:cubicBezTo>
                  <a:cubicBezTo>
                    <a:pt x="1907346" y="951941"/>
                    <a:pt x="1877010" y="1002507"/>
                    <a:pt x="1908700" y="923278"/>
                  </a:cubicBezTo>
                  <a:cubicBezTo>
                    <a:pt x="1932059" y="864879"/>
                    <a:pt x="1923330" y="894516"/>
                    <a:pt x="1935333" y="834501"/>
                  </a:cubicBezTo>
                  <a:cubicBezTo>
                    <a:pt x="1932374" y="665825"/>
                    <a:pt x="1931983" y="497085"/>
                    <a:pt x="1926455" y="328474"/>
                  </a:cubicBezTo>
                  <a:cubicBezTo>
                    <a:pt x="1926372" y="325947"/>
                    <a:pt x="1912949" y="272279"/>
                    <a:pt x="1908700" y="266330"/>
                  </a:cubicBezTo>
                  <a:cubicBezTo>
                    <a:pt x="1898970" y="252708"/>
                    <a:pt x="1885026" y="242656"/>
                    <a:pt x="1873189" y="230819"/>
                  </a:cubicBezTo>
                  <a:lnTo>
                    <a:pt x="1828800" y="186431"/>
                  </a:lnTo>
                  <a:lnTo>
                    <a:pt x="1775534" y="133165"/>
                  </a:lnTo>
                  <a:cubicBezTo>
                    <a:pt x="1766656" y="124287"/>
                    <a:pt x="1760812" y="110502"/>
                    <a:pt x="1748901" y="106532"/>
                  </a:cubicBezTo>
                  <a:cubicBezTo>
                    <a:pt x="1710693" y="93796"/>
                    <a:pt x="1731347" y="99924"/>
                    <a:pt x="1686758" y="88777"/>
                  </a:cubicBezTo>
                  <a:cubicBezTo>
                    <a:pt x="1644552" y="60639"/>
                    <a:pt x="1670248" y="74396"/>
                    <a:pt x="1606859" y="53266"/>
                  </a:cubicBezTo>
                  <a:cubicBezTo>
                    <a:pt x="1597981" y="50307"/>
                    <a:pt x="1589305" y="46657"/>
                    <a:pt x="1580226" y="44388"/>
                  </a:cubicBezTo>
                  <a:cubicBezTo>
                    <a:pt x="1568389" y="41429"/>
                    <a:pt x="1556626" y="38158"/>
                    <a:pt x="1544715" y="35511"/>
                  </a:cubicBezTo>
                  <a:cubicBezTo>
                    <a:pt x="1509588" y="27705"/>
                    <a:pt x="1473967" y="21589"/>
                    <a:pt x="1438183" y="17755"/>
                  </a:cubicBezTo>
                  <a:cubicBezTo>
                    <a:pt x="1376113" y="11105"/>
                    <a:pt x="1251752" y="0"/>
                    <a:pt x="1251752" y="0"/>
                  </a:cubicBezTo>
                  <a:cubicBezTo>
                    <a:pt x="1239915" y="2959"/>
                    <a:pt x="1228246" y="6695"/>
                    <a:pt x="1216241" y="8878"/>
                  </a:cubicBezTo>
                  <a:cubicBezTo>
                    <a:pt x="1195654" y="12621"/>
                    <a:pt x="1186649" y="16276"/>
                    <a:pt x="1180731" y="17755"/>
                  </a:cubicBezTo>
                  <a:close/>
                </a:path>
              </a:pathLst>
            </a:cu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Slide Number Placeholder 4"/>
          <p:cNvSpPr>
            <a:spLocks noGrp="1"/>
          </p:cNvSpPr>
          <p:nvPr>
            <p:ph type="sldNum" sz="quarter" idx="12"/>
          </p:nvPr>
        </p:nvSpPr>
        <p:spPr/>
        <p:txBody>
          <a:bodyPr/>
          <a:lstStyle/>
          <a:p>
            <a:fld id="{1F181EE6-BCB5-48D6-9A0C-7ACB016592BE}" type="slidenum">
              <a:rPr lang="en-US" smtClean="0"/>
              <a:pPr/>
              <a:t>23</a:t>
            </a:fld>
            <a:endParaRPr lang="en-US"/>
          </a:p>
        </p:txBody>
      </p:sp>
    </p:spTree>
    <p:extLst>
      <p:ext uri="{BB962C8B-B14F-4D97-AF65-F5344CB8AC3E}">
        <p14:creationId xmlns:p14="http://schemas.microsoft.com/office/powerpoint/2010/main" val="3244134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A25A7-B889-4CD9-857A-28A0570B479F}"/>
              </a:ext>
            </a:extLst>
          </p:cNvPr>
          <p:cNvSpPr>
            <a:spLocks noGrp="1"/>
          </p:cNvSpPr>
          <p:nvPr>
            <p:ph type="title"/>
          </p:nvPr>
        </p:nvSpPr>
        <p:spPr/>
        <p:txBody>
          <a:bodyPr/>
          <a:lstStyle/>
          <a:p>
            <a:r>
              <a:rPr lang="en-US" dirty="0"/>
              <a:t>Why is This Level of Detail Important?</a:t>
            </a:r>
          </a:p>
        </p:txBody>
      </p:sp>
      <p:sp>
        <p:nvSpPr>
          <p:cNvPr id="3" name="Content Placeholder 2">
            <a:extLst>
              <a:ext uri="{FF2B5EF4-FFF2-40B4-BE49-F238E27FC236}">
                <a16:creationId xmlns:a16="http://schemas.microsoft.com/office/drawing/2014/main" id="{EBC6CF40-2965-48E1-A9A0-A4DB94D78C93}"/>
              </a:ext>
            </a:extLst>
          </p:cNvPr>
          <p:cNvSpPr>
            <a:spLocks noGrp="1"/>
          </p:cNvSpPr>
          <p:nvPr>
            <p:ph idx="1"/>
          </p:nvPr>
        </p:nvSpPr>
        <p:spPr/>
        <p:txBody>
          <a:bodyPr>
            <a:normAutofit lnSpcReduction="10000"/>
          </a:bodyPr>
          <a:lstStyle/>
          <a:p>
            <a:r>
              <a:rPr lang="en-US" dirty="0"/>
              <a:t>Focusing on a statistic with a state average of 24% and a national average of 21%</a:t>
            </a:r>
          </a:p>
          <a:p>
            <a:endParaRPr lang="en-US" dirty="0"/>
          </a:p>
          <a:p>
            <a:r>
              <a:rPr lang="en-US" dirty="0"/>
              <a:t>County average = 12.3%</a:t>
            </a:r>
          </a:p>
          <a:p>
            <a:r>
              <a:rPr lang="en-US" dirty="0"/>
              <a:t>City average = 13.2%</a:t>
            </a:r>
          </a:p>
          <a:p>
            <a:r>
              <a:rPr lang="en-US" dirty="0"/>
              <a:t>Neighborhood average = 28%</a:t>
            </a:r>
          </a:p>
          <a:p>
            <a:endParaRPr lang="en-US" dirty="0"/>
          </a:p>
          <a:p>
            <a:r>
              <a:rPr lang="en-US" dirty="0"/>
              <a:t>Core service area average = 22.8%</a:t>
            </a:r>
          </a:p>
          <a:p>
            <a:r>
              <a:rPr lang="en-US" dirty="0"/>
              <a:t>Total service area average = 16.0%</a:t>
            </a:r>
          </a:p>
        </p:txBody>
      </p:sp>
      <p:sp>
        <p:nvSpPr>
          <p:cNvPr id="4" name="Slide Number Placeholder 3">
            <a:extLst>
              <a:ext uri="{FF2B5EF4-FFF2-40B4-BE49-F238E27FC236}">
                <a16:creationId xmlns:a16="http://schemas.microsoft.com/office/drawing/2014/main" id="{E2DEA378-BD8F-4552-9F78-D5996A54F3BC}"/>
              </a:ext>
            </a:extLst>
          </p:cNvPr>
          <p:cNvSpPr>
            <a:spLocks noGrp="1"/>
          </p:cNvSpPr>
          <p:nvPr>
            <p:ph type="sldNum" sz="quarter" idx="12"/>
          </p:nvPr>
        </p:nvSpPr>
        <p:spPr>
          <a:xfrm>
            <a:off x="6457950" y="6356352"/>
            <a:ext cx="2057400" cy="365125"/>
          </a:xfrm>
        </p:spPr>
        <p:txBody>
          <a:bodyPr/>
          <a:lstStyle/>
          <a:p>
            <a:fld id="{1F181EE6-BCB5-48D6-9A0C-7ACB016592BE}" type="slidenum">
              <a:rPr lang="en-US" smtClean="0"/>
              <a:pPr/>
              <a:t>24</a:t>
            </a:fld>
            <a:endParaRPr lang="en-US"/>
          </a:p>
        </p:txBody>
      </p:sp>
      <p:grpSp>
        <p:nvGrpSpPr>
          <p:cNvPr id="5" name="Group 4">
            <a:extLst>
              <a:ext uri="{FF2B5EF4-FFF2-40B4-BE49-F238E27FC236}">
                <a16:creationId xmlns:a16="http://schemas.microsoft.com/office/drawing/2014/main" id="{2C2D2EEA-A847-449F-B6AF-E2A518B1F64F}"/>
              </a:ext>
            </a:extLst>
          </p:cNvPr>
          <p:cNvGrpSpPr/>
          <p:nvPr/>
        </p:nvGrpSpPr>
        <p:grpSpPr>
          <a:xfrm>
            <a:off x="5105400" y="2438400"/>
            <a:ext cx="3702911" cy="1600200"/>
            <a:chOff x="1219200" y="3870664"/>
            <a:chExt cx="6717625" cy="2902998"/>
          </a:xfrm>
        </p:grpSpPr>
        <p:sp>
          <p:nvSpPr>
            <p:cNvPr id="6" name="Rectangle 5">
              <a:extLst>
                <a:ext uri="{FF2B5EF4-FFF2-40B4-BE49-F238E27FC236}">
                  <a16:creationId xmlns:a16="http://schemas.microsoft.com/office/drawing/2014/main" id="{0F5E5FDB-B702-4869-A8D1-85C5F0D4BF16}"/>
                </a:ext>
              </a:extLst>
            </p:cNvPr>
            <p:cNvSpPr/>
            <p:nvPr/>
          </p:nvSpPr>
          <p:spPr>
            <a:xfrm>
              <a:off x="6700756" y="4270016"/>
              <a:ext cx="843044"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CB01F30-81FF-4F90-877D-84B70144CA79}"/>
                </a:ext>
              </a:extLst>
            </p:cNvPr>
            <p:cNvSpPr/>
            <p:nvPr/>
          </p:nvSpPr>
          <p:spPr>
            <a:xfrm>
              <a:off x="5867400" y="4271496"/>
              <a:ext cx="838200"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6E21646-FCFC-45B8-BE68-572D813DD8D6}"/>
                </a:ext>
              </a:extLst>
            </p:cNvPr>
            <p:cNvSpPr/>
            <p:nvPr/>
          </p:nvSpPr>
          <p:spPr>
            <a:xfrm>
              <a:off x="1219200" y="4267200"/>
              <a:ext cx="769398"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E13D39A-C09B-492C-BA19-B6E9B0659E3E}"/>
                </a:ext>
              </a:extLst>
            </p:cNvPr>
            <p:cNvSpPr/>
            <p:nvPr/>
          </p:nvSpPr>
          <p:spPr>
            <a:xfrm>
              <a:off x="1219200" y="5943599"/>
              <a:ext cx="769398" cy="60703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95453C2-1E54-4609-995C-5284521C84D5}"/>
                </a:ext>
              </a:extLst>
            </p:cNvPr>
            <p:cNvSpPr/>
            <p:nvPr/>
          </p:nvSpPr>
          <p:spPr>
            <a:xfrm>
              <a:off x="1988598" y="5333025"/>
              <a:ext cx="763746" cy="61434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5154F08-542C-41E4-B80F-E7F15158770F}"/>
                </a:ext>
              </a:extLst>
            </p:cNvPr>
            <p:cNvSpPr/>
            <p:nvPr/>
          </p:nvSpPr>
          <p:spPr>
            <a:xfrm>
              <a:off x="1988598" y="4267200"/>
              <a:ext cx="763746"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0AE1021-6DDC-4DD6-B7D1-4276E7837400}"/>
                </a:ext>
              </a:extLst>
            </p:cNvPr>
            <p:cNvSpPr/>
            <p:nvPr/>
          </p:nvSpPr>
          <p:spPr>
            <a:xfrm>
              <a:off x="2752344" y="4267200"/>
              <a:ext cx="755445" cy="533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AA682BB-64D8-4998-853E-1C2AA6AF5EB1}"/>
                </a:ext>
              </a:extLst>
            </p:cNvPr>
            <p:cNvSpPr/>
            <p:nvPr/>
          </p:nvSpPr>
          <p:spPr>
            <a:xfrm>
              <a:off x="3507789" y="4267200"/>
              <a:ext cx="762459" cy="5334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345D6F6-CE0A-4E03-B096-B4739EBB566F}"/>
                </a:ext>
              </a:extLst>
            </p:cNvPr>
            <p:cNvSpPr/>
            <p:nvPr/>
          </p:nvSpPr>
          <p:spPr>
            <a:xfrm>
              <a:off x="5859508" y="5952744"/>
              <a:ext cx="841248" cy="59813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E470A472-796C-43BB-BC23-2E6C2917AA5D}"/>
                </a:ext>
              </a:extLst>
            </p:cNvPr>
            <p:cNvSpPr/>
            <p:nvPr/>
          </p:nvSpPr>
          <p:spPr>
            <a:xfrm>
              <a:off x="5867399" y="5349240"/>
              <a:ext cx="838199" cy="59813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A9C676-DD56-4D1B-A98A-58BDFA5B6572}"/>
                </a:ext>
              </a:extLst>
            </p:cNvPr>
            <p:cNvSpPr/>
            <p:nvPr/>
          </p:nvSpPr>
          <p:spPr>
            <a:xfrm>
              <a:off x="5867400" y="4800600"/>
              <a:ext cx="838200" cy="5334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DFCBA52-2241-4E15-B51C-26ADC564E5DB}"/>
                </a:ext>
              </a:extLst>
            </p:cNvPr>
            <p:cNvSpPr/>
            <p:nvPr/>
          </p:nvSpPr>
          <p:spPr>
            <a:xfrm>
              <a:off x="5029200" y="5952744"/>
              <a:ext cx="832104" cy="598133"/>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2510DD6-ABE0-44D2-853B-2262C22EB57E}"/>
                </a:ext>
              </a:extLst>
            </p:cNvPr>
            <p:cNvSpPr/>
            <p:nvPr/>
          </p:nvSpPr>
          <p:spPr>
            <a:xfrm>
              <a:off x="5029200" y="5345467"/>
              <a:ext cx="830308" cy="5981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7AFE1F8-F8B3-46DD-8C55-2F8263555DE1}"/>
                </a:ext>
              </a:extLst>
            </p:cNvPr>
            <p:cNvSpPr/>
            <p:nvPr/>
          </p:nvSpPr>
          <p:spPr>
            <a:xfrm>
              <a:off x="5029200" y="4800600"/>
              <a:ext cx="832104" cy="533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04C727CC-B622-43BA-B6CC-777C9F5A2FA0}"/>
                </a:ext>
              </a:extLst>
            </p:cNvPr>
            <p:cNvSpPr/>
            <p:nvPr/>
          </p:nvSpPr>
          <p:spPr>
            <a:xfrm>
              <a:off x="4270248" y="5952744"/>
              <a:ext cx="762000" cy="598133"/>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2640B0D-5D01-4D54-B8CE-0EB86A2AE488}"/>
                </a:ext>
              </a:extLst>
            </p:cNvPr>
            <p:cNvSpPr/>
            <p:nvPr/>
          </p:nvSpPr>
          <p:spPr>
            <a:xfrm>
              <a:off x="4267200" y="5349240"/>
              <a:ext cx="762000" cy="5981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73BEC69-27C4-4E82-997C-66FCB122F445}"/>
                </a:ext>
              </a:extLst>
            </p:cNvPr>
            <p:cNvSpPr/>
            <p:nvPr/>
          </p:nvSpPr>
          <p:spPr>
            <a:xfrm>
              <a:off x="4267200" y="4800600"/>
              <a:ext cx="762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219F661-223C-4174-866D-3A8FB6203FD6}"/>
                </a:ext>
              </a:extLst>
            </p:cNvPr>
            <p:cNvSpPr/>
            <p:nvPr/>
          </p:nvSpPr>
          <p:spPr>
            <a:xfrm>
              <a:off x="3502152" y="5952526"/>
              <a:ext cx="762000" cy="5981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D1DA308-AED4-47FF-9C97-1E84E4E83AC4}"/>
                </a:ext>
              </a:extLst>
            </p:cNvPr>
            <p:cNvSpPr/>
            <p:nvPr/>
          </p:nvSpPr>
          <p:spPr>
            <a:xfrm>
              <a:off x="3502152" y="5349240"/>
              <a:ext cx="762000" cy="5981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0ED0179-AD44-4285-B30C-123A7364DEF6}"/>
                </a:ext>
              </a:extLst>
            </p:cNvPr>
            <p:cNvSpPr/>
            <p:nvPr/>
          </p:nvSpPr>
          <p:spPr>
            <a:xfrm>
              <a:off x="3502152" y="4803416"/>
              <a:ext cx="762000" cy="533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281E290-3BF8-41D1-91D0-61246F0CBBD4}"/>
                </a:ext>
              </a:extLst>
            </p:cNvPr>
            <p:cNvSpPr/>
            <p:nvPr/>
          </p:nvSpPr>
          <p:spPr>
            <a:xfrm>
              <a:off x="2752344" y="5952502"/>
              <a:ext cx="762000" cy="5981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0F68911-A652-4A8C-A8F5-90E50B375C7B}"/>
                </a:ext>
              </a:extLst>
            </p:cNvPr>
            <p:cNvSpPr/>
            <p:nvPr/>
          </p:nvSpPr>
          <p:spPr>
            <a:xfrm>
              <a:off x="2752344" y="5349240"/>
              <a:ext cx="762000" cy="5981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9EC8446F-B746-47BF-98CB-6083FFC60F0E}"/>
                </a:ext>
              </a:extLst>
            </p:cNvPr>
            <p:cNvSpPr/>
            <p:nvPr/>
          </p:nvSpPr>
          <p:spPr>
            <a:xfrm>
              <a:off x="2752344" y="4800600"/>
              <a:ext cx="762000" cy="533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28">
              <a:extLst>
                <a:ext uri="{FF2B5EF4-FFF2-40B4-BE49-F238E27FC236}">
                  <a16:creationId xmlns:a16="http://schemas.microsoft.com/office/drawing/2014/main" id="{E61ABB69-A0DD-4160-9641-CEFC7F883052}"/>
                </a:ext>
              </a:extLst>
            </p:cNvPr>
            <p:cNvCxnSpPr/>
            <p:nvPr/>
          </p:nvCxnSpPr>
          <p:spPr>
            <a:xfrm>
              <a:off x="1988598"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D3FFF724-DAE6-4728-AA2A-2016993B6B14}"/>
                </a:ext>
              </a:extLst>
            </p:cNvPr>
            <p:cNvCxnSpPr/>
            <p:nvPr/>
          </p:nvCxnSpPr>
          <p:spPr>
            <a:xfrm>
              <a:off x="27432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B860037-1A3A-4CF4-B969-8CDCA247D77D}"/>
                </a:ext>
              </a:extLst>
            </p:cNvPr>
            <p:cNvCxnSpPr/>
            <p:nvPr/>
          </p:nvCxnSpPr>
          <p:spPr>
            <a:xfrm>
              <a:off x="35052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E6FD310-D258-421F-A387-40EA54F6B95B}"/>
                </a:ext>
              </a:extLst>
            </p:cNvPr>
            <p:cNvCxnSpPr/>
            <p:nvPr/>
          </p:nvCxnSpPr>
          <p:spPr>
            <a:xfrm>
              <a:off x="42672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6BF3C23-4141-4857-B20D-25CC254EE8BA}"/>
                </a:ext>
              </a:extLst>
            </p:cNvPr>
            <p:cNvCxnSpPr/>
            <p:nvPr/>
          </p:nvCxnSpPr>
          <p:spPr>
            <a:xfrm>
              <a:off x="50292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00E71461-8B16-488C-8113-0854B809C419}"/>
                </a:ext>
              </a:extLst>
            </p:cNvPr>
            <p:cNvCxnSpPr/>
            <p:nvPr/>
          </p:nvCxnSpPr>
          <p:spPr>
            <a:xfrm>
              <a:off x="58674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FB8A5EE-3533-4738-B1D6-E6F727D92AD9}"/>
                </a:ext>
              </a:extLst>
            </p:cNvPr>
            <p:cNvCxnSpPr/>
            <p:nvPr/>
          </p:nvCxnSpPr>
          <p:spPr>
            <a:xfrm>
              <a:off x="6705600" y="4267200"/>
              <a:ext cx="0" cy="228600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8C3F51E4-803C-427F-8378-F8C36EC67148}"/>
                </a:ext>
              </a:extLst>
            </p:cNvPr>
            <p:cNvCxnSpPr/>
            <p:nvPr/>
          </p:nvCxnSpPr>
          <p:spPr>
            <a:xfrm>
              <a:off x="1219200" y="4800600"/>
              <a:ext cx="6324600" cy="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799A2FF5-99A9-43D5-A3E4-8650102A7BB0}"/>
                </a:ext>
              </a:extLst>
            </p:cNvPr>
            <p:cNvCxnSpPr/>
            <p:nvPr/>
          </p:nvCxnSpPr>
          <p:spPr>
            <a:xfrm>
              <a:off x="1219200" y="5334000"/>
              <a:ext cx="6324600" cy="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026E5A1-6E43-4DCB-BAC2-1E43C05211F4}"/>
                </a:ext>
              </a:extLst>
            </p:cNvPr>
            <p:cNvCxnSpPr/>
            <p:nvPr/>
          </p:nvCxnSpPr>
          <p:spPr>
            <a:xfrm>
              <a:off x="1219200" y="5943600"/>
              <a:ext cx="6324600" cy="0"/>
            </a:xfrm>
            <a:prstGeom prst="line">
              <a:avLst/>
            </a:prstGeom>
            <a:ln w="25400">
              <a:solidFill>
                <a:srgbClr val="92D050"/>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0C262FF6-D853-4A71-AC58-033E688AC08E}"/>
                </a:ext>
              </a:extLst>
            </p:cNvPr>
            <p:cNvSpPr/>
            <p:nvPr/>
          </p:nvSpPr>
          <p:spPr>
            <a:xfrm>
              <a:off x="1219200" y="4267200"/>
              <a:ext cx="6324600" cy="2286000"/>
            </a:xfrm>
            <a:prstGeom prst="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6">
              <a:extLst>
                <a:ext uri="{FF2B5EF4-FFF2-40B4-BE49-F238E27FC236}">
                  <a16:creationId xmlns:a16="http://schemas.microsoft.com/office/drawing/2014/main" id="{C636F306-24D1-4B15-B44A-3513F6399D6D}"/>
                </a:ext>
              </a:extLst>
            </p:cNvPr>
            <p:cNvSpPr/>
            <p:nvPr/>
          </p:nvSpPr>
          <p:spPr>
            <a:xfrm>
              <a:off x="1988598" y="3870664"/>
              <a:ext cx="5948227" cy="2902998"/>
            </a:xfrm>
            <a:custGeom>
              <a:avLst/>
              <a:gdLst>
                <a:gd name="connsiteX0" fmla="*/ 2059619 w 5948227"/>
                <a:gd name="connsiteY0" fmla="*/ 17755 h 2902998"/>
                <a:gd name="connsiteX1" fmla="*/ 2059619 w 5948227"/>
                <a:gd name="connsiteY1" fmla="*/ 17755 h 2902998"/>
                <a:gd name="connsiteX2" fmla="*/ 1988598 w 5948227"/>
                <a:gd name="connsiteY2" fmla="*/ 62144 h 2902998"/>
                <a:gd name="connsiteX3" fmla="*/ 1926454 w 5948227"/>
                <a:gd name="connsiteY3" fmla="*/ 71021 h 2902998"/>
                <a:gd name="connsiteX4" fmla="*/ 1864311 w 5948227"/>
                <a:gd name="connsiteY4" fmla="*/ 88777 h 2902998"/>
                <a:gd name="connsiteX5" fmla="*/ 1793289 w 5948227"/>
                <a:gd name="connsiteY5" fmla="*/ 106532 h 2902998"/>
                <a:gd name="connsiteX6" fmla="*/ 1757779 w 5948227"/>
                <a:gd name="connsiteY6" fmla="*/ 124287 h 2902998"/>
                <a:gd name="connsiteX7" fmla="*/ 1686757 w 5948227"/>
                <a:gd name="connsiteY7" fmla="*/ 142043 h 2902998"/>
                <a:gd name="connsiteX8" fmla="*/ 1615736 w 5948227"/>
                <a:gd name="connsiteY8" fmla="*/ 177553 h 2902998"/>
                <a:gd name="connsiteX9" fmla="*/ 1589103 w 5948227"/>
                <a:gd name="connsiteY9" fmla="*/ 195309 h 2902998"/>
                <a:gd name="connsiteX10" fmla="*/ 1562470 w 5948227"/>
                <a:gd name="connsiteY10" fmla="*/ 204186 h 2902998"/>
                <a:gd name="connsiteX11" fmla="*/ 1500326 w 5948227"/>
                <a:gd name="connsiteY11" fmla="*/ 248575 h 2902998"/>
                <a:gd name="connsiteX12" fmla="*/ 1464816 w 5948227"/>
                <a:gd name="connsiteY12" fmla="*/ 284086 h 2902998"/>
                <a:gd name="connsiteX13" fmla="*/ 1429305 w 5948227"/>
                <a:gd name="connsiteY13" fmla="*/ 292963 h 2902998"/>
                <a:gd name="connsiteX14" fmla="*/ 1367161 w 5948227"/>
                <a:gd name="connsiteY14" fmla="*/ 363985 h 2902998"/>
                <a:gd name="connsiteX15" fmla="*/ 1331651 w 5948227"/>
                <a:gd name="connsiteY15" fmla="*/ 399495 h 2902998"/>
                <a:gd name="connsiteX16" fmla="*/ 1296140 w 5948227"/>
                <a:gd name="connsiteY16" fmla="*/ 417251 h 2902998"/>
                <a:gd name="connsiteX17" fmla="*/ 1207363 w 5948227"/>
                <a:gd name="connsiteY17" fmla="*/ 514905 h 2902998"/>
                <a:gd name="connsiteX18" fmla="*/ 1171852 w 5948227"/>
                <a:gd name="connsiteY18" fmla="*/ 550416 h 2902998"/>
                <a:gd name="connsiteX19" fmla="*/ 1127464 w 5948227"/>
                <a:gd name="connsiteY19" fmla="*/ 585926 h 2902998"/>
                <a:gd name="connsiteX20" fmla="*/ 1091953 w 5948227"/>
                <a:gd name="connsiteY20" fmla="*/ 621437 h 2902998"/>
                <a:gd name="connsiteX21" fmla="*/ 1038687 w 5948227"/>
                <a:gd name="connsiteY21" fmla="*/ 656948 h 2902998"/>
                <a:gd name="connsiteX22" fmla="*/ 1012054 w 5948227"/>
                <a:gd name="connsiteY22" fmla="*/ 710214 h 2902998"/>
                <a:gd name="connsiteX23" fmla="*/ 985421 w 5948227"/>
                <a:gd name="connsiteY23" fmla="*/ 736847 h 2902998"/>
                <a:gd name="connsiteX24" fmla="*/ 958788 w 5948227"/>
                <a:gd name="connsiteY24" fmla="*/ 772357 h 2902998"/>
                <a:gd name="connsiteX25" fmla="*/ 932155 w 5948227"/>
                <a:gd name="connsiteY25" fmla="*/ 816746 h 2902998"/>
                <a:gd name="connsiteX26" fmla="*/ 923278 w 5948227"/>
                <a:gd name="connsiteY26" fmla="*/ 843379 h 2902998"/>
                <a:gd name="connsiteX27" fmla="*/ 905522 w 5948227"/>
                <a:gd name="connsiteY27" fmla="*/ 870012 h 2902998"/>
                <a:gd name="connsiteX28" fmla="*/ 878889 w 5948227"/>
                <a:gd name="connsiteY28" fmla="*/ 932155 h 2902998"/>
                <a:gd name="connsiteX29" fmla="*/ 852256 w 5948227"/>
                <a:gd name="connsiteY29" fmla="*/ 985421 h 2902998"/>
                <a:gd name="connsiteX30" fmla="*/ 807868 w 5948227"/>
                <a:gd name="connsiteY30" fmla="*/ 1029810 h 2902998"/>
                <a:gd name="connsiteX31" fmla="*/ 772357 w 5948227"/>
                <a:gd name="connsiteY31" fmla="*/ 1065320 h 2902998"/>
                <a:gd name="connsiteX32" fmla="*/ 754602 w 5948227"/>
                <a:gd name="connsiteY32" fmla="*/ 1083076 h 2902998"/>
                <a:gd name="connsiteX33" fmla="*/ 701336 w 5948227"/>
                <a:gd name="connsiteY33" fmla="*/ 1118586 h 2902998"/>
                <a:gd name="connsiteX34" fmla="*/ 674703 w 5948227"/>
                <a:gd name="connsiteY34" fmla="*/ 1145219 h 2902998"/>
                <a:gd name="connsiteX35" fmla="*/ 612559 w 5948227"/>
                <a:gd name="connsiteY35" fmla="*/ 1189608 h 2902998"/>
                <a:gd name="connsiteX36" fmla="*/ 585926 w 5948227"/>
                <a:gd name="connsiteY36" fmla="*/ 1225119 h 2902998"/>
                <a:gd name="connsiteX37" fmla="*/ 559293 w 5948227"/>
                <a:gd name="connsiteY37" fmla="*/ 1233996 h 2902998"/>
                <a:gd name="connsiteX38" fmla="*/ 488272 w 5948227"/>
                <a:gd name="connsiteY38" fmla="*/ 1313895 h 2902998"/>
                <a:gd name="connsiteX39" fmla="*/ 443884 w 5948227"/>
                <a:gd name="connsiteY39" fmla="*/ 1358284 h 2902998"/>
                <a:gd name="connsiteX40" fmla="*/ 426128 w 5948227"/>
                <a:gd name="connsiteY40" fmla="*/ 1376039 h 2902998"/>
                <a:gd name="connsiteX41" fmla="*/ 399495 w 5948227"/>
                <a:gd name="connsiteY41" fmla="*/ 1420427 h 2902998"/>
                <a:gd name="connsiteX42" fmla="*/ 372862 w 5948227"/>
                <a:gd name="connsiteY42" fmla="*/ 1464816 h 2902998"/>
                <a:gd name="connsiteX43" fmla="*/ 337352 w 5948227"/>
                <a:gd name="connsiteY43" fmla="*/ 1589103 h 2902998"/>
                <a:gd name="connsiteX44" fmla="*/ 319596 w 5948227"/>
                <a:gd name="connsiteY44" fmla="*/ 1624614 h 2902998"/>
                <a:gd name="connsiteX45" fmla="*/ 301841 w 5948227"/>
                <a:gd name="connsiteY45" fmla="*/ 1695635 h 2902998"/>
                <a:gd name="connsiteX46" fmla="*/ 284085 w 5948227"/>
                <a:gd name="connsiteY46" fmla="*/ 1748901 h 2902998"/>
                <a:gd name="connsiteX47" fmla="*/ 275208 w 5948227"/>
                <a:gd name="connsiteY47" fmla="*/ 1784412 h 2902998"/>
                <a:gd name="connsiteX48" fmla="*/ 248575 w 5948227"/>
                <a:gd name="connsiteY48" fmla="*/ 1828800 h 2902998"/>
                <a:gd name="connsiteX49" fmla="*/ 204186 w 5948227"/>
                <a:gd name="connsiteY49" fmla="*/ 1882066 h 2902998"/>
                <a:gd name="connsiteX50" fmla="*/ 133165 w 5948227"/>
                <a:gd name="connsiteY50" fmla="*/ 1935332 h 2902998"/>
                <a:gd name="connsiteX51" fmla="*/ 97654 w 5948227"/>
                <a:gd name="connsiteY51" fmla="*/ 1979720 h 2902998"/>
                <a:gd name="connsiteX52" fmla="*/ 62144 w 5948227"/>
                <a:gd name="connsiteY52" fmla="*/ 2032986 h 2902998"/>
                <a:gd name="connsiteX53" fmla="*/ 26633 w 5948227"/>
                <a:gd name="connsiteY53" fmla="*/ 2077375 h 2902998"/>
                <a:gd name="connsiteX54" fmla="*/ 0 w 5948227"/>
                <a:gd name="connsiteY54" fmla="*/ 2130641 h 2902998"/>
                <a:gd name="connsiteX55" fmla="*/ 8878 w 5948227"/>
                <a:gd name="connsiteY55" fmla="*/ 2263806 h 2902998"/>
                <a:gd name="connsiteX56" fmla="*/ 26633 w 5948227"/>
                <a:gd name="connsiteY56" fmla="*/ 2290439 h 2902998"/>
                <a:gd name="connsiteX57" fmla="*/ 53266 w 5948227"/>
                <a:gd name="connsiteY57" fmla="*/ 2343705 h 2902998"/>
                <a:gd name="connsiteX58" fmla="*/ 79899 w 5948227"/>
                <a:gd name="connsiteY58" fmla="*/ 2707689 h 2902998"/>
                <a:gd name="connsiteX59" fmla="*/ 106532 w 5948227"/>
                <a:gd name="connsiteY59" fmla="*/ 2716567 h 2902998"/>
                <a:gd name="connsiteX60" fmla="*/ 195309 w 5948227"/>
                <a:gd name="connsiteY60" fmla="*/ 2743200 h 2902998"/>
                <a:gd name="connsiteX61" fmla="*/ 523783 w 5948227"/>
                <a:gd name="connsiteY61" fmla="*/ 2752078 h 2902998"/>
                <a:gd name="connsiteX62" fmla="*/ 630315 w 5948227"/>
                <a:gd name="connsiteY62" fmla="*/ 2769833 h 2902998"/>
                <a:gd name="connsiteX63" fmla="*/ 683581 w 5948227"/>
                <a:gd name="connsiteY63" fmla="*/ 2778711 h 2902998"/>
                <a:gd name="connsiteX64" fmla="*/ 941033 w 5948227"/>
                <a:gd name="connsiteY64" fmla="*/ 2796466 h 2902998"/>
                <a:gd name="connsiteX65" fmla="*/ 1136342 w 5948227"/>
                <a:gd name="connsiteY65" fmla="*/ 2805344 h 2902998"/>
                <a:gd name="connsiteX66" fmla="*/ 1411550 w 5948227"/>
                <a:gd name="connsiteY66" fmla="*/ 2823099 h 2902998"/>
                <a:gd name="connsiteX67" fmla="*/ 2565647 w 5948227"/>
                <a:gd name="connsiteY67" fmla="*/ 2831977 h 2902998"/>
                <a:gd name="connsiteX68" fmla="*/ 2654423 w 5948227"/>
                <a:gd name="connsiteY68" fmla="*/ 2858610 h 2902998"/>
                <a:gd name="connsiteX69" fmla="*/ 2716567 w 5948227"/>
                <a:gd name="connsiteY69" fmla="*/ 2867487 h 2902998"/>
                <a:gd name="connsiteX70" fmla="*/ 2760955 w 5948227"/>
                <a:gd name="connsiteY70" fmla="*/ 2876365 h 2902998"/>
                <a:gd name="connsiteX71" fmla="*/ 2831977 w 5948227"/>
                <a:gd name="connsiteY71" fmla="*/ 2885243 h 2902998"/>
                <a:gd name="connsiteX72" fmla="*/ 2867487 w 5948227"/>
                <a:gd name="connsiteY72" fmla="*/ 2894120 h 2902998"/>
                <a:gd name="connsiteX73" fmla="*/ 2929631 w 5948227"/>
                <a:gd name="connsiteY73" fmla="*/ 2902998 h 2902998"/>
                <a:gd name="connsiteX74" fmla="*/ 3391270 w 5948227"/>
                <a:gd name="connsiteY74" fmla="*/ 2894120 h 2902998"/>
                <a:gd name="connsiteX75" fmla="*/ 3480047 w 5948227"/>
                <a:gd name="connsiteY75" fmla="*/ 2885243 h 2902998"/>
                <a:gd name="connsiteX76" fmla="*/ 3551068 w 5948227"/>
                <a:gd name="connsiteY76" fmla="*/ 2867487 h 2902998"/>
                <a:gd name="connsiteX77" fmla="*/ 3577701 w 5948227"/>
                <a:gd name="connsiteY77" fmla="*/ 2858610 h 2902998"/>
                <a:gd name="connsiteX78" fmla="*/ 3737499 w 5948227"/>
                <a:gd name="connsiteY78" fmla="*/ 2849732 h 2902998"/>
                <a:gd name="connsiteX79" fmla="*/ 3879542 w 5948227"/>
                <a:gd name="connsiteY79" fmla="*/ 2831977 h 2902998"/>
                <a:gd name="connsiteX80" fmla="*/ 3950563 w 5948227"/>
                <a:gd name="connsiteY80" fmla="*/ 2823099 h 2902998"/>
                <a:gd name="connsiteX81" fmla="*/ 4669654 w 5948227"/>
                <a:gd name="connsiteY81" fmla="*/ 2831977 h 2902998"/>
                <a:gd name="connsiteX82" fmla="*/ 4705165 w 5948227"/>
                <a:gd name="connsiteY82" fmla="*/ 2840854 h 2902998"/>
                <a:gd name="connsiteX83" fmla="*/ 4776186 w 5948227"/>
                <a:gd name="connsiteY83" fmla="*/ 2849732 h 2902998"/>
                <a:gd name="connsiteX84" fmla="*/ 5495278 w 5948227"/>
                <a:gd name="connsiteY84" fmla="*/ 2823099 h 2902998"/>
                <a:gd name="connsiteX85" fmla="*/ 5548544 w 5948227"/>
                <a:gd name="connsiteY85" fmla="*/ 2814221 h 2902998"/>
                <a:gd name="connsiteX86" fmla="*/ 5610687 w 5948227"/>
                <a:gd name="connsiteY86" fmla="*/ 2778711 h 2902998"/>
                <a:gd name="connsiteX87" fmla="*/ 5663953 w 5948227"/>
                <a:gd name="connsiteY87" fmla="*/ 2760955 h 2902998"/>
                <a:gd name="connsiteX88" fmla="*/ 5690586 w 5948227"/>
                <a:gd name="connsiteY88" fmla="*/ 2752078 h 2902998"/>
                <a:gd name="connsiteX89" fmla="*/ 5770485 w 5948227"/>
                <a:gd name="connsiteY89" fmla="*/ 2707689 h 2902998"/>
                <a:gd name="connsiteX90" fmla="*/ 5823752 w 5948227"/>
                <a:gd name="connsiteY90" fmla="*/ 2672179 h 2902998"/>
                <a:gd name="connsiteX91" fmla="*/ 5877018 w 5948227"/>
                <a:gd name="connsiteY91" fmla="*/ 2645546 h 2902998"/>
                <a:gd name="connsiteX92" fmla="*/ 5912528 w 5948227"/>
                <a:gd name="connsiteY92" fmla="*/ 2583402 h 2902998"/>
                <a:gd name="connsiteX93" fmla="*/ 5921406 w 5948227"/>
                <a:gd name="connsiteY93" fmla="*/ 2547891 h 2902998"/>
                <a:gd name="connsiteX94" fmla="*/ 5930284 w 5948227"/>
                <a:gd name="connsiteY94" fmla="*/ 2521258 h 2902998"/>
                <a:gd name="connsiteX95" fmla="*/ 5948039 w 5948227"/>
                <a:gd name="connsiteY95" fmla="*/ 2414726 h 2902998"/>
                <a:gd name="connsiteX96" fmla="*/ 5930284 w 5948227"/>
                <a:gd name="connsiteY96" fmla="*/ 2130641 h 2902998"/>
                <a:gd name="connsiteX97" fmla="*/ 5912528 w 5948227"/>
                <a:gd name="connsiteY97" fmla="*/ 2068497 h 2902998"/>
                <a:gd name="connsiteX98" fmla="*/ 5894773 w 5948227"/>
                <a:gd name="connsiteY98" fmla="*/ 2024109 h 2902998"/>
                <a:gd name="connsiteX99" fmla="*/ 5885895 w 5948227"/>
                <a:gd name="connsiteY99" fmla="*/ 1979720 h 2902998"/>
                <a:gd name="connsiteX100" fmla="*/ 5868140 w 5948227"/>
                <a:gd name="connsiteY100" fmla="*/ 1926454 h 2902998"/>
                <a:gd name="connsiteX101" fmla="*/ 5859262 w 5948227"/>
                <a:gd name="connsiteY101" fmla="*/ 1873188 h 2902998"/>
                <a:gd name="connsiteX102" fmla="*/ 5850385 w 5948227"/>
                <a:gd name="connsiteY102" fmla="*/ 1846555 h 2902998"/>
                <a:gd name="connsiteX103" fmla="*/ 5841507 w 5948227"/>
                <a:gd name="connsiteY103" fmla="*/ 1811045 h 2902998"/>
                <a:gd name="connsiteX104" fmla="*/ 5832629 w 5948227"/>
                <a:gd name="connsiteY104" fmla="*/ 1784412 h 2902998"/>
                <a:gd name="connsiteX105" fmla="*/ 5823752 w 5948227"/>
                <a:gd name="connsiteY105" fmla="*/ 1748901 h 2902998"/>
                <a:gd name="connsiteX106" fmla="*/ 5805996 w 5948227"/>
                <a:gd name="connsiteY106" fmla="*/ 1722268 h 2902998"/>
                <a:gd name="connsiteX107" fmla="*/ 5770485 w 5948227"/>
                <a:gd name="connsiteY107" fmla="*/ 1651247 h 2902998"/>
                <a:gd name="connsiteX108" fmla="*/ 5761608 w 5948227"/>
                <a:gd name="connsiteY108" fmla="*/ 1615736 h 2902998"/>
                <a:gd name="connsiteX109" fmla="*/ 5743852 w 5948227"/>
                <a:gd name="connsiteY109" fmla="*/ 1597981 h 2902998"/>
                <a:gd name="connsiteX110" fmla="*/ 5734975 w 5948227"/>
                <a:gd name="connsiteY110" fmla="*/ 1562470 h 2902998"/>
                <a:gd name="connsiteX111" fmla="*/ 5717219 w 5948227"/>
                <a:gd name="connsiteY111" fmla="*/ 1535837 h 2902998"/>
                <a:gd name="connsiteX112" fmla="*/ 5690586 w 5948227"/>
                <a:gd name="connsiteY112" fmla="*/ 1491449 h 2902998"/>
                <a:gd name="connsiteX113" fmla="*/ 5663953 w 5948227"/>
                <a:gd name="connsiteY113" fmla="*/ 1447060 h 2902998"/>
                <a:gd name="connsiteX114" fmla="*/ 5637320 w 5948227"/>
                <a:gd name="connsiteY114" fmla="*/ 1420427 h 2902998"/>
                <a:gd name="connsiteX115" fmla="*/ 5619565 w 5948227"/>
                <a:gd name="connsiteY115" fmla="*/ 1393794 h 2902998"/>
                <a:gd name="connsiteX116" fmla="*/ 5601810 w 5948227"/>
                <a:gd name="connsiteY116" fmla="*/ 1340528 h 2902998"/>
                <a:gd name="connsiteX117" fmla="*/ 5530788 w 5948227"/>
                <a:gd name="connsiteY117" fmla="*/ 1269507 h 2902998"/>
                <a:gd name="connsiteX118" fmla="*/ 5504155 w 5948227"/>
                <a:gd name="connsiteY118" fmla="*/ 1242874 h 2902998"/>
                <a:gd name="connsiteX119" fmla="*/ 5477522 w 5948227"/>
                <a:gd name="connsiteY119" fmla="*/ 1198486 h 2902998"/>
                <a:gd name="connsiteX120" fmla="*/ 5450889 w 5948227"/>
                <a:gd name="connsiteY120" fmla="*/ 1162975 h 2902998"/>
                <a:gd name="connsiteX121" fmla="*/ 5406501 w 5948227"/>
                <a:gd name="connsiteY121" fmla="*/ 1100831 h 2902998"/>
                <a:gd name="connsiteX122" fmla="*/ 5370990 w 5948227"/>
                <a:gd name="connsiteY122" fmla="*/ 1029810 h 2902998"/>
                <a:gd name="connsiteX123" fmla="*/ 5362113 w 5948227"/>
                <a:gd name="connsiteY123" fmla="*/ 1003177 h 2902998"/>
                <a:gd name="connsiteX124" fmla="*/ 5344357 w 5948227"/>
                <a:gd name="connsiteY124" fmla="*/ 985421 h 2902998"/>
                <a:gd name="connsiteX125" fmla="*/ 5299969 w 5948227"/>
                <a:gd name="connsiteY125" fmla="*/ 896645 h 2902998"/>
                <a:gd name="connsiteX126" fmla="*/ 5291091 w 5948227"/>
                <a:gd name="connsiteY126" fmla="*/ 861134 h 2902998"/>
                <a:gd name="connsiteX127" fmla="*/ 5246703 w 5948227"/>
                <a:gd name="connsiteY127" fmla="*/ 781235 h 2902998"/>
                <a:gd name="connsiteX128" fmla="*/ 5237825 w 5948227"/>
                <a:gd name="connsiteY128" fmla="*/ 745724 h 2902998"/>
                <a:gd name="connsiteX129" fmla="*/ 5220070 w 5948227"/>
                <a:gd name="connsiteY129" fmla="*/ 701336 h 2902998"/>
                <a:gd name="connsiteX130" fmla="*/ 5211192 w 5948227"/>
                <a:gd name="connsiteY130" fmla="*/ 674703 h 2902998"/>
                <a:gd name="connsiteX131" fmla="*/ 5166804 w 5948227"/>
                <a:gd name="connsiteY131" fmla="*/ 594804 h 2902998"/>
                <a:gd name="connsiteX132" fmla="*/ 5149049 w 5948227"/>
                <a:gd name="connsiteY132" fmla="*/ 532660 h 2902998"/>
                <a:gd name="connsiteX133" fmla="*/ 5131293 w 5948227"/>
                <a:gd name="connsiteY133" fmla="*/ 506027 h 2902998"/>
                <a:gd name="connsiteX134" fmla="*/ 5104660 w 5948227"/>
                <a:gd name="connsiteY134" fmla="*/ 443884 h 2902998"/>
                <a:gd name="connsiteX135" fmla="*/ 5078027 w 5948227"/>
                <a:gd name="connsiteY135" fmla="*/ 417251 h 2902998"/>
                <a:gd name="connsiteX136" fmla="*/ 5069150 w 5948227"/>
                <a:gd name="connsiteY136" fmla="*/ 390618 h 2902998"/>
                <a:gd name="connsiteX137" fmla="*/ 5051394 w 5948227"/>
                <a:gd name="connsiteY137" fmla="*/ 372862 h 2902998"/>
                <a:gd name="connsiteX138" fmla="*/ 5024761 w 5948227"/>
                <a:gd name="connsiteY138" fmla="*/ 337352 h 2902998"/>
                <a:gd name="connsiteX139" fmla="*/ 4980373 w 5948227"/>
                <a:gd name="connsiteY139" fmla="*/ 292963 h 2902998"/>
                <a:gd name="connsiteX140" fmla="*/ 4909352 w 5948227"/>
                <a:gd name="connsiteY140" fmla="*/ 248575 h 2902998"/>
                <a:gd name="connsiteX141" fmla="*/ 4856085 w 5948227"/>
                <a:gd name="connsiteY141" fmla="*/ 213064 h 2902998"/>
                <a:gd name="connsiteX142" fmla="*/ 4829452 w 5948227"/>
                <a:gd name="connsiteY142" fmla="*/ 186431 h 2902998"/>
                <a:gd name="connsiteX143" fmla="*/ 4793942 w 5948227"/>
                <a:gd name="connsiteY143" fmla="*/ 177553 h 2902998"/>
                <a:gd name="connsiteX144" fmla="*/ 4758431 w 5948227"/>
                <a:gd name="connsiteY144" fmla="*/ 159798 h 2902998"/>
                <a:gd name="connsiteX145" fmla="*/ 4731798 w 5948227"/>
                <a:gd name="connsiteY145" fmla="*/ 150920 h 2902998"/>
                <a:gd name="connsiteX146" fmla="*/ 4660777 w 5948227"/>
                <a:gd name="connsiteY146" fmla="*/ 115410 h 2902998"/>
                <a:gd name="connsiteX147" fmla="*/ 4634144 w 5948227"/>
                <a:gd name="connsiteY147" fmla="*/ 97654 h 2902998"/>
                <a:gd name="connsiteX148" fmla="*/ 4598633 w 5948227"/>
                <a:gd name="connsiteY148" fmla="*/ 88777 h 2902998"/>
                <a:gd name="connsiteX149" fmla="*/ 4563122 w 5948227"/>
                <a:gd name="connsiteY149" fmla="*/ 71021 h 2902998"/>
                <a:gd name="connsiteX150" fmla="*/ 4500979 w 5948227"/>
                <a:gd name="connsiteY150" fmla="*/ 53266 h 2902998"/>
                <a:gd name="connsiteX151" fmla="*/ 4483223 w 5948227"/>
                <a:gd name="connsiteY151" fmla="*/ 35511 h 2902998"/>
                <a:gd name="connsiteX152" fmla="*/ 4394447 w 5948227"/>
                <a:gd name="connsiteY152" fmla="*/ 8878 h 2902998"/>
                <a:gd name="connsiteX153" fmla="*/ 4367814 w 5948227"/>
                <a:gd name="connsiteY153" fmla="*/ 0 h 2902998"/>
                <a:gd name="connsiteX154" fmla="*/ 4065973 w 5948227"/>
                <a:gd name="connsiteY154" fmla="*/ 26633 h 2902998"/>
                <a:gd name="connsiteX155" fmla="*/ 3977196 w 5948227"/>
                <a:gd name="connsiteY155" fmla="*/ 53266 h 2902998"/>
                <a:gd name="connsiteX156" fmla="*/ 3888419 w 5948227"/>
                <a:gd name="connsiteY156" fmla="*/ 71021 h 2902998"/>
                <a:gd name="connsiteX157" fmla="*/ 3586579 w 5948227"/>
                <a:gd name="connsiteY157" fmla="*/ 62144 h 2902998"/>
                <a:gd name="connsiteX158" fmla="*/ 3488924 w 5948227"/>
                <a:gd name="connsiteY158" fmla="*/ 53266 h 2902998"/>
                <a:gd name="connsiteX159" fmla="*/ 3302493 w 5948227"/>
                <a:gd name="connsiteY159" fmla="*/ 62144 h 2902998"/>
                <a:gd name="connsiteX160" fmla="*/ 3266983 w 5948227"/>
                <a:gd name="connsiteY160" fmla="*/ 79899 h 2902998"/>
                <a:gd name="connsiteX161" fmla="*/ 3240350 w 5948227"/>
                <a:gd name="connsiteY161" fmla="*/ 88777 h 2902998"/>
                <a:gd name="connsiteX162" fmla="*/ 3213717 w 5948227"/>
                <a:gd name="connsiteY162" fmla="*/ 106532 h 2902998"/>
                <a:gd name="connsiteX163" fmla="*/ 3169328 w 5948227"/>
                <a:gd name="connsiteY163" fmla="*/ 115410 h 2902998"/>
                <a:gd name="connsiteX164" fmla="*/ 3142695 w 5948227"/>
                <a:gd name="connsiteY164" fmla="*/ 133165 h 2902998"/>
                <a:gd name="connsiteX165" fmla="*/ 3107185 w 5948227"/>
                <a:gd name="connsiteY165" fmla="*/ 142043 h 2902998"/>
                <a:gd name="connsiteX166" fmla="*/ 3080552 w 5948227"/>
                <a:gd name="connsiteY166" fmla="*/ 150920 h 2902998"/>
                <a:gd name="connsiteX167" fmla="*/ 3027285 w 5948227"/>
                <a:gd name="connsiteY167" fmla="*/ 186431 h 2902998"/>
                <a:gd name="connsiteX168" fmla="*/ 3000652 w 5948227"/>
                <a:gd name="connsiteY168" fmla="*/ 204186 h 2902998"/>
                <a:gd name="connsiteX169" fmla="*/ 2947386 w 5948227"/>
                <a:gd name="connsiteY169" fmla="*/ 221942 h 2902998"/>
                <a:gd name="connsiteX170" fmla="*/ 2885243 w 5948227"/>
                <a:gd name="connsiteY170" fmla="*/ 257453 h 2902998"/>
                <a:gd name="connsiteX171" fmla="*/ 2823099 w 5948227"/>
                <a:gd name="connsiteY171" fmla="*/ 275208 h 2902998"/>
                <a:gd name="connsiteX172" fmla="*/ 2707689 w 5948227"/>
                <a:gd name="connsiteY172" fmla="*/ 328474 h 2902998"/>
                <a:gd name="connsiteX173" fmla="*/ 2672179 w 5948227"/>
                <a:gd name="connsiteY173" fmla="*/ 346229 h 2902998"/>
                <a:gd name="connsiteX174" fmla="*/ 2645546 w 5948227"/>
                <a:gd name="connsiteY174" fmla="*/ 355107 h 2902998"/>
                <a:gd name="connsiteX175" fmla="*/ 2618913 w 5948227"/>
                <a:gd name="connsiteY175" fmla="*/ 372862 h 2902998"/>
                <a:gd name="connsiteX176" fmla="*/ 2565647 w 5948227"/>
                <a:gd name="connsiteY176" fmla="*/ 390618 h 2902998"/>
                <a:gd name="connsiteX177" fmla="*/ 2334827 w 5948227"/>
                <a:gd name="connsiteY177" fmla="*/ 381740 h 2902998"/>
                <a:gd name="connsiteX178" fmla="*/ 2308194 w 5948227"/>
                <a:gd name="connsiteY178" fmla="*/ 372862 h 2902998"/>
                <a:gd name="connsiteX179" fmla="*/ 2272684 w 5948227"/>
                <a:gd name="connsiteY179" fmla="*/ 363985 h 2902998"/>
                <a:gd name="connsiteX180" fmla="*/ 2219418 w 5948227"/>
                <a:gd name="connsiteY180" fmla="*/ 346229 h 2902998"/>
                <a:gd name="connsiteX181" fmla="*/ 2192785 w 5948227"/>
                <a:gd name="connsiteY181" fmla="*/ 328474 h 2902998"/>
                <a:gd name="connsiteX182" fmla="*/ 2130641 w 5948227"/>
                <a:gd name="connsiteY182" fmla="*/ 275208 h 2902998"/>
                <a:gd name="connsiteX183" fmla="*/ 2095130 w 5948227"/>
                <a:gd name="connsiteY183" fmla="*/ 230819 h 2902998"/>
                <a:gd name="connsiteX184" fmla="*/ 2077375 w 5948227"/>
                <a:gd name="connsiteY184" fmla="*/ 204186 h 2902998"/>
                <a:gd name="connsiteX185" fmla="*/ 2068497 w 5948227"/>
                <a:gd name="connsiteY185" fmla="*/ 150920 h 2902998"/>
                <a:gd name="connsiteX186" fmla="*/ 2050742 w 5948227"/>
                <a:gd name="connsiteY186" fmla="*/ 79899 h 2902998"/>
                <a:gd name="connsiteX187" fmla="*/ 2059619 w 5948227"/>
                <a:gd name="connsiteY187" fmla="*/ 17755 h 290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5948227" h="2902998">
                  <a:moveTo>
                    <a:pt x="2059619" y="17755"/>
                  </a:moveTo>
                  <a:lnTo>
                    <a:pt x="2059619" y="17755"/>
                  </a:lnTo>
                  <a:cubicBezTo>
                    <a:pt x="2035945" y="32551"/>
                    <a:pt x="2014519" y="51776"/>
                    <a:pt x="1988598" y="62144"/>
                  </a:cubicBezTo>
                  <a:cubicBezTo>
                    <a:pt x="1969170" y="69915"/>
                    <a:pt x="1947041" y="67278"/>
                    <a:pt x="1926454" y="71021"/>
                  </a:cubicBezTo>
                  <a:cubicBezTo>
                    <a:pt x="1882097" y="79086"/>
                    <a:pt x="1902342" y="78405"/>
                    <a:pt x="1864311" y="88777"/>
                  </a:cubicBezTo>
                  <a:cubicBezTo>
                    <a:pt x="1840768" y="95198"/>
                    <a:pt x="1815115" y="95619"/>
                    <a:pt x="1793289" y="106532"/>
                  </a:cubicBezTo>
                  <a:cubicBezTo>
                    <a:pt x="1781452" y="112450"/>
                    <a:pt x="1769943" y="119074"/>
                    <a:pt x="1757779" y="124287"/>
                  </a:cubicBezTo>
                  <a:cubicBezTo>
                    <a:pt x="1733891" y="134525"/>
                    <a:pt x="1712813" y="136832"/>
                    <a:pt x="1686757" y="142043"/>
                  </a:cubicBezTo>
                  <a:cubicBezTo>
                    <a:pt x="1607890" y="201194"/>
                    <a:pt x="1693306" y="144309"/>
                    <a:pt x="1615736" y="177553"/>
                  </a:cubicBezTo>
                  <a:cubicBezTo>
                    <a:pt x="1605929" y="181756"/>
                    <a:pt x="1598646" y="190537"/>
                    <a:pt x="1589103" y="195309"/>
                  </a:cubicBezTo>
                  <a:cubicBezTo>
                    <a:pt x="1580733" y="199494"/>
                    <a:pt x="1571348" y="201227"/>
                    <a:pt x="1562470" y="204186"/>
                  </a:cubicBezTo>
                  <a:cubicBezTo>
                    <a:pt x="1542588" y="217441"/>
                    <a:pt x="1517939" y="233163"/>
                    <a:pt x="1500326" y="248575"/>
                  </a:cubicBezTo>
                  <a:cubicBezTo>
                    <a:pt x="1487728" y="259598"/>
                    <a:pt x="1479011" y="275214"/>
                    <a:pt x="1464816" y="284086"/>
                  </a:cubicBezTo>
                  <a:cubicBezTo>
                    <a:pt x="1454469" y="290553"/>
                    <a:pt x="1441142" y="290004"/>
                    <a:pt x="1429305" y="292963"/>
                  </a:cubicBezTo>
                  <a:cubicBezTo>
                    <a:pt x="1399943" y="337007"/>
                    <a:pt x="1419095" y="312051"/>
                    <a:pt x="1367161" y="363985"/>
                  </a:cubicBezTo>
                  <a:cubicBezTo>
                    <a:pt x="1355324" y="375822"/>
                    <a:pt x="1346623" y="392009"/>
                    <a:pt x="1331651" y="399495"/>
                  </a:cubicBezTo>
                  <a:cubicBezTo>
                    <a:pt x="1319814" y="405414"/>
                    <a:pt x="1306586" y="409126"/>
                    <a:pt x="1296140" y="417251"/>
                  </a:cubicBezTo>
                  <a:cubicBezTo>
                    <a:pt x="1261947" y="443845"/>
                    <a:pt x="1235835" y="483270"/>
                    <a:pt x="1207363" y="514905"/>
                  </a:cubicBezTo>
                  <a:cubicBezTo>
                    <a:pt x="1196164" y="527348"/>
                    <a:pt x="1184364" y="539295"/>
                    <a:pt x="1171852" y="550416"/>
                  </a:cubicBezTo>
                  <a:cubicBezTo>
                    <a:pt x="1157690" y="563004"/>
                    <a:pt x="1141626" y="573338"/>
                    <a:pt x="1127464" y="585926"/>
                  </a:cubicBezTo>
                  <a:cubicBezTo>
                    <a:pt x="1114952" y="597047"/>
                    <a:pt x="1106926" y="613951"/>
                    <a:pt x="1091953" y="621437"/>
                  </a:cubicBezTo>
                  <a:cubicBezTo>
                    <a:pt x="1063246" y="635790"/>
                    <a:pt x="1056763" y="634353"/>
                    <a:pt x="1038687" y="656948"/>
                  </a:cubicBezTo>
                  <a:cubicBezTo>
                    <a:pt x="954873" y="761717"/>
                    <a:pt x="1077692" y="611758"/>
                    <a:pt x="1012054" y="710214"/>
                  </a:cubicBezTo>
                  <a:cubicBezTo>
                    <a:pt x="1005090" y="720660"/>
                    <a:pt x="993592" y="727315"/>
                    <a:pt x="985421" y="736847"/>
                  </a:cubicBezTo>
                  <a:cubicBezTo>
                    <a:pt x="975792" y="748081"/>
                    <a:pt x="967666" y="760520"/>
                    <a:pt x="958788" y="772357"/>
                  </a:cubicBezTo>
                  <a:cubicBezTo>
                    <a:pt x="933642" y="847802"/>
                    <a:pt x="968713" y="755815"/>
                    <a:pt x="932155" y="816746"/>
                  </a:cubicBezTo>
                  <a:cubicBezTo>
                    <a:pt x="927340" y="824770"/>
                    <a:pt x="927463" y="835009"/>
                    <a:pt x="923278" y="843379"/>
                  </a:cubicBezTo>
                  <a:cubicBezTo>
                    <a:pt x="918506" y="852922"/>
                    <a:pt x="911441" y="861134"/>
                    <a:pt x="905522" y="870012"/>
                  </a:cubicBezTo>
                  <a:cubicBezTo>
                    <a:pt x="887047" y="943918"/>
                    <a:pt x="909544" y="870845"/>
                    <a:pt x="878889" y="932155"/>
                  </a:cubicBezTo>
                  <a:cubicBezTo>
                    <a:pt x="860726" y="968480"/>
                    <a:pt x="881943" y="951492"/>
                    <a:pt x="852256" y="985421"/>
                  </a:cubicBezTo>
                  <a:cubicBezTo>
                    <a:pt x="838477" y="1001169"/>
                    <a:pt x="822664" y="1015014"/>
                    <a:pt x="807868" y="1029810"/>
                  </a:cubicBezTo>
                  <a:lnTo>
                    <a:pt x="772357" y="1065320"/>
                  </a:lnTo>
                  <a:cubicBezTo>
                    <a:pt x="766438" y="1071239"/>
                    <a:pt x="761566" y="1078433"/>
                    <a:pt x="754602" y="1083076"/>
                  </a:cubicBezTo>
                  <a:cubicBezTo>
                    <a:pt x="736847" y="1094913"/>
                    <a:pt x="716425" y="1103497"/>
                    <a:pt x="701336" y="1118586"/>
                  </a:cubicBezTo>
                  <a:cubicBezTo>
                    <a:pt x="692458" y="1127464"/>
                    <a:pt x="684235" y="1137048"/>
                    <a:pt x="674703" y="1145219"/>
                  </a:cubicBezTo>
                  <a:cubicBezTo>
                    <a:pt x="655427" y="1161741"/>
                    <a:pt x="633641" y="1175553"/>
                    <a:pt x="612559" y="1189608"/>
                  </a:cubicBezTo>
                  <a:cubicBezTo>
                    <a:pt x="603681" y="1201445"/>
                    <a:pt x="597293" y="1215647"/>
                    <a:pt x="585926" y="1225119"/>
                  </a:cubicBezTo>
                  <a:cubicBezTo>
                    <a:pt x="578737" y="1231110"/>
                    <a:pt x="566779" y="1228381"/>
                    <a:pt x="559293" y="1233996"/>
                  </a:cubicBezTo>
                  <a:cubicBezTo>
                    <a:pt x="510227" y="1270795"/>
                    <a:pt x="523370" y="1274410"/>
                    <a:pt x="488272" y="1313895"/>
                  </a:cubicBezTo>
                  <a:cubicBezTo>
                    <a:pt x="474370" y="1329535"/>
                    <a:pt x="458680" y="1343488"/>
                    <a:pt x="443884" y="1358284"/>
                  </a:cubicBezTo>
                  <a:lnTo>
                    <a:pt x="426128" y="1376039"/>
                  </a:lnTo>
                  <a:cubicBezTo>
                    <a:pt x="400981" y="1451485"/>
                    <a:pt x="436053" y="1359497"/>
                    <a:pt x="399495" y="1420427"/>
                  </a:cubicBezTo>
                  <a:cubicBezTo>
                    <a:pt x="364919" y="1478053"/>
                    <a:pt x="417854" y="1419824"/>
                    <a:pt x="372862" y="1464816"/>
                  </a:cubicBezTo>
                  <a:cubicBezTo>
                    <a:pt x="367174" y="1487568"/>
                    <a:pt x="350087" y="1563634"/>
                    <a:pt x="337352" y="1589103"/>
                  </a:cubicBezTo>
                  <a:lnTo>
                    <a:pt x="319596" y="1624614"/>
                  </a:lnTo>
                  <a:cubicBezTo>
                    <a:pt x="313678" y="1648288"/>
                    <a:pt x="309558" y="1672485"/>
                    <a:pt x="301841" y="1695635"/>
                  </a:cubicBezTo>
                  <a:cubicBezTo>
                    <a:pt x="295922" y="1713390"/>
                    <a:pt x="288624" y="1730744"/>
                    <a:pt x="284085" y="1748901"/>
                  </a:cubicBezTo>
                  <a:cubicBezTo>
                    <a:pt x="281126" y="1760738"/>
                    <a:pt x="280163" y="1773262"/>
                    <a:pt x="275208" y="1784412"/>
                  </a:cubicBezTo>
                  <a:cubicBezTo>
                    <a:pt x="268200" y="1800180"/>
                    <a:pt x="258146" y="1814443"/>
                    <a:pt x="248575" y="1828800"/>
                  </a:cubicBezTo>
                  <a:cubicBezTo>
                    <a:pt x="238705" y="1843605"/>
                    <a:pt x="220081" y="1869350"/>
                    <a:pt x="204186" y="1882066"/>
                  </a:cubicBezTo>
                  <a:cubicBezTo>
                    <a:pt x="181078" y="1900552"/>
                    <a:pt x="151651" y="1912225"/>
                    <a:pt x="133165" y="1935332"/>
                  </a:cubicBezTo>
                  <a:cubicBezTo>
                    <a:pt x="121328" y="1950128"/>
                    <a:pt x="108799" y="1964396"/>
                    <a:pt x="97654" y="1979720"/>
                  </a:cubicBezTo>
                  <a:cubicBezTo>
                    <a:pt x="85103" y="1996978"/>
                    <a:pt x="77233" y="2017897"/>
                    <a:pt x="62144" y="2032986"/>
                  </a:cubicBezTo>
                  <a:cubicBezTo>
                    <a:pt x="45629" y="2049501"/>
                    <a:pt x="37833" y="2054976"/>
                    <a:pt x="26633" y="2077375"/>
                  </a:cubicBezTo>
                  <a:cubicBezTo>
                    <a:pt x="-10122" y="2150885"/>
                    <a:pt x="50883" y="2054315"/>
                    <a:pt x="0" y="2130641"/>
                  </a:cubicBezTo>
                  <a:cubicBezTo>
                    <a:pt x="2959" y="2175029"/>
                    <a:pt x="1564" y="2219924"/>
                    <a:pt x="8878" y="2263806"/>
                  </a:cubicBezTo>
                  <a:cubicBezTo>
                    <a:pt x="10632" y="2274330"/>
                    <a:pt x="21861" y="2280896"/>
                    <a:pt x="26633" y="2290439"/>
                  </a:cubicBezTo>
                  <a:cubicBezTo>
                    <a:pt x="63388" y="2363949"/>
                    <a:pt x="2383" y="2267379"/>
                    <a:pt x="53266" y="2343705"/>
                  </a:cubicBezTo>
                  <a:cubicBezTo>
                    <a:pt x="94943" y="2510407"/>
                    <a:pt x="5734" y="2144035"/>
                    <a:pt x="79899" y="2707689"/>
                  </a:cubicBezTo>
                  <a:cubicBezTo>
                    <a:pt x="81120" y="2716967"/>
                    <a:pt x="98162" y="2712382"/>
                    <a:pt x="106532" y="2716567"/>
                  </a:cubicBezTo>
                  <a:cubicBezTo>
                    <a:pt x="158780" y="2742691"/>
                    <a:pt x="106514" y="2739164"/>
                    <a:pt x="195309" y="2743200"/>
                  </a:cubicBezTo>
                  <a:cubicBezTo>
                    <a:pt x="304727" y="2748174"/>
                    <a:pt x="414292" y="2749119"/>
                    <a:pt x="523783" y="2752078"/>
                  </a:cubicBezTo>
                  <a:lnTo>
                    <a:pt x="630315" y="2769833"/>
                  </a:lnTo>
                  <a:cubicBezTo>
                    <a:pt x="648070" y="2772792"/>
                    <a:pt x="665623" y="2777473"/>
                    <a:pt x="683581" y="2778711"/>
                  </a:cubicBezTo>
                  <a:lnTo>
                    <a:pt x="941033" y="2796466"/>
                  </a:lnTo>
                  <a:cubicBezTo>
                    <a:pt x="1006091" y="2800293"/>
                    <a:pt x="1071291" y="2801402"/>
                    <a:pt x="1136342" y="2805344"/>
                  </a:cubicBezTo>
                  <a:cubicBezTo>
                    <a:pt x="1303492" y="2815474"/>
                    <a:pt x="1182350" y="2820043"/>
                    <a:pt x="1411550" y="2823099"/>
                  </a:cubicBezTo>
                  <a:lnTo>
                    <a:pt x="2565647" y="2831977"/>
                  </a:lnTo>
                  <a:cubicBezTo>
                    <a:pt x="2594170" y="2841484"/>
                    <a:pt x="2625984" y="2852516"/>
                    <a:pt x="2654423" y="2858610"/>
                  </a:cubicBezTo>
                  <a:cubicBezTo>
                    <a:pt x="2674883" y="2862994"/>
                    <a:pt x="2695927" y="2864047"/>
                    <a:pt x="2716567" y="2867487"/>
                  </a:cubicBezTo>
                  <a:cubicBezTo>
                    <a:pt x="2731451" y="2869968"/>
                    <a:pt x="2746041" y="2874071"/>
                    <a:pt x="2760955" y="2876365"/>
                  </a:cubicBezTo>
                  <a:cubicBezTo>
                    <a:pt x="2784536" y="2879993"/>
                    <a:pt x="2808443" y="2881321"/>
                    <a:pt x="2831977" y="2885243"/>
                  </a:cubicBezTo>
                  <a:cubicBezTo>
                    <a:pt x="2844012" y="2887249"/>
                    <a:pt x="2855483" y="2891937"/>
                    <a:pt x="2867487" y="2894120"/>
                  </a:cubicBezTo>
                  <a:cubicBezTo>
                    <a:pt x="2888074" y="2897863"/>
                    <a:pt x="2908916" y="2900039"/>
                    <a:pt x="2929631" y="2902998"/>
                  </a:cubicBezTo>
                  <a:lnTo>
                    <a:pt x="3391270" y="2894120"/>
                  </a:lnTo>
                  <a:cubicBezTo>
                    <a:pt x="3420994" y="2893161"/>
                    <a:pt x="3450712" y="2890132"/>
                    <a:pt x="3480047" y="2885243"/>
                  </a:cubicBezTo>
                  <a:cubicBezTo>
                    <a:pt x="3504117" y="2881231"/>
                    <a:pt x="3527526" y="2873908"/>
                    <a:pt x="3551068" y="2867487"/>
                  </a:cubicBezTo>
                  <a:cubicBezTo>
                    <a:pt x="3560096" y="2865025"/>
                    <a:pt x="3568385" y="2859497"/>
                    <a:pt x="3577701" y="2858610"/>
                  </a:cubicBezTo>
                  <a:cubicBezTo>
                    <a:pt x="3630809" y="2853552"/>
                    <a:pt x="3684233" y="2852691"/>
                    <a:pt x="3737499" y="2849732"/>
                  </a:cubicBezTo>
                  <a:lnTo>
                    <a:pt x="3879542" y="2831977"/>
                  </a:lnTo>
                  <a:lnTo>
                    <a:pt x="3950563" y="2823099"/>
                  </a:lnTo>
                  <a:lnTo>
                    <a:pt x="4669654" y="2831977"/>
                  </a:lnTo>
                  <a:cubicBezTo>
                    <a:pt x="4681852" y="2832264"/>
                    <a:pt x="4693130" y="2838848"/>
                    <a:pt x="4705165" y="2840854"/>
                  </a:cubicBezTo>
                  <a:cubicBezTo>
                    <a:pt x="4728698" y="2844776"/>
                    <a:pt x="4752512" y="2846773"/>
                    <a:pt x="4776186" y="2849732"/>
                  </a:cubicBezTo>
                  <a:cubicBezTo>
                    <a:pt x="4953635" y="2844803"/>
                    <a:pt x="5264955" y="2853810"/>
                    <a:pt x="5495278" y="2823099"/>
                  </a:cubicBezTo>
                  <a:cubicBezTo>
                    <a:pt x="5513120" y="2820720"/>
                    <a:pt x="5530789" y="2817180"/>
                    <a:pt x="5548544" y="2814221"/>
                  </a:cubicBezTo>
                  <a:cubicBezTo>
                    <a:pt x="5572567" y="2798206"/>
                    <a:pt x="5582529" y="2789974"/>
                    <a:pt x="5610687" y="2778711"/>
                  </a:cubicBezTo>
                  <a:cubicBezTo>
                    <a:pt x="5628064" y="2771760"/>
                    <a:pt x="5646198" y="2766873"/>
                    <a:pt x="5663953" y="2760955"/>
                  </a:cubicBezTo>
                  <a:lnTo>
                    <a:pt x="5690586" y="2752078"/>
                  </a:lnTo>
                  <a:cubicBezTo>
                    <a:pt x="5751638" y="2711376"/>
                    <a:pt x="5723608" y="2723315"/>
                    <a:pt x="5770485" y="2707689"/>
                  </a:cubicBezTo>
                  <a:cubicBezTo>
                    <a:pt x="5802133" y="2676043"/>
                    <a:pt x="5773586" y="2700846"/>
                    <a:pt x="5823752" y="2672179"/>
                  </a:cubicBezTo>
                  <a:cubicBezTo>
                    <a:pt x="5871940" y="2644643"/>
                    <a:pt x="5828186" y="2661822"/>
                    <a:pt x="5877018" y="2645546"/>
                  </a:cubicBezTo>
                  <a:cubicBezTo>
                    <a:pt x="5891736" y="2623468"/>
                    <a:pt x="5902873" y="2609148"/>
                    <a:pt x="5912528" y="2583402"/>
                  </a:cubicBezTo>
                  <a:cubicBezTo>
                    <a:pt x="5916812" y="2571978"/>
                    <a:pt x="5918054" y="2559623"/>
                    <a:pt x="5921406" y="2547891"/>
                  </a:cubicBezTo>
                  <a:cubicBezTo>
                    <a:pt x="5923977" y="2538893"/>
                    <a:pt x="5927325" y="2530136"/>
                    <a:pt x="5930284" y="2521258"/>
                  </a:cubicBezTo>
                  <a:cubicBezTo>
                    <a:pt x="5936202" y="2485747"/>
                    <a:pt x="5947011" y="2450712"/>
                    <a:pt x="5948039" y="2414726"/>
                  </a:cubicBezTo>
                  <a:cubicBezTo>
                    <a:pt x="5949519" y="2362920"/>
                    <a:pt x="5942152" y="2207782"/>
                    <a:pt x="5930284" y="2130641"/>
                  </a:cubicBezTo>
                  <a:cubicBezTo>
                    <a:pt x="5927851" y="2114823"/>
                    <a:pt x="5918581" y="2084638"/>
                    <a:pt x="5912528" y="2068497"/>
                  </a:cubicBezTo>
                  <a:cubicBezTo>
                    <a:pt x="5906933" y="2053576"/>
                    <a:pt x="5899352" y="2039373"/>
                    <a:pt x="5894773" y="2024109"/>
                  </a:cubicBezTo>
                  <a:cubicBezTo>
                    <a:pt x="5890437" y="2009656"/>
                    <a:pt x="5889865" y="1994278"/>
                    <a:pt x="5885895" y="1979720"/>
                  </a:cubicBezTo>
                  <a:cubicBezTo>
                    <a:pt x="5880971" y="1961664"/>
                    <a:pt x="5871217" y="1944915"/>
                    <a:pt x="5868140" y="1926454"/>
                  </a:cubicBezTo>
                  <a:cubicBezTo>
                    <a:pt x="5865181" y="1908699"/>
                    <a:pt x="5863167" y="1890760"/>
                    <a:pt x="5859262" y="1873188"/>
                  </a:cubicBezTo>
                  <a:cubicBezTo>
                    <a:pt x="5857232" y="1864053"/>
                    <a:pt x="5852956" y="1855553"/>
                    <a:pt x="5850385" y="1846555"/>
                  </a:cubicBezTo>
                  <a:cubicBezTo>
                    <a:pt x="5847033" y="1834823"/>
                    <a:pt x="5844859" y="1822777"/>
                    <a:pt x="5841507" y="1811045"/>
                  </a:cubicBezTo>
                  <a:cubicBezTo>
                    <a:pt x="5838936" y="1802047"/>
                    <a:pt x="5835200" y="1793410"/>
                    <a:pt x="5832629" y="1784412"/>
                  </a:cubicBezTo>
                  <a:cubicBezTo>
                    <a:pt x="5829277" y="1772680"/>
                    <a:pt x="5828558" y="1760116"/>
                    <a:pt x="5823752" y="1748901"/>
                  </a:cubicBezTo>
                  <a:cubicBezTo>
                    <a:pt x="5819549" y="1739094"/>
                    <a:pt x="5811105" y="1731635"/>
                    <a:pt x="5805996" y="1722268"/>
                  </a:cubicBezTo>
                  <a:cubicBezTo>
                    <a:pt x="5793322" y="1699032"/>
                    <a:pt x="5770485" y="1651247"/>
                    <a:pt x="5770485" y="1651247"/>
                  </a:cubicBezTo>
                  <a:cubicBezTo>
                    <a:pt x="5767526" y="1639410"/>
                    <a:pt x="5767065" y="1626649"/>
                    <a:pt x="5761608" y="1615736"/>
                  </a:cubicBezTo>
                  <a:cubicBezTo>
                    <a:pt x="5757865" y="1608250"/>
                    <a:pt x="5747595" y="1605467"/>
                    <a:pt x="5743852" y="1597981"/>
                  </a:cubicBezTo>
                  <a:cubicBezTo>
                    <a:pt x="5738395" y="1587068"/>
                    <a:pt x="5739781" y="1573685"/>
                    <a:pt x="5734975" y="1562470"/>
                  </a:cubicBezTo>
                  <a:cubicBezTo>
                    <a:pt x="5730772" y="1552663"/>
                    <a:pt x="5723138" y="1544715"/>
                    <a:pt x="5717219" y="1535837"/>
                  </a:cubicBezTo>
                  <a:cubicBezTo>
                    <a:pt x="5698883" y="1480826"/>
                    <a:pt x="5721052" y="1534101"/>
                    <a:pt x="5690586" y="1491449"/>
                  </a:cubicBezTo>
                  <a:cubicBezTo>
                    <a:pt x="5680557" y="1477408"/>
                    <a:pt x="5674306" y="1460864"/>
                    <a:pt x="5663953" y="1447060"/>
                  </a:cubicBezTo>
                  <a:cubicBezTo>
                    <a:pt x="5656420" y="1437016"/>
                    <a:pt x="5645357" y="1430072"/>
                    <a:pt x="5637320" y="1420427"/>
                  </a:cubicBezTo>
                  <a:cubicBezTo>
                    <a:pt x="5630490" y="1412230"/>
                    <a:pt x="5623898" y="1403544"/>
                    <a:pt x="5619565" y="1393794"/>
                  </a:cubicBezTo>
                  <a:cubicBezTo>
                    <a:pt x="5611964" y="1376691"/>
                    <a:pt x="5615044" y="1353762"/>
                    <a:pt x="5601810" y="1340528"/>
                  </a:cubicBezTo>
                  <a:lnTo>
                    <a:pt x="5530788" y="1269507"/>
                  </a:lnTo>
                  <a:cubicBezTo>
                    <a:pt x="5521910" y="1260629"/>
                    <a:pt x="5510614" y="1253640"/>
                    <a:pt x="5504155" y="1242874"/>
                  </a:cubicBezTo>
                  <a:cubicBezTo>
                    <a:pt x="5495277" y="1228078"/>
                    <a:pt x="5487093" y="1212843"/>
                    <a:pt x="5477522" y="1198486"/>
                  </a:cubicBezTo>
                  <a:cubicBezTo>
                    <a:pt x="5469315" y="1186175"/>
                    <a:pt x="5459489" y="1175015"/>
                    <a:pt x="5450889" y="1162975"/>
                  </a:cubicBezTo>
                  <a:cubicBezTo>
                    <a:pt x="5385982" y="1072105"/>
                    <a:pt x="5493542" y="1216887"/>
                    <a:pt x="5406501" y="1100831"/>
                  </a:cubicBezTo>
                  <a:cubicBezTo>
                    <a:pt x="5388848" y="1030223"/>
                    <a:pt x="5411233" y="1100235"/>
                    <a:pt x="5370990" y="1029810"/>
                  </a:cubicBezTo>
                  <a:cubicBezTo>
                    <a:pt x="5366347" y="1021685"/>
                    <a:pt x="5366928" y="1011201"/>
                    <a:pt x="5362113" y="1003177"/>
                  </a:cubicBezTo>
                  <a:cubicBezTo>
                    <a:pt x="5357807" y="996000"/>
                    <a:pt x="5348575" y="992651"/>
                    <a:pt x="5344357" y="985421"/>
                  </a:cubicBezTo>
                  <a:cubicBezTo>
                    <a:pt x="5327686" y="956843"/>
                    <a:pt x="5307993" y="928742"/>
                    <a:pt x="5299969" y="896645"/>
                  </a:cubicBezTo>
                  <a:cubicBezTo>
                    <a:pt x="5297010" y="884808"/>
                    <a:pt x="5296548" y="872047"/>
                    <a:pt x="5291091" y="861134"/>
                  </a:cubicBezTo>
                  <a:cubicBezTo>
                    <a:pt x="5241561" y="762073"/>
                    <a:pt x="5284316" y="894075"/>
                    <a:pt x="5246703" y="781235"/>
                  </a:cubicBezTo>
                  <a:cubicBezTo>
                    <a:pt x="5242845" y="769660"/>
                    <a:pt x="5241683" y="757299"/>
                    <a:pt x="5237825" y="745724"/>
                  </a:cubicBezTo>
                  <a:cubicBezTo>
                    <a:pt x="5232786" y="730606"/>
                    <a:pt x="5225665" y="716257"/>
                    <a:pt x="5220070" y="701336"/>
                  </a:cubicBezTo>
                  <a:cubicBezTo>
                    <a:pt x="5216784" y="692574"/>
                    <a:pt x="5214878" y="683304"/>
                    <a:pt x="5211192" y="674703"/>
                  </a:cubicBezTo>
                  <a:cubicBezTo>
                    <a:pt x="5198454" y="644981"/>
                    <a:pt x="5183644" y="622870"/>
                    <a:pt x="5166804" y="594804"/>
                  </a:cubicBezTo>
                  <a:cubicBezTo>
                    <a:pt x="5163961" y="583433"/>
                    <a:pt x="5155415" y="545392"/>
                    <a:pt x="5149049" y="532660"/>
                  </a:cubicBezTo>
                  <a:cubicBezTo>
                    <a:pt x="5144277" y="523117"/>
                    <a:pt x="5137212" y="514905"/>
                    <a:pt x="5131293" y="506027"/>
                  </a:cubicBezTo>
                  <a:cubicBezTo>
                    <a:pt x="5124048" y="484289"/>
                    <a:pt x="5118376" y="463085"/>
                    <a:pt x="5104660" y="443884"/>
                  </a:cubicBezTo>
                  <a:cubicBezTo>
                    <a:pt x="5097362" y="433668"/>
                    <a:pt x="5086905" y="426129"/>
                    <a:pt x="5078027" y="417251"/>
                  </a:cubicBezTo>
                  <a:cubicBezTo>
                    <a:pt x="5075068" y="408373"/>
                    <a:pt x="5073965" y="398642"/>
                    <a:pt x="5069150" y="390618"/>
                  </a:cubicBezTo>
                  <a:cubicBezTo>
                    <a:pt x="5064844" y="383441"/>
                    <a:pt x="5056753" y="379292"/>
                    <a:pt x="5051394" y="372862"/>
                  </a:cubicBezTo>
                  <a:cubicBezTo>
                    <a:pt x="5041922" y="361496"/>
                    <a:pt x="5034591" y="348411"/>
                    <a:pt x="5024761" y="337352"/>
                  </a:cubicBezTo>
                  <a:cubicBezTo>
                    <a:pt x="5010859" y="321712"/>
                    <a:pt x="4998117" y="304053"/>
                    <a:pt x="4980373" y="292963"/>
                  </a:cubicBezTo>
                  <a:cubicBezTo>
                    <a:pt x="4956699" y="278167"/>
                    <a:pt x="4929092" y="268315"/>
                    <a:pt x="4909352" y="248575"/>
                  </a:cubicBezTo>
                  <a:cubicBezTo>
                    <a:pt x="4882238" y="221461"/>
                    <a:pt x="4899083" y="234562"/>
                    <a:pt x="4856085" y="213064"/>
                  </a:cubicBezTo>
                  <a:cubicBezTo>
                    <a:pt x="4847207" y="204186"/>
                    <a:pt x="4840353" y="192660"/>
                    <a:pt x="4829452" y="186431"/>
                  </a:cubicBezTo>
                  <a:cubicBezTo>
                    <a:pt x="4818859" y="180378"/>
                    <a:pt x="4805366" y="181837"/>
                    <a:pt x="4793942" y="177553"/>
                  </a:cubicBezTo>
                  <a:cubicBezTo>
                    <a:pt x="4781551" y="172906"/>
                    <a:pt x="4770595" y="165011"/>
                    <a:pt x="4758431" y="159798"/>
                  </a:cubicBezTo>
                  <a:cubicBezTo>
                    <a:pt x="4749830" y="156112"/>
                    <a:pt x="4740317" y="154792"/>
                    <a:pt x="4731798" y="150920"/>
                  </a:cubicBezTo>
                  <a:cubicBezTo>
                    <a:pt x="4707703" y="139968"/>
                    <a:pt x="4682799" y="130092"/>
                    <a:pt x="4660777" y="115410"/>
                  </a:cubicBezTo>
                  <a:cubicBezTo>
                    <a:pt x="4651899" y="109491"/>
                    <a:pt x="4643951" y="101857"/>
                    <a:pt x="4634144" y="97654"/>
                  </a:cubicBezTo>
                  <a:cubicBezTo>
                    <a:pt x="4622929" y="92848"/>
                    <a:pt x="4610470" y="91736"/>
                    <a:pt x="4598633" y="88777"/>
                  </a:cubicBezTo>
                  <a:cubicBezTo>
                    <a:pt x="4586796" y="82858"/>
                    <a:pt x="4575286" y="76234"/>
                    <a:pt x="4563122" y="71021"/>
                  </a:cubicBezTo>
                  <a:cubicBezTo>
                    <a:pt x="4545298" y="63382"/>
                    <a:pt x="4518990" y="57769"/>
                    <a:pt x="4500979" y="53266"/>
                  </a:cubicBezTo>
                  <a:cubicBezTo>
                    <a:pt x="4495060" y="47348"/>
                    <a:pt x="4490709" y="39254"/>
                    <a:pt x="4483223" y="35511"/>
                  </a:cubicBezTo>
                  <a:cubicBezTo>
                    <a:pt x="4455085" y="21442"/>
                    <a:pt x="4424188" y="17375"/>
                    <a:pt x="4394447" y="8878"/>
                  </a:cubicBezTo>
                  <a:cubicBezTo>
                    <a:pt x="4385449" y="6307"/>
                    <a:pt x="4376692" y="2959"/>
                    <a:pt x="4367814" y="0"/>
                  </a:cubicBezTo>
                  <a:cubicBezTo>
                    <a:pt x="4242550" y="4818"/>
                    <a:pt x="4170511" y="-8212"/>
                    <a:pt x="4065973" y="26633"/>
                  </a:cubicBezTo>
                  <a:cubicBezTo>
                    <a:pt x="4025835" y="40012"/>
                    <a:pt x="4014759" y="45217"/>
                    <a:pt x="3977196" y="53266"/>
                  </a:cubicBezTo>
                  <a:cubicBezTo>
                    <a:pt x="3947688" y="59589"/>
                    <a:pt x="3888419" y="71021"/>
                    <a:pt x="3888419" y="71021"/>
                  </a:cubicBezTo>
                  <a:lnTo>
                    <a:pt x="3586579" y="62144"/>
                  </a:lnTo>
                  <a:cubicBezTo>
                    <a:pt x="3553925" y="60693"/>
                    <a:pt x="3521610" y="53266"/>
                    <a:pt x="3488924" y="53266"/>
                  </a:cubicBezTo>
                  <a:cubicBezTo>
                    <a:pt x="3426710" y="53266"/>
                    <a:pt x="3364637" y="59185"/>
                    <a:pt x="3302493" y="62144"/>
                  </a:cubicBezTo>
                  <a:cubicBezTo>
                    <a:pt x="3290656" y="68062"/>
                    <a:pt x="3279147" y="74686"/>
                    <a:pt x="3266983" y="79899"/>
                  </a:cubicBezTo>
                  <a:cubicBezTo>
                    <a:pt x="3258382" y="83585"/>
                    <a:pt x="3248720" y="84592"/>
                    <a:pt x="3240350" y="88777"/>
                  </a:cubicBezTo>
                  <a:cubicBezTo>
                    <a:pt x="3230807" y="93549"/>
                    <a:pt x="3223707" y="102786"/>
                    <a:pt x="3213717" y="106532"/>
                  </a:cubicBezTo>
                  <a:cubicBezTo>
                    <a:pt x="3199588" y="111830"/>
                    <a:pt x="3184124" y="112451"/>
                    <a:pt x="3169328" y="115410"/>
                  </a:cubicBezTo>
                  <a:cubicBezTo>
                    <a:pt x="3160450" y="121328"/>
                    <a:pt x="3152502" y="128962"/>
                    <a:pt x="3142695" y="133165"/>
                  </a:cubicBezTo>
                  <a:cubicBezTo>
                    <a:pt x="3131481" y="137971"/>
                    <a:pt x="3118917" y="138691"/>
                    <a:pt x="3107185" y="142043"/>
                  </a:cubicBezTo>
                  <a:cubicBezTo>
                    <a:pt x="3098187" y="144614"/>
                    <a:pt x="3089430" y="147961"/>
                    <a:pt x="3080552" y="150920"/>
                  </a:cubicBezTo>
                  <a:cubicBezTo>
                    <a:pt x="3048906" y="182566"/>
                    <a:pt x="3077449" y="157767"/>
                    <a:pt x="3027285" y="186431"/>
                  </a:cubicBezTo>
                  <a:cubicBezTo>
                    <a:pt x="3018021" y="191724"/>
                    <a:pt x="3010402" y="199853"/>
                    <a:pt x="3000652" y="204186"/>
                  </a:cubicBezTo>
                  <a:cubicBezTo>
                    <a:pt x="2983549" y="211787"/>
                    <a:pt x="2962959" y="211560"/>
                    <a:pt x="2947386" y="221942"/>
                  </a:cubicBezTo>
                  <a:cubicBezTo>
                    <a:pt x="2920643" y="239770"/>
                    <a:pt x="2916775" y="243939"/>
                    <a:pt x="2885243" y="257453"/>
                  </a:cubicBezTo>
                  <a:cubicBezTo>
                    <a:pt x="2855334" y="270271"/>
                    <a:pt x="2856867" y="263952"/>
                    <a:pt x="2823099" y="275208"/>
                  </a:cubicBezTo>
                  <a:cubicBezTo>
                    <a:pt x="2781719" y="289001"/>
                    <a:pt x="2747150" y="308744"/>
                    <a:pt x="2707689" y="328474"/>
                  </a:cubicBezTo>
                  <a:cubicBezTo>
                    <a:pt x="2695852" y="334392"/>
                    <a:pt x="2684734" y="342044"/>
                    <a:pt x="2672179" y="346229"/>
                  </a:cubicBezTo>
                  <a:cubicBezTo>
                    <a:pt x="2663301" y="349188"/>
                    <a:pt x="2653916" y="350922"/>
                    <a:pt x="2645546" y="355107"/>
                  </a:cubicBezTo>
                  <a:cubicBezTo>
                    <a:pt x="2636003" y="359879"/>
                    <a:pt x="2628663" y="368529"/>
                    <a:pt x="2618913" y="372862"/>
                  </a:cubicBezTo>
                  <a:cubicBezTo>
                    <a:pt x="2601810" y="380463"/>
                    <a:pt x="2565647" y="390618"/>
                    <a:pt x="2565647" y="390618"/>
                  </a:cubicBezTo>
                  <a:cubicBezTo>
                    <a:pt x="2488707" y="387659"/>
                    <a:pt x="2411641" y="387038"/>
                    <a:pt x="2334827" y="381740"/>
                  </a:cubicBezTo>
                  <a:cubicBezTo>
                    <a:pt x="2325491" y="381096"/>
                    <a:pt x="2317192" y="375433"/>
                    <a:pt x="2308194" y="372862"/>
                  </a:cubicBezTo>
                  <a:cubicBezTo>
                    <a:pt x="2296463" y="369510"/>
                    <a:pt x="2284370" y="367491"/>
                    <a:pt x="2272684" y="363985"/>
                  </a:cubicBezTo>
                  <a:cubicBezTo>
                    <a:pt x="2254757" y="358607"/>
                    <a:pt x="2234991" y="356611"/>
                    <a:pt x="2219418" y="346229"/>
                  </a:cubicBezTo>
                  <a:cubicBezTo>
                    <a:pt x="2210540" y="340311"/>
                    <a:pt x="2200886" y="335418"/>
                    <a:pt x="2192785" y="328474"/>
                  </a:cubicBezTo>
                  <a:cubicBezTo>
                    <a:pt x="2117438" y="263891"/>
                    <a:pt x="2191784" y="315969"/>
                    <a:pt x="2130641" y="275208"/>
                  </a:cubicBezTo>
                  <a:cubicBezTo>
                    <a:pt x="2075980" y="193220"/>
                    <a:pt x="2145737" y="294080"/>
                    <a:pt x="2095130" y="230819"/>
                  </a:cubicBezTo>
                  <a:cubicBezTo>
                    <a:pt x="2088465" y="222487"/>
                    <a:pt x="2083293" y="213064"/>
                    <a:pt x="2077375" y="204186"/>
                  </a:cubicBezTo>
                  <a:cubicBezTo>
                    <a:pt x="2074416" y="186431"/>
                    <a:pt x="2072269" y="168521"/>
                    <a:pt x="2068497" y="150920"/>
                  </a:cubicBezTo>
                  <a:cubicBezTo>
                    <a:pt x="2063384" y="127059"/>
                    <a:pt x="2050742" y="104301"/>
                    <a:pt x="2050742" y="79899"/>
                  </a:cubicBezTo>
                  <a:lnTo>
                    <a:pt x="2059619" y="17755"/>
                  </a:lnTo>
                  <a:close/>
                </a:path>
              </a:pathLst>
            </a:custGeom>
            <a:noFill/>
            <a:ln w="254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12">
              <a:extLst>
                <a:ext uri="{FF2B5EF4-FFF2-40B4-BE49-F238E27FC236}">
                  <a16:creationId xmlns:a16="http://schemas.microsoft.com/office/drawing/2014/main" id="{374B4727-4D56-463D-A448-6446C47A8858}"/>
                </a:ext>
              </a:extLst>
            </p:cNvPr>
            <p:cNvSpPr/>
            <p:nvPr/>
          </p:nvSpPr>
          <p:spPr>
            <a:xfrm>
              <a:off x="4048217" y="4678532"/>
              <a:ext cx="1935333" cy="1437209"/>
            </a:xfrm>
            <a:custGeom>
              <a:avLst/>
              <a:gdLst>
                <a:gd name="connsiteX0" fmla="*/ 1180731 w 1935333"/>
                <a:gd name="connsiteY0" fmla="*/ 17755 h 1437209"/>
                <a:gd name="connsiteX1" fmla="*/ 1180731 w 1935333"/>
                <a:gd name="connsiteY1" fmla="*/ 17755 h 1437209"/>
                <a:gd name="connsiteX2" fmla="*/ 923278 w 1935333"/>
                <a:gd name="connsiteY2" fmla="*/ 26633 h 1437209"/>
                <a:gd name="connsiteX3" fmla="*/ 825624 w 1935333"/>
                <a:gd name="connsiteY3" fmla="*/ 44388 h 1437209"/>
                <a:gd name="connsiteX4" fmla="*/ 479395 w 1935333"/>
                <a:gd name="connsiteY4" fmla="*/ 53266 h 1437209"/>
                <a:gd name="connsiteX5" fmla="*/ 452762 w 1935333"/>
                <a:gd name="connsiteY5" fmla="*/ 62144 h 1437209"/>
                <a:gd name="connsiteX6" fmla="*/ 346230 w 1935333"/>
                <a:gd name="connsiteY6" fmla="*/ 79899 h 1437209"/>
                <a:gd name="connsiteX7" fmla="*/ 292964 w 1935333"/>
                <a:gd name="connsiteY7" fmla="*/ 97654 h 1437209"/>
                <a:gd name="connsiteX8" fmla="*/ 266331 w 1935333"/>
                <a:gd name="connsiteY8" fmla="*/ 106532 h 1437209"/>
                <a:gd name="connsiteX9" fmla="*/ 195309 w 1935333"/>
                <a:gd name="connsiteY9" fmla="*/ 159798 h 1437209"/>
                <a:gd name="connsiteX10" fmla="*/ 168676 w 1935333"/>
                <a:gd name="connsiteY10" fmla="*/ 177553 h 1437209"/>
                <a:gd name="connsiteX11" fmla="*/ 124288 w 1935333"/>
                <a:gd name="connsiteY11" fmla="*/ 213064 h 1437209"/>
                <a:gd name="connsiteX12" fmla="*/ 106533 w 1935333"/>
                <a:gd name="connsiteY12" fmla="*/ 239697 h 1437209"/>
                <a:gd name="connsiteX13" fmla="*/ 88777 w 1935333"/>
                <a:gd name="connsiteY13" fmla="*/ 257452 h 1437209"/>
                <a:gd name="connsiteX14" fmla="*/ 53266 w 1935333"/>
                <a:gd name="connsiteY14" fmla="*/ 346229 h 1437209"/>
                <a:gd name="connsiteX15" fmla="*/ 44389 w 1935333"/>
                <a:gd name="connsiteY15" fmla="*/ 372862 h 1437209"/>
                <a:gd name="connsiteX16" fmla="*/ 35511 w 1935333"/>
                <a:gd name="connsiteY16" fmla="*/ 408373 h 1437209"/>
                <a:gd name="connsiteX17" fmla="*/ 17756 w 1935333"/>
                <a:gd name="connsiteY17" fmla="*/ 443884 h 1437209"/>
                <a:gd name="connsiteX18" fmla="*/ 0 w 1935333"/>
                <a:gd name="connsiteY18" fmla="*/ 523783 h 1437209"/>
                <a:gd name="connsiteX19" fmla="*/ 8878 w 1935333"/>
                <a:gd name="connsiteY19" fmla="*/ 781235 h 1437209"/>
                <a:gd name="connsiteX20" fmla="*/ 26633 w 1935333"/>
                <a:gd name="connsiteY20" fmla="*/ 834501 h 1437209"/>
                <a:gd name="connsiteX21" fmla="*/ 44389 w 1935333"/>
                <a:gd name="connsiteY21" fmla="*/ 878889 h 1437209"/>
                <a:gd name="connsiteX22" fmla="*/ 53266 w 1935333"/>
                <a:gd name="connsiteY22" fmla="*/ 905522 h 1437209"/>
                <a:gd name="connsiteX23" fmla="*/ 71022 w 1935333"/>
                <a:gd name="connsiteY23" fmla="*/ 932155 h 1437209"/>
                <a:gd name="connsiteX24" fmla="*/ 106533 w 1935333"/>
                <a:gd name="connsiteY24" fmla="*/ 985421 h 1437209"/>
                <a:gd name="connsiteX25" fmla="*/ 133166 w 1935333"/>
                <a:gd name="connsiteY25" fmla="*/ 1038687 h 1437209"/>
                <a:gd name="connsiteX26" fmla="*/ 142043 w 1935333"/>
                <a:gd name="connsiteY26" fmla="*/ 1065320 h 1437209"/>
                <a:gd name="connsiteX27" fmla="*/ 159799 w 1935333"/>
                <a:gd name="connsiteY27" fmla="*/ 1083076 h 1437209"/>
                <a:gd name="connsiteX28" fmla="*/ 177554 w 1935333"/>
                <a:gd name="connsiteY28" fmla="*/ 1109709 h 1437209"/>
                <a:gd name="connsiteX29" fmla="*/ 204187 w 1935333"/>
                <a:gd name="connsiteY29" fmla="*/ 1136342 h 1437209"/>
                <a:gd name="connsiteX30" fmla="*/ 239698 w 1935333"/>
                <a:gd name="connsiteY30" fmla="*/ 1180730 h 1437209"/>
                <a:gd name="connsiteX31" fmla="*/ 284086 w 1935333"/>
                <a:gd name="connsiteY31" fmla="*/ 1242874 h 1437209"/>
                <a:gd name="connsiteX32" fmla="*/ 363985 w 1935333"/>
                <a:gd name="connsiteY32" fmla="*/ 1305018 h 1437209"/>
                <a:gd name="connsiteX33" fmla="*/ 399496 w 1935333"/>
                <a:gd name="connsiteY33" fmla="*/ 1313895 h 1437209"/>
                <a:gd name="connsiteX34" fmla="*/ 488272 w 1935333"/>
                <a:gd name="connsiteY34" fmla="*/ 1340528 h 1437209"/>
                <a:gd name="connsiteX35" fmla="*/ 541538 w 1935333"/>
                <a:gd name="connsiteY35" fmla="*/ 1358284 h 1437209"/>
                <a:gd name="connsiteX36" fmla="*/ 594804 w 1935333"/>
                <a:gd name="connsiteY36" fmla="*/ 1367161 h 1437209"/>
                <a:gd name="connsiteX37" fmla="*/ 710214 w 1935333"/>
                <a:gd name="connsiteY37" fmla="*/ 1393794 h 1437209"/>
                <a:gd name="connsiteX38" fmla="*/ 887767 w 1935333"/>
                <a:gd name="connsiteY38" fmla="*/ 1411550 h 1437209"/>
                <a:gd name="connsiteX39" fmla="*/ 1305018 w 1935333"/>
                <a:gd name="connsiteY39" fmla="*/ 1411550 h 1437209"/>
                <a:gd name="connsiteX40" fmla="*/ 1384917 w 1935333"/>
                <a:gd name="connsiteY40" fmla="*/ 1402672 h 1437209"/>
                <a:gd name="connsiteX41" fmla="*/ 1438183 w 1935333"/>
                <a:gd name="connsiteY41" fmla="*/ 1384917 h 1437209"/>
                <a:gd name="connsiteX42" fmla="*/ 1464816 w 1935333"/>
                <a:gd name="connsiteY42" fmla="*/ 1376039 h 1437209"/>
                <a:gd name="connsiteX43" fmla="*/ 1518082 w 1935333"/>
                <a:gd name="connsiteY43" fmla="*/ 1349406 h 1437209"/>
                <a:gd name="connsiteX44" fmla="*/ 1544715 w 1935333"/>
                <a:gd name="connsiteY44" fmla="*/ 1331651 h 1437209"/>
                <a:gd name="connsiteX45" fmla="*/ 1571348 w 1935333"/>
                <a:gd name="connsiteY45" fmla="*/ 1322773 h 1437209"/>
                <a:gd name="connsiteX46" fmla="*/ 1597981 w 1935333"/>
                <a:gd name="connsiteY46" fmla="*/ 1305018 h 1437209"/>
                <a:gd name="connsiteX47" fmla="*/ 1624614 w 1935333"/>
                <a:gd name="connsiteY47" fmla="*/ 1296140 h 1437209"/>
                <a:gd name="connsiteX48" fmla="*/ 1669002 w 1935333"/>
                <a:gd name="connsiteY48" fmla="*/ 1260629 h 1437209"/>
                <a:gd name="connsiteX49" fmla="*/ 1695635 w 1935333"/>
                <a:gd name="connsiteY49" fmla="*/ 1242874 h 1437209"/>
                <a:gd name="connsiteX50" fmla="*/ 1740024 w 1935333"/>
                <a:gd name="connsiteY50" fmla="*/ 1207363 h 1437209"/>
                <a:gd name="connsiteX51" fmla="*/ 1784412 w 1935333"/>
                <a:gd name="connsiteY51" fmla="*/ 1162975 h 1437209"/>
                <a:gd name="connsiteX52" fmla="*/ 1802167 w 1935333"/>
                <a:gd name="connsiteY52" fmla="*/ 1136342 h 1437209"/>
                <a:gd name="connsiteX53" fmla="*/ 1819923 w 1935333"/>
                <a:gd name="connsiteY53" fmla="*/ 1118586 h 1437209"/>
                <a:gd name="connsiteX54" fmla="*/ 1837678 w 1935333"/>
                <a:gd name="connsiteY54" fmla="*/ 1083076 h 1437209"/>
                <a:gd name="connsiteX55" fmla="*/ 1855433 w 1935333"/>
                <a:gd name="connsiteY55" fmla="*/ 1056443 h 1437209"/>
                <a:gd name="connsiteX56" fmla="*/ 1873189 w 1935333"/>
                <a:gd name="connsiteY56" fmla="*/ 1003177 h 1437209"/>
                <a:gd name="connsiteX57" fmla="*/ 1908700 w 1935333"/>
                <a:gd name="connsiteY57" fmla="*/ 923278 h 1437209"/>
                <a:gd name="connsiteX58" fmla="*/ 1935333 w 1935333"/>
                <a:gd name="connsiteY58" fmla="*/ 834501 h 1437209"/>
                <a:gd name="connsiteX59" fmla="*/ 1926455 w 1935333"/>
                <a:gd name="connsiteY59" fmla="*/ 328474 h 1437209"/>
                <a:gd name="connsiteX60" fmla="*/ 1908700 w 1935333"/>
                <a:gd name="connsiteY60" fmla="*/ 266330 h 1437209"/>
                <a:gd name="connsiteX61" fmla="*/ 1873189 w 1935333"/>
                <a:gd name="connsiteY61" fmla="*/ 230819 h 1437209"/>
                <a:gd name="connsiteX62" fmla="*/ 1828800 w 1935333"/>
                <a:gd name="connsiteY62" fmla="*/ 186431 h 1437209"/>
                <a:gd name="connsiteX63" fmla="*/ 1775534 w 1935333"/>
                <a:gd name="connsiteY63" fmla="*/ 133165 h 1437209"/>
                <a:gd name="connsiteX64" fmla="*/ 1748901 w 1935333"/>
                <a:gd name="connsiteY64" fmla="*/ 106532 h 1437209"/>
                <a:gd name="connsiteX65" fmla="*/ 1686758 w 1935333"/>
                <a:gd name="connsiteY65" fmla="*/ 88777 h 1437209"/>
                <a:gd name="connsiteX66" fmla="*/ 1606859 w 1935333"/>
                <a:gd name="connsiteY66" fmla="*/ 53266 h 1437209"/>
                <a:gd name="connsiteX67" fmla="*/ 1580226 w 1935333"/>
                <a:gd name="connsiteY67" fmla="*/ 44388 h 1437209"/>
                <a:gd name="connsiteX68" fmla="*/ 1544715 w 1935333"/>
                <a:gd name="connsiteY68" fmla="*/ 35511 h 1437209"/>
                <a:gd name="connsiteX69" fmla="*/ 1438183 w 1935333"/>
                <a:gd name="connsiteY69" fmla="*/ 17755 h 1437209"/>
                <a:gd name="connsiteX70" fmla="*/ 1251752 w 1935333"/>
                <a:gd name="connsiteY70" fmla="*/ 0 h 1437209"/>
                <a:gd name="connsiteX71" fmla="*/ 1216241 w 1935333"/>
                <a:gd name="connsiteY71" fmla="*/ 8878 h 1437209"/>
                <a:gd name="connsiteX72" fmla="*/ 1180731 w 1935333"/>
                <a:gd name="connsiteY72" fmla="*/ 17755 h 1437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1935333" h="1437209">
                  <a:moveTo>
                    <a:pt x="1180731" y="17755"/>
                  </a:moveTo>
                  <a:lnTo>
                    <a:pt x="1180731" y="17755"/>
                  </a:lnTo>
                  <a:cubicBezTo>
                    <a:pt x="1094913" y="20714"/>
                    <a:pt x="1008998" y="21590"/>
                    <a:pt x="923278" y="26633"/>
                  </a:cubicBezTo>
                  <a:cubicBezTo>
                    <a:pt x="737670" y="37552"/>
                    <a:pt x="1041184" y="34808"/>
                    <a:pt x="825624" y="44388"/>
                  </a:cubicBezTo>
                  <a:cubicBezTo>
                    <a:pt x="710290" y="49514"/>
                    <a:pt x="594805" y="50307"/>
                    <a:pt x="479395" y="53266"/>
                  </a:cubicBezTo>
                  <a:cubicBezTo>
                    <a:pt x="470517" y="56225"/>
                    <a:pt x="461938" y="60309"/>
                    <a:pt x="452762" y="62144"/>
                  </a:cubicBezTo>
                  <a:cubicBezTo>
                    <a:pt x="417461" y="69204"/>
                    <a:pt x="380383" y="68515"/>
                    <a:pt x="346230" y="79899"/>
                  </a:cubicBezTo>
                  <a:lnTo>
                    <a:pt x="292964" y="97654"/>
                  </a:lnTo>
                  <a:lnTo>
                    <a:pt x="266331" y="106532"/>
                  </a:lnTo>
                  <a:cubicBezTo>
                    <a:pt x="233486" y="139375"/>
                    <a:pt x="255538" y="119645"/>
                    <a:pt x="195309" y="159798"/>
                  </a:cubicBezTo>
                  <a:cubicBezTo>
                    <a:pt x="186431" y="165716"/>
                    <a:pt x="176220" y="170008"/>
                    <a:pt x="168676" y="177553"/>
                  </a:cubicBezTo>
                  <a:cubicBezTo>
                    <a:pt x="143377" y="202854"/>
                    <a:pt x="157885" y="190666"/>
                    <a:pt x="124288" y="213064"/>
                  </a:cubicBezTo>
                  <a:cubicBezTo>
                    <a:pt x="118370" y="221942"/>
                    <a:pt x="113198" y="231366"/>
                    <a:pt x="106533" y="239697"/>
                  </a:cubicBezTo>
                  <a:cubicBezTo>
                    <a:pt x="101304" y="246233"/>
                    <a:pt x="93420" y="250488"/>
                    <a:pt x="88777" y="257452"/>
                  </a:cubicBezTo>
                  <a:cubicBezTo>
                    <a:pt x="71363" y="283573"/>
                    <a:pt x="62889" y="317361"/>
                    <a:pt x="53266" y="346229"/>
                  </a:cubicBezTo>
                  <a:cubicBezTo>
                    <a:pt x="50307" y="355107"/>
                    <a:pt x="46659" y="363784"/>
                    <a:pt x="44389" y="372862"/>
                  </a:cubicBezTo>
                  <a:cubicBezTo>
                    <a:pt x="41430" y="384699"/>
                    <a:pt x="39795" y="396949"/>
                    <a:pt x="35511" y="408373"/>
                  </a:cubicBezTo>
                  <a:cubicBezTo>
                    <a:pt x="30864" y="420764"/>
                    <a:pt x="22403" y="431493"/>
                    <a:pt x="17756" y="443884"/>
                  </a:cubicBezTo>
                  <a:cubicBezTo>
                    <a:pt x="12382" y="458215"/>
                    <a:pt x="2411" y="511727"/>
                    <a:pt x="0" y="523783"/>
                  </a:cubicBezTo>
                  <a:cubicBezTo>
                    <a:pt x="2959" y="609600"/>
                    <a:pt x="1545" y="695680"/>
                    <a:pt x="8878" y="781235"/>
                  </a:cubicBezTo>
                  <a:cubicBezTo>
                    <a:pt x="10476" y="799882"/>
                    <a:pt x="19682" y="817124"/>
                    <a:pt x="26633" y="834501"/>
                  </a:cubicBezTo>
                  <a:cubicBezTo>
                    <a:pt x="32552" y="849297"/>
                    <a:pt x="38794" y="863968"/>
                    <a:pt x="44389" y="878889"/>
                  </a:cubicBezTo>
                  <a:cubicBezTo>
                    <a:pt x="47675" y="887651"/>
                    <a:pt x="49081" y="897152"/>
                    <a:pt x="53266" y="905522"/>
                  </a:cubicBezTo>
                  <a:cubicBezTo>
                    <a:pt x="58038" y="915065"/>
                    <a:pt x="65728" y="922891"/>
                    <a:pt x="71022" y="932155"/>
                  </a:cubicBezTo>
                  <a:cubicBezTo>
                    <a:pt x="99687" y="982319"/>
                    <a:pt x="74886" y="953776"/>
                    <a:pt x="106533" y="985421"/>
                  </a:cubicBezTo>
                  <a:cubicBezTo>
                    <a:pt x="128428" y="1073007"/>
                    <a:pt x="99245" y="982152"/>
                    <a:pt x="133166" y="1038687"/>
                  </a:cubicBezTo>
                  <a:cubicBezTo>
                    <a:pt x="137981" y="1046711"/>
                    <a:pt x="137228" y="1057296"/>
                    <a:pt x="142043" y="1065320"/>
                  </a:cubicBezTo>
                  <a:cubicBezTo>
                    <a:pt x="146349" y="1072497"/>
                    <a:pt x="154570" y="1076540"/>
                    <a:pt x="159799" y="1083076"/>
                  </a:cubicBezTo>
                  <a:cubicBezTo>
                    <a:pt x="166464" y="1091408"/>
                    <a:pt x="170724" y="1101512"/>
                    <a:pt x="177554" y="1109709"/>
                  </a:cubicBezTo>
                  <a:cubicBezTo>
                    <a:pt x="185591" y="1119354"/>
                    <a:pt x="196150" y="1126697"/>
                    <a:pt x="204187" y="1136342"/>
                  </a:cubicBezTo>
                  <a:cubicBezTo>
                    <a:pt x="260173" y="1203525"/>
                    <a:pt x="188048" y="1129083"/>
                    <a:pt x="239698" y="1180730"/>
                  </a:cubicBezTo>
                  <a:cubicBezTo>
                    <a:pt x="253868" y="1223244"/>
                    <a:pt x="241958" y="1200746"/>
                    <a:pt x="284086" y="1242874"/>
                  </a:cubicBezTo>
                  <a:cubicBezTo>
                    <a:pt x="304982" y="1263770"/>
                    <a:pt x="335670" y="1297940"/>
                    <a:pt x="363985" y="1305018"/>
                  </a:cubicBezTo>
                  <a:lnTo>
                    <a:pt x="399496" y="1313895"/>
                  </a:lnTo>
                  <a:cubicBezTo>
                    <a:pt x="467359" y="1347829"/>
                    <a:pt x="399845" y="1318421"/>
                    <a:pt x="488272" y="1340528"/>
                  </a:cubicBezTo>
                  <a:cubicBezTo>
                    <a:pt x="506429" y="1345067"/>
                    <a:pt x="523077" y="1355207"/>
                    <a:pt x="541538" y="1358284"/>
                  </a:cubicBezTo>
                  <a:cubicBezTo>
                    <a:pt x="559293" y="1361243"/>
                    <a:pt x="577203" y="1363389"/>
                    <a:pt x="594804" y="1367161"/>
                  </a:cubicBezTo>
                  <a:cubicBezTo>
                    <a:pt x="619189" y="1372386"/>
                    <a:pt x="679786" y="1390143"/>
                    <a:pt x="710214" y="1393794"/>
                  </a:cubicBezTo>
                  <a:cubicBezTo>
                    <a:pt x="769270" y="1400881"/>
                    <a:pt x="828583" y="1405631"/>
                    <a:pt x="887767" y="1411550"/>
                  </a:cubicBezTo>
                  <a:cubicBezTo>
                    <a:pt x="1036795" y="1461222"/>
                    <a:pt x="921224" y="1426032"/>
                    <a:pt x="1305018" y="1411550"/>
                  </a:cubicBezTo>
                  <a:cubicBezTo>
                    <a:pt x="1331796" y="1410540"/>
                    <a:pt x="1358284" y="1405631"/>
                    <a:pt x="1384917" y="1402672"/>
                  </a:cubicBezTo>
                  <a:lnTo>
                    <a:pt x="1438183" y="1384917"/>
                  </a:lnTo>
                  <a:cubicBezTo>
                    <a:pt x="1447061" y="1381958"/>
                    <a:pt x="1457030" y="1381230"/>
                    <a:pt x="1464816" y="1376039"/>
                  </a:cubicBezTo>
                  <a:cubicBezTo>
                    <a:pt x="1541142" y="1325156"/>
                    <a:pt x="1444572" y="1386161"/>
                    <a:pt x="1518082" y="1349406"/>
                  </a:cubicBezTo>
                  <a:cubicBezTo>
                    <a:pt x="1527625" y="1344634"/>
                    <a:pt x="1535172" y="1336423"/>
                    <a:pt x="1544715" y="1331651"/>
                  </a:cubicBezTo>
                  <a:cubicBezTo>
                    <a:pt x="1553085" y="1327466"/>
                    <a:pt x="1562978" y="1326958"/>
                    <a:pt x="1571348" y="1322773"/>
                  </a:cubicBezTo>
                  <a:cubicBezTo>
                    <a:pt x="1580891" y="1318001"/>
                    <a:pt x="1588438" y="1309790"/>
                    <a:pt x="1597981" y="1305018"/>
                  </a:cubicBezTo>
                  <a:cubicBezTo>
                    <a:pt x="1606351" y="1300833"/>
                    <a:pt x="1616244" y="1300325"/>
                    <a:pt x="1624614" y="1296140"/>
                  </a:cubicBezTo>
                  <a:cubicBezTo>
                    <a:pt x="1661052" y="1277921"/>
                    <a:pt x="1641474" y="1282652"/>
                    <a:pt x="1669002" y="1260629"/>
                  </a:cubicBezTo>
                  <a:cubicBezTo>
                    <a:pt x="1677333" y="1253964"/>
                    <a:pt x="1687303" y="1249539"/>
                    <a:pt x="1695635" y="1242874"/>
                  </a:cubicBezTo>
                  <a:cubicBezTo>
                    <a:pt x="1758885" y="1192274"/>
                    <a:pt x="1658052" y="1262010"/>
                    <a:pt x="1740024" y="1207363"/>
                  </a:cubicBezTo>
                  <a:cubicBezTo>
                    <a:pt x="1787371" y="1136342"/>
                    <a:pt x="1725228" y="1222159"/>
                    <a:pt x="1784412" y="1162975"/>
                  </a:cubicBezTo>
                  <a:cubicBezTo>
                    <a:pt x="1791957" y="1155430"/>
                    <a:pt x="1795502" y="1144674"/>
                    <a:pt x="1802167" y="1136342"/>
                  </a:cubicBezTo>
                  <a:cubicBezTo>
                    <a:pt x="1807396" y="1129806"/>
                    <a:pt x="1815280" y="1125550"/>
                    <a:pt x="1819923" y="1118586"/>
                  </a:cubicBezTo>
                  <a:cubicBezTo>
                    <a:pt x="1827264" y="1107575"/>
                    <a:pt x="1831112" y="1094566"/>
                    <a:pt x="1837678" y="1083076"/>
                  </a:cubicBezTo>
                  <a:cubicBezTo>
                    <a:pt x="1842972" y="1073812"/>
                    <a:pt x="1851100" y="1066193"/>
                    <a:pt x="1855433" y="1056443"/>
                  </a:cubicBezTo>
                  <a:cubicBezTo>
                    <a:pt x="1863034" y="1039340"/>
                    <a:pt x="1862807" y="1018750"/>
                    <a:pt x="1873189" y="1003177"/>
                  </a:cubicBezTo>
                  <a:cubicBezTo>
                    <a:pt x="1907346" y="951941"/>
                    <a:pt x="1877010" y="1002507"/>
                    <a:pt x="1908700" y="923278"/>
                  </a:cubicBezTo>
                  <a:cubicBezTo>
                    <a:pt x="1932059" y="864879"/>
                    <a:pt x="1923330" y="894516"/>
                    <a:pt x="1935333" y="834501"/>
                  </a:cubicBezTo>
                  <a:cubicBezTo>
                    <a:pt x="1932374" y="665825"/>
                    <a:pt x="1931983" y="497085"/>
                    <a:pt x="1926455" y="328474"/>
                  </a:cubicBezTo>
                  <a:cubicBezTo>
                    <a:pt x="1926372" y="325947"/>
                    <a:pt x="1912949" y="272279"/>
                    <a:pt x="1908700" y="266330"/>
                  </a:cubicBezTo>
                  <a:cubicBezTo>
                    <a:pt x="1898970" y="252708"/>
                    <a:pt x="1885026" y="242656"/>
                    <a:pt x="1873189" y="230819"/>
                  </a:cubicBezTo>
                  <a:lnTo>
                    <a:pt x="1828800" y="186431"/>
                  </a:lnTo>
                  <a:lnTo>
                    <a:pt x="1775534" y="133165"/>
                  </a:lnTo>
                  <a:cubicBezTo>
                    <a:pt x="1766656" y="124287"/>
                    <a:pt x="1760812" y="110502"/>
                    <a:pt x="1748901" y="106532"/>
                  </a:cubicBezTo>
                  <a:cubicBezTo>
                    <a:pt x="1710693" y="93796"/>
                    <a:pt x="1731347" y="99924"/>
                    <a:pt x="1686758" y="88777"/>
                  </a:cubicBezTo>
                  <a:cubicBezTo>
                    <a:pt x="1644552" y="60639"/>
                    <a:pt x="1670248" y="74396"/>
                    <a:pt x="1606859" y="53266"/>
                  </a:cubicBezTo>
                  <a:cubicBezTo>
                    <a:pt x="1597981" y="50307"/>
                    <a:pt x="1589305" y="46657"/>
                    <a:pt x="1580226" y="44388"/>
                  </a:cubicBezTo>
                  <a:cubicBezTo>
                    <a:pt x="1568389" y="41429"/>
                    <a:pt x="1556626" y="38158"/>
                    <a:pt x="1544715" y="35511"/>
                  </a:cubicBezTo>
                  <a:cubicBezTo>
                    <a:pt x="1509588" y="27705"/>
                    <a:pt x="1473967" y="21589"/>
                    <a:pt x="1438183" y="17755"/>
                  </a:cubicBezTo>
                  <a:cubicBezTo>
                    <a:pt x="1376113" y="11105"/>
                    <a:pt x="1251752" y="0"/>
                    <a:pt x="1251752" y="0"/>
                  </a:cubicBezTo>
                  <a:cubicBezTo>
                    <a:pt x="1239915" y="2959"/>
                    <a:pt x="1228246" y="6695"/>
                    <a:pt x="1216241" y="8878"/>
                  </a:cubicBezTo>
                  <a:cubicBezTo>
                    <a:pt x="1195654" y="12621"/>
                    <a:pt x="1186649" y="16276"/>
                    <a:pt x="1180731" y="17755"/>
                  </a:cubicBezTo>
                  <a:close/>
                </a:path>
              </a:pathLst>
            </a:cu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798156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1"/>
                </a:solidFill>
              </a:rPr>
              <a:t>Find SDOH Data to Better Understand Contextual Information about Patients </a:t>
            </a:r>
          </a:p>
        </p:txBody>
      </p:sp>
      <p:sp>
        <p:nvSpPr>
          <p:cNvPr id="3" name="Content Placeholder 2"/>
          <p:cNvSpPr>
            <a:spLocks noGrp="1"/>
          </p:cNvSpPr>
          <p:nvPr>
            <p:ph idx="1"/>
          </p:nvPr>
        </p:nvSpPr>
        <p:spPr/>
        <p:txBody>
          <a:bodyPr>
            <a:normAutofit/>
          </a:bodyPr>
          <a:lstStyle/>
          <a:p>
            <a:r>
              <a:rPr lang="en-US" dirty="0"/>
              <a:t>What is the income level in this neighborhood?  </a:t>
            </a:r>
          </a:p>
          <a:p>
            <a:r>
              <a:rPr lang="en-US" dirty="0"/>
              <a:t>Do most of the adults in this neighborhood have a high school diploma?  College education?</a:t>
            </a:r>
          </a:p>
          <a:p>
            <a:r>
              <a:rPr lang="en-US" dirty="0"/>
              <a:t>What is the walkability of this area?  Are there sidewalks?  Are the parks, if any, usable?</a:t>
            </a:r>
          </a:p>
          <a:p>
            <a:r>
              <a:rPr lang="en-US" dirty="0"/>
              <a:t>What is the prevalence of diabetes in the area?</a:t>
            </a:r>
          </a:p>
          <a:p>
            <a:r>
              <a:rPr lang="en-US" dirty="0"/>
              <a:t>Etc.</a:t>
            </a:r>
          </a:p>
        </p:txBody>
      </p:sp>
      <p:sp>
        <p:nvSpPr>
          <p:cNvPr id="5" name="Slide Number Placeholder 4"/>
          <p:cNvSpPr>
            <a:spLocks noGrp="1"/>
          </p:cNvSpPr>
          <p:nvPr>
            <p:ph type="sldNum" sz="quarter" idx="12"/>
          </p:nvPr>
        </p:nvSpPr>
        <p:spPr/>
        <p:txBody>
          <a:bodyPr/>
          <a:lstStyle/>
          <a:p>
            <a:fld id="{1F181EE6-BCB5-48D6-9A0C-7ACB016592BE}" type="slidenum">
              <a:rPr lang="en-US" smtClean="0"/>
              <a:pPr/>
              <a:t>25</a:t>
            </a:fld>
            <a:endParaRPr lang="en-US"/>
          </a:p>
        </p:txBody>
      </p:sp>
    </p:spTree>
    <p:extLst>
      <p:ext uri="{BB962C8B-B14F-4D97-AF65-F5344CB8AC3E}">
        <p14:creationId xmlns:p14="http://schemas.microsoft.com/office/powerpoint/2010/main" val="34006994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Tools with Geospatial SDOH</a:t>
            </a:r>
          </a:p>
        </p:txBody>
      </p:sp>
      <p:sp>
        <p:nvSpPr>
          <p:cNvPr id="3" name="Content Placeholder 2"/>
          <p:cNvSpPr>
            <a:spLocks noGrp="1"/>
          </p:cNvSpPr>
          <p:nvPr>
            <p:ph idx="1"/>
          </p:nvPr>
        </p:nvSpPr>
        <p:spPr/>
        <p:txBody>
          <a:bodyPr/>
          <a:lstStyle/>
          <a:p>
            <a:r>
              <a:rPr lang="en-US" dirty="0"/>
              <a:t>UDS Mapper- </a:t>
            </a:r>
            <a:r>
              <a:rPr lang="en-US" sz="2400" dirty="0">
                <a:hlinkClick r:id="rId2"/>
              </a:rPr>
              <a:t>www.udsmapper.org</a:t>
            </a:r>
            <a:r>
              <a:rPr lang="en-US" sz="2400" dirty="0"/>
              <a:t> </a:t>
            </a:r>
          </a:p>
          <a:p>
            <a:r>
              <a:rPr lang="en-US" dirty="0"/>
              <a:t>Population Health Mapper by County- </a:t>
            </a:r>
            <a:r>
              <a:rPr lang="en-US" sz="2400" dirty="0">
                <a:hlinkClick r:id="rId3"/>
              </a:rPr>
              <a:t>www.healthlandscape.org/map_PopulationHealth.cfm</a:t>
            </a:r>
            <a:r>
              <a:rPr lang="en-US" sz="2400" dirty="0"/>
              <a:t> </a:t>
            </a:r>
          </a:p>
          <a:p>
            <a:r>
              <a:rPr lang="en-US" dirty="0"/>
              <a:t>Social Determinants of Health Mapper by Census Tract- </a:t>
            </a:r>
            <a:r>
              <a:rPr lang="en-US" sz="2400" dirty="0">
                <a:hlinkClick r:id="rId4"/>
              </a:rPr>
              <a:t>www.healthlandscape.org/map_SDOH.cfm</a:t>
            </a:r>
            <a:r>
              <a:rPr lang="en-US" dirty="0"/>
              <a:t> </a:t>
            </a:r>
          </a:p>
          <a:p>
            <a:r>
              <a:rPr lang="en-US" dirty="0"/>
              <a:t>500 Cities Project Mapping Tool by Census Tract- </a:t>
            </a:r>
            <a:r>
              <a:rPr lang="en-US" sz="2400" dirty="0">
                <a:hlinkClick r:id="rId5"/>
              </a:rPr>
              <a:t>www.healthlandscape.org/map_Project500Cities.cfm</a:t>
            </a:r>
            <a:r>
              <a:rPr lang="en-US" sz="2400" dirty="0"/>
              <a:t> </a:t>
            </a:r>
          </a:p>
          <a:p>
            <a:r>
              <a:rPr lang="en-US" dirty="0"/>
              <a:t>Community Health View by State/ County- </a:t>
            </a:r>
            <a:r>
              <a:rPr lang="en-US" sz="2400" dirty="0">
                <a:hlinkClick r:id="rId6"/>
              </a:rPr>
              <a:t>www.healthlandscape.org</a:t>
            </a:r>
            <a:endParaRPr lang="en-US" sz="2400" dirty="0"/>
          </a:p>
        </p:txBody>
      </p:sp>
      <p:sp>
        <p:nvSpPr>
          <p:cNvPr id="4" name="Slide Number Placeholder 3"/>
          <p:cNvSpPr>
            <a:spLocks noGrp="1"/>
          </p:cNvSpPr>
          <p:nvPr>
            <p:ph type="sldNum" sz="quarter" idx="12"/>
          </p:nvPr>
        </p:nvSpPr>
        <p:spPr/>
        <p:txBody>
          <a:bodyPr/>
          <a:lstStyle/>
          <a:p>
            <a:fld id="{1F181EE6-BCB5-48D6-9A0C-7ACB016592BE}" type="slidenum">
              <a:rPr lang="en-US" smtClean="0"/>
              <a:pPr/>
              <a:t>26</a:t>
            </a:fld>
            <a:endParaRPr lang="en-US"/>
          </a:p>
        </p:txBody>
      </p:sp>
    </p:spTree>
    <p:extLst>
      <p:ext uri="{BB962C8B-B14F-4D97-AF65-F5344CB8AC3E}">
        <p14:creationId xmlns:p14="http://schemas.microsoft.com/office/powerpoint/2010/main" val="1547158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t>Describe how geography interacts with population health</a:t>
            </a:r>
          </a:p>
          <a:p>
            <a:r>
              <a:rPr lang="en-US" dirty="0"/>
              <a:t>Explain geographic terms like thematic mapping and geocoding</a:t>
            </a:r>
          </a:p>
          <a:p>
            <a:r>
              <a:rPr lang="en-US" dirty="0"/>
              <a:t>Demonstrate how to use online population health tools</a:t>
            </a:r>
          </a:p>
        </p:txBody>
      </p:sp>
      <p:sp>
        <p:nvSpPr>
          <p:cNvPr id="2" name="Slide Number Placeholder 1"/>
          <p:cNvSpPr>
            <a:spLocks noGrp="1"/>
          </p:cNvSpPr>
          <p:nvPr>
            <p:ph type="sldNum" sz="quarter" idx="12"/>
          </p:nvPr>
        </p:nvSpPr>
        <p:spPr/>
        <p:txBody>
          <a:bodyPr/>
          <a:lstStyle/>
          <a:p>
            <a:fld id="{1F181EE6-BCB5-48D6-9A0C-7ACB016592BE}" type="slidenum">
              <a:rPr lang="en-US" smtClean="0"/>
              <a:pPr/>
              <a:t>27</a:t>
            </a:fld>
            <a:endParaRPr lang="en-US"/>
          </a:p>
        </p:txBody>
      </p:sp>
      <p:sp>
        <p:nvSpPr>
          <p:cNvPr id="6" name="Title 1"/>
          <p:cNvSpPr>
            <a:spLocks noGrp="1"/>
          </p:cNvSpPr>
          <p:nvPr>
            <p:ph type="title"/>
          </p:nvPr>
        </p:nvSpPr>
        <p:spPr>
          <a:xfrm>
            <a:off x="628650" y="365126"/>
            <a:ext cx="7886700" cy="1325563"/>
          </a:xfrm>
        </p:spPr>
        <p:txBody>
          <a:bodyPr>
            <a:noAutofit/>
          </a:bodyPr>
          <a:lstStyle/>
          <a:p>
            <a:r>
              <a:rPr lang="en-US" sz="2800" dirty="0">
                <a:solidFill>
                  <a:schemeClr val="accent1"/>
                </a:solidFill>
              </a:rPr>
              <a:t>Background 02: Introduction to Geospatial Concepts</a:t>
            </a:r>
            <a:br>
              <a:rPr lang="en-US" sz="2800" dirty="0">
                <a:solidFill>
                  <a:schemeClr val="accent1"/>
                </a:solidFill>
              </a:rPr>
            </a:br>
            <a:r>
              <a:rPr lang="en-US" sz="2800" dirty="0">
                <a:solidFill>
                  <a:schemeClr val="accent3"/>
                </a:solidFill>
              </a:rPr>
              <a:t>Learning Objectives</a:t>
            </a:r>
          </a:p>
        </p:txBody>
      </p:sp>
    </p:spTree>
    <p:extLst>
      <p:ext uri="{BB962C8B-B14F-4D97-AF65-F5344CB8AC3E}">
        <p14:creationId xmlns:p14="http://schemas.microsoft.com/office/powerpoint/2010/main" val="1890241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50" y="365126"/>
            <a:ext cx="7886700" cy="1325563"/>
          </a:xfrm>
        </p:spPr>
        <p:txBody>
          <a:bodyPr/>
          <a:lstStyle/>
          <a:p>
            <a:r>
              <a:rPr lang="en-US" dirty="0">
                <a:solidFill>
                  <a:schemeClr val="accent1"/>
                </a:solidFill>
              </a:rPr>
              <a:t>Relevant family medicine milestones</a:t>
            </a:r>
          </a:p>
        </p:txBody>
      </p:sp>
      <p:pic>
        <p:nvPicPr>
          <p:cNvPr id="4" name="Picture 3"/>
          <p:cNvPicPr>
            <a:picLocks noChangeAspect="1"/>
          </p:cNvPicPr>
          <p:nvPr/>
        </p:nvPicPr>
        <p:blipFill>
          <a:blip r:embed="rId3"/>
          <a:stretch>
            <a:fillRect/>
          </a:stretch>
        </p:blipFill>
        <p:spPr>
          <a:xfrm>
            <a:off x="198302" y="2438400"/>
            <a:ext cx="8753558" cy="1752600"/>
          </a:xfrm>
          <a:prstGeom prst="rect">
            <a:avLst/>
          </a:prstGeom>
        </p:spPr>
      </p:pic>
    </p:spTree>
    <p:extLst>
      <p:ext uri="{BB962C8B-B14F-4D97-AF65-F5344CB8AC3E}">
        <p14:creationId xmlns:p14="http://schemas.microsoft.com/office/powerpoint/2010/main" val="25385650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solidFill>
                  <a:schemeClr val="accent1"/>
                </a:solidFill>
              </a:rPr>
              <a:t>Relevant nurse practitioner competencies</a:t>
            </a:r>
          </a:p>
        </p:txBody>
      </p:sp>
      <p:pic>
        <p:nvPicPr>
          <p:cNvPr id="2" name="Picture 1"/>
          <p:cNvPicPr>
            <a:picLocks noChangeAspect="1"/>
          </p:cNvPicPr>
          <p:nvPr/>
        </p:nvPicPr>
        <p:blipFill>
          <a:blip r:embed="rId3"/>
          <a:stretch>
            <a:fillRect/>
          </a:stretch>
        </p:blipFill>
        <p:spPr>
          <a:xfrm>
            <a:off x="160400" y="2286000"/>
            <a:ext cx="8823199" cy="2743200"/>
          </a:xfrm>
          <a:prstGeom prst="rect">
            <a:avLst/>
          </a:prstGeom>
        </p:spPr>
      </p:pic>
    </p:spTree>
    <p:extLst>
      <p:ext uri="{BB962C8B-B14F-4D97-AF65-F5344CB8AC3E}">
        <p14:creationId xmlns:p14="http://schemas.microsoft.com/office/powerpoint/2010/main" val="363142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accent6">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8405" tIns="19202" rIns="38405" bIns="19202" rtlCol="0" anchor="ctr"/>
          <a:lstStyle/>
          <a:p>
            <a:pPr algn="ctr"/>
            <a:endParaRPr lang="en-US"/>
          </a:p>
        </p:txBody>
      </p:sp>
      <p:sp>
        <p:nvSpPr>
          <p:cNvPr id="13" name="TextBox 12"/>
          <p:cNvSpPr txBox="1"/>
          <p:nvPr/>
        </p:nvSpPr>
        <p:spPr>
          <a:xfrm>
            <a:off x="952500" y="2438400"/>
            <a:ext cx="7239000" cy="2753753"/>
          </a:xfrm>
          <a:prstGeom prst="rect">
            <a:avLst/>
          </a:prstGeom>
          <a:noFill/>
        </p:spPr>
        <p:txBody>
          <a:bodyPr wrap="square" lIns="38405" tIns="19202" rIns="38405" bIns="19202" rtlCol="0">
            <a:spAutoFit/>
          </a:bodyPr>
          <a:lstStyle/>
          <a:p>
            <a:pPr algn="ctr">
              <a:lnSpc>
                <a:spcPts val="5460"/>
              </a:lnSpc>
            </a:pPr>
            <a:r>
              <a:rPr lang="en-US" sz="2400" b="1" dirty="0">
                <a:solidFill>
                  <a:schemeClr val="bg1"/>
                </a:solidFill>
                <a:latin typeface="Lato" charset="0"/>
                <a:ea typeface="Lato" charset="0"/>
                <a:cs typeface="Lato" charset="0"/>
              </a:rPr>
              <a:t>To integrate community data, clinical data, and community resources in order to address social determinants of health and improve the health of patients and populations.</a:t>
            </a:r>
          </a:p>
        </p:txBody>
      </p:sp>
      <p:sp>
        <p:nvSpPr>
          <p:cNvPr id="4" name="TextBox 3"/>
          <p:cNvSpPr txBox="1"/>
          <p:nvPr/>
        </p:nvSpPr>
        <p:spPr>
          <a:xfrm>
            <a:off x="533400" y="685800"/>
            <a:ext cx="8077199" cy="1449422"/>
          </a:xfrm>
          <a:prstGeom prst="rect">
            <a:avLst/>
          </a:prstGeom>
          <a:noFill/>
        </p:spPr>
        <p:txBody>
          <a:bodyPr wrap="square" lIns="38405" tIns="19202" rIns="38405" bIns="19202" rtlCol="0">
            <a:spAutoFit/>
          </a:bodyPr>
          <a:lstStyle/>
          <a:p>
            <a:pPr algn="ctr">
              <a:lnSpc>
                <a:spcPts val="5460"/>
              </a:lnSpc>
            </a:pPr>
            <a:r>
              <a:rPr lang="en-US" sz="3600" b="1" dirty="0">
                <a:solidFill>
                  <a:schemeClr val="accent2"/>
                </a:solidFill>
                <a:latin typeface="Lato" charset="0"/>
                <a:ea typeface="Lato" charset="0"/>
                <a:cs typeface="Lato" charset="0"/>
              </a:rPr>
              <a:t>Overall goal for the </a:t>
            </a:r>
            <a:r>
              <a:rPr lang="en-US" sz="3600" b="1" dirty="0" smtClean="0">
                <a:solidFill>
                  <a:schemeClr val="accent2"/>
                </a:solidFill>
                <a:latin typeface="Lato" charset="0"/>
                <a:ea typeface="Lato" charset="0"/>
                <a:cs typeface="Lato" charset="0"/>
              </a:rPr>
              <a:t>PHATE </a:t>
            </a:r>
            <a:r>
              <a:rPr lang="en-US" sz="3600" b="1" dirty="0">
                <a:solidFill>
                  <a:schemeClr val="accent2"/>
                </a:solidFill>
                <a:latin typeface="Lato" charset="0"/>
                <a:ea typeface="Lato" charset="0"/>
                <a:cs typeface="Lato" charset="0"/>
              </a:rPr>
              <a:t>Curriculum</a:t>
            </a:r>
          </a:p>
        </p:txBody>
      </p:sp>
      <p:sp>
        <p:nvSpPr>
          <p:cNvPr id="2" name="Slide Number Placeholder 1"/>
          <p:cNvSpPr>
            <a:spLocks noGrp="1"/>
          </p:cNvSpPr>
          <p:nvPr>
            <p:ph type="sldNum" sz="quarter" idx="12"/>
          </p:nvPr>
        </p:nvSpPr>
        <p:spPr/>
        <p:txBody>
          <a:bodyPr/>
          <a:lstStyle/>
          <a:p>
            <a:fld id="{94681301-5DFE-4D5C-BCB9-364D2F8A62D3}" type="slidenum">
              <a:rPr lang="en-US" smtClean="0"/>
              <a:t>3</a:t>
            </a:fld>
            <a:endParaRPr lang="en-US"/>
          </a:p>
        </p:txBody>
      </p:sp>
    </p:spTree>
    <p:extLst>
      <p:ext uri="{BB962C8B-B14F-4D97-AF65-F5344CB8AC3E}">
        <p14:creationId xmlns:p14="http://schemas.microsoft.com/office/powerpoint/2010/main" val="2092306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1470025"/>
          </a:xfrm>
        </p:spPr>
        <p:txBody>
          <a:bodyPr/>
          <a:lstStyle/>
          <a:p>
            <a:r>
              <a:rPr lang="en-US" dirty="0">
                <a:solidFill>
                  <a:schemeClr val="accent1"/>
                </a:solidFill>
              </a:rPr>
              <a:t>Target audience</a:t>
            </a:r>
          </a:p>
        </p:txBody>
      </p:sp>
      <p:sp>
        <p:nvSpPr>
          <p:cNvPr id="4" name="Content Placeholder 7"/>
          <p:cNvSpPr txBox="1">
            <a:spLocks/>
          </p:cNvSpPr>
          <p:nvPr/>
        </p:nvSpPr>
        <p:spPr>
          <a:xfrm>
            <a:off x="457200" y="1828800"/>
            <a:ext cx="8229600" cy="4525963"/>
          </a:xfrm>
          <a:prstGeom prst="rect">
            <a:avLst/>
          </a:prstGeom>
        </p:spPr>
        <p:txBody>
          <a:bodyPr vert="horz" lIns="45720" tIns="22860" rIns="45720" bIns="2286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pPr>
            <a:r>
              <a:rPr lang="en-US" sz="3600" dirty="0">
                <a:solidFill>
                  <a:schemeClr val="tx1">
                    <a:lumMod val="50000"/>
                  </a:schemeClr>
                </a:solidFill>
              </a:rPr>
              <a:t>Anyone interested in learning about improving the health of populations</a:t>
            </a:r>
          </a:p>
          <a:p>
            <a:pPr marL="914400" lvl="1" indent="-457200" algn="l">
              <a:buFont typeface="Arial" panose="020B0604020202020204" pitchFamily="34" charset="0"/>
              <a:buChar char="•"/>
            </a:pPr>
            <a:r>
              <a:rPr lang="en-US" sz="3200" dirty="0">
                <a:solidFill>
                  <a:schemeClr val="tx1">
                    <a:lumMod val="50000"/>
                  </a:schemeClr>
                </a:solidFill>
              </a:rPr>
              <a:t>Providers</a:t>
            </a:r>
          </a:p>
          <a:p>
            <a:pPr marL="914400" lvl="1" indent="-457200" algn="l">
              <a:buFont typeface="Arial" panose="020B0604020202020204" pitchFamily="34" charset="0"/>
              <a:buChar char="•"/>
            </a:pPr>
            <a:r>
              <a:rPr lang="en-US" sz="3200" dirty="0">
                <a:solidFill>
                  <a:schemeClr val="tx1">
                    <a:lumMod val="50000"/>
                  </a:schemeClr>
                </a:solidFill>
              </a:rPr>
              <a:t>Staff</a:t>
            </a:r>
          </a:p>
          <a:p>
            <a:pPr marL="914400" lvl="1" indent="-457200" algn="l">
              <a:buFont typeface="Arial" panose="020B0604020202020204" pitchFamily="34" charset="0"/>
              <a:buChar char="•"/>
            </a:pPr>
            <a:r>
              <a:rPr lang="en-US" sz="3200" dirty="0">
                <a:solidFill>
                  <a:schemeClr val="tx1">
                    <a:lumMod val="50000"/>
                  </a:schemeClr>
                </a:solidFill>
              </a:rPr>
              <a:t>Learners</a:t>
            </a:r>
          </a:p>
          <a:p>
            <a:pPr marL="1371600" lvl="2" indent="-457200" algn="l">
              <a:buFont typeface="Arial" panose="020B0604020202020204" pitchFamily="34" charset="0"/>
              <a:buChar char="•"/>
            </a:pPr>
            <a:r>
              <a:rPr lang="en-US" sz="2800" dirty="0">
                <a:solidFill>
                  <a:schemeClr val="tx1">
                    <a:lumMod val="50000"/>
                  </a:schemeClr>
                </a:solidFill>
              </a:rPr>
              <a:t>Residents</a:t>
            </a:r>
          </a:p>
          <a:p>
            <a:pPr marL="1371600" lvl="2" indent="-457200" algn="l">
              <a:buFont typeface="Arial" panose="020B0604020202020204" pitchFamily="34" charset="0"/>
              <a:buChar char="•"/>
            </a:pPr>
            <a:r>
              <a:rPr lang="en-US" sz="2800" dirty="0">
                <a:solidFill>
                  <a:schemeClr val="tx1">
                    <a:lumMod val="50000"/>
                  </a:schemeClr>
                </a:solidFill>
              </a:rPr>
              <a:t>Medical students</a:t>
            </a:r>
          </a:p>
          <a:p>
            <a:pPr marL="457200" indent="-457200" algn="l">
              <a:buFont typeface="Arial" panose="020B0604020202020204" pitchFamily="34" charset="0"/>
              <a:buChar char="•"/>
            </a:pPr>
            <a:endParaRPr lang="en-US" dirty="0">
              <a:solidFill>
                <a:schemeClr val="tx1">
                  <a:lumMod val="50000"/>
                </a:schemeClr>
              </a:solidFill>
            </a:endParaRPr>
          </a:p>
        </p:txBody>
      </p:sp>
      <p:sp>
        <p:nvSpPr>
          <p:cNvPr id="3" name="Slide Number Placeholder 2"/>
          <p:cNvSpPr>
            <a:spLocks noGrp="1"/>
          </p:cNvSpPr>
          <p:nvPr>
            <p:ph type="sldNum" sz="quarter" idx="12"/>
          </p:nvPr>
        </p:nvSpPr>
        <p:spPr/>
        <p:txBody>
          <a:bodyPr/>
          <a:lstStyle/>
          <a:p>
            <a:fld id="{94681301-5DFE-4D5C-BCB9-364D2F8A62D3}" type="slidenum">
              <a:rPr lang="en-US" smtClean="0"/>
              <a:t>4</a:t>
            </a:fld>
            <a:endParaRPr lang="en-US"/>
          </a:p>
        </p:txBody>
      </p:sp>
    </p:spTree>
    <p:extLst>
      <p:ext uri="{BB962C8B-B14F-4D97-AF65-F5344CB8AC3E}">
        <p14:creationId xmlns:p14="http://schemas.microsoft.com/office/powerpoint/2010/main" val="2378551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accent6">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8405" tIns="19202" rIns="38405" bIns="19202" rtlCol="0" anchor="ctr"/>
          <a:lstStyle/>
          <a:p>
            <a:pPr algn="ctr"/>
            <a:endParaRPr lang="en-US">
              <a:solidFill>
                <a:srgbClr val="FFFFFF"/>
              </a:solidFill>
            </a:endParaRPr>
          </a:p>
        </p:txBody>
      </p:sp>
      <p:sp>
        <p:nvSpPr>
          <p:cNvPr id="13" name="TextBox 12"/>
          <p:cNvSpPr txBox="1"/>
          <p:nvPr/>
        </p:nvSpPr>
        <p:spPr>
          <a:xfrm>
            <a:off x="457200" y="914400"/>
            <a:ext cx="7239000" cy="3565385"/>
          </a:xfrm>
          <a:prstGeom prst="rect">
            <a:avLst/>
          </a:prstGeom>
          <a:noFill/>
        </p:spPr>
        <p:txBody>
          <a:bodyPr wrap="square" lIns="38405" tIns="19202" rIns="38405" bIns="19202" rtlCol="0">
            <a:spAutoFit/>
          </a:bodyPr>
          <a:lstStyle/>
          <a:p>
            <a:pPr>
              <a:lnSpc>
                <a:spcPts val="5460"/>
              </a:lnSpc>
            </a:pPr>
            <a:r>
              <a:rPr lang="en-US" sz="5700" b="1" dirty="0">
                <a:solidFill>
                  <a:srgbClr val="F29B26"/>
                </a:solidFill>
                <a:latin typeface="Lato" charset="0"/>
                <a:ea typeface="Lato" charset="0"/>
                <a:cs typeface="Lato" charset="0"/>
              </a:rPr>
              <a:t>GEOGRAPHIC AND DATA CONCEPTS </a:t>
            </a:r>
            <a:r>
              <a:rPr lang="en-US" sz="5700" b="1" dirty="0">
                <a:solidFill>
                  <a:srgbClr val="FFFFFF"/>
                </a:solidFill>
                <a:latin typeface="Lato" charset="0"/>
                <a:ea typeface="Lato" charset="0"/>
                <a:cs typeface="Lato" charset="0"/>
              </a:rPr>
              <a:t>IMPORTANT FOR POPULATION HEALTH</a:t>
            </a:r>
          </a:p>
        </p:txBody>
      </p:sp>
      <p:sp>
        <p:nvSpPr>
          <p:cNvPr id="4" name="TextBox 3"/>
          <p:cNvSpPr txBox="1"/>
          <p:nvPr/>
        </p:nvSpPr>
        <p:spPr>
          <a:xfrm>
            <a:off x="609600" y="5613776"/>
            <a:ext cx="7239000" cy="684533"/>
          </a:xfrm>
          <a:prstGeom prst="rect">
            <a:avLst/>
          </a:prstGeom>
          <a:noFill/>
        </p:spPr>
        <p:txBody>
          <a:bodyPr wrap="square" lIns="38405" tIns="19202" rIns="38405" bIns="19202" rtlCol="0">
            <a:spAutoFit/>
          </a:bodyPr>
          <a:lstStyle/>
          <a:p>
            <a:pPr>
              <a:lnSpc>
                <a:spcPts val="5460"/>
              </a:lnSpc>
            </a:pPr>
            <a:r>
              <a:rPr lang="en-US" sz="4000" b="1" dirty="0">
                <a:solidFill>
                  <a:srgbClr val="9BBB5C"/>
                </a:solidFill>
                <a:latin typeface="Lato" charset="0"/>
                <a:ea typeface="Lato" charset="0"/>
                <a:cs typeface="Lato" charset="0"/>
              </a:rPr>
              <a:t>BACKGROUND 02</a:t>
            </a:r>
          </a:p>
        </p:txBody>
      </p:sp>
    </p:spTree>
    <p:extLst>
      <p:ext uri="{BB962C8B-B14F-4D97-AF65-F5344CB8AC3E}">
        <p14:creationId xmlns:p14="http://schemas.microsoft.com/office/powerpoint/2010/main" val="33782925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t>Describe how geography interacts with population health</a:t>
            </a:r>
          </a:p>
          <a:p>
            <a:r>
              <a:rPr lang="en-US" dirty="0"/>
              <a:t>Explain geographic terms like thematic mapping and geocoding</a:t>
            </a:r>
          </a:p>
          <a:p>
            <a:r>
              <a:rPr lang="en-US" dirty="0"/>
              <a:t>Demonstrate how to use online population health tools</a:t>
            </a:r>
          </a:p>
        </p:txBody>
      </p:sp>
      <p:sp>
        <p:nvSpPr>
          <p:cNvPr id="2" name="Slide Number Placeholder 1"/>
          <p:cNvSpPr>
            <a:spLocks noGrp="1"/>
          </p:cNvSpPr>
          <p:nvPr>
            <p:ph type="sldNum" sz="quarter" idx="12"/>
          </p:nvPr>
        </p:nvSpPr>
        <p:spPr/>
        <p:txBody>
          <a:bodyPr/>
          <a:lstStyle/>
          <a:p>
            <a:fld id="{1F181EE6-BCB5-48D6-9A0C-7ACB016592BE}" type="slidenum">
              <a:rPr lang="en-US" smtClean="0"/>
              <a:pPr/>
              <a:t>6</a:t>
            </a:fld>
            <a:endParaRPr lang="en-US"/>
          </a:p>
        </p:txBody>
      </p:sp>
      <p:sp>
        <p:nvSpPr>
          <p:cNvPr id="6" name="Title 1"/>
          <p:cNvSpPr txBox="1">
            <a:spLocks/>
          </p:cNvSpPr>
          <p:nvPr/>
        </p:nvSpPr>
        <p:spPr>
          <a:xfrm>
            <a:off x="628650" y="353330"/>
            <a:ext cx="7886700" cy="1325563"/>
          </a:xfrm>
          <a:prstGeom prst="rect">
            <a:avLst/>
          </a:prstGeom>
        </p:spPr>
        <p:txBody>
          <a:bodyPr vert="horz" lIns="45720" tIns="22860" rIns="45720" bIns="22860" rtlCol="0" anchor="ctr">
            <a:noAutofit/>
          </a:bodyPr>
          <a:lst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a:lstStyle>
          <a:p>
            <a:r>
              <a:rPr lang="en-US" sz="2800" dirty="0">
                <a:solidFill>
                  <a:schemeClr val="accent1"/>
                </a:solidFill>
              </a:rPr>
              <a:t>Background 02: Introduction to Geospatial Concepts</a:t>
            </a:r>
            <a:br>
              <a:rPr lang="en-US" sz="2800" dirty="0">
                <a:solidFill>
                  <a:schemeClr val="accent1"/>
                </a:solidFill>
              </a:rPr>
            </a:br>
            <a:r>
              <a:rPr lang="en-US" sz="2800" dirty="0">
                <a:solidFill>
                  <a:schemeClr val="accent3"/>
                </a:solidFill>
              </a:rPr>
              <a:t>Learning Objectives</a:t>
            </a:r>
          </a:p>
        </p:txBody>
      </p:sp>
    </p:spTree>
    <p:extLst>
      <p:ext uri="{BB962C8B-B14F-4D97-AF65-F5344CB8AC3E}">
        <p14:creationId xmlns:p14="http://schemas.microsoft.com/office/powerpoint/2010/main" val="2813027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50" y="365126"/>
            <a:ext cx="7886700" cy="1325563"/>
          </a:xfrm>
        </p:spPr>
        <p:txBody>
          <a:bodyPr/>
          <a:lstStyle/>
          <a:p>
            <a:r>
              <a:rPr lang="en-US" dirty="0">
                <a:solidFill>
                  <a:schemeClr val="accent1"/>
                </a:solidFill>
              </a:rPr>
              <a:t>Relevant family medicine milestones</a:t>
            </a:r>
          </a:p>
        </p:txBody>
      </p:sp>
      <p:pic>
        <p:nvPicPr>
          <p:cNvPr id="4" name="Picture 3"/>
          <p:cNvPicPr>
            <a:picLocks noChangeAspect="1"/>
          </p:cNvPicPr>
          <p:nvPr/>
        </p:nvPicPr>
        <p:blipFill>
          <a:blip r:embed="rId3"/>
          <a:stretch>
            <a:fillRect/>
          </a:stretch>
        </p:blipFill>
        <p:spPr>
          <a:xfrm>
            <a:off x="198302" y="2438400"/>
            <a:ext cx="8753558" cy="1752600"/>
          </a:xfrm>
          <a:prstGeom prst="rect">
            <a:avLst/>
          </a:prstGeom>
        </p:spPr>
      </p:pic>
    </p:spTree>
    <p:extLst>
      <p:ext uri="{BB962C8B-B14F-4D97-AF65-F5344CB8AC3E}">
        <p14:creationId xmlns:p14="http://schemas.microsoft.com/office/powerpoint/2010/main" val="3961532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dirty="0">
                <a:solidFill>
                  <a:schemeClr val="accent1"/>
                </a:solidFill>
              </a:rPr>
              <a:t>Relevant nurse practitioner competencies</a:t>
            </a:r>
          </a:p>
        </p:txBody>
      </p:sp>
      <p:pic>
        <p:nvPicPr>
          <p:cNvPr id="2" name="Picture 1"/>
          <p:cNvPicPr>
            <a:picLocks noChangeAspect="1"/>
          </p:cNvPicPr>
          <p:nvPr/>
        </p:nvPicPr>
        <p:blipFill>
          <a:blip r:embed="rId3"/>
          <a:stretch>
            <a:fillRect/>
          </a:stretch>
        </p:blipFill>
        <p:spPr>
          <a:xfrm>
            <a:off x="160400" y="2286000"/>
            <a:ext cx="8823199" cy="2743200"/>
          </a:xfrm>
          <a:prstGeom prst="rect">
            <a:avLst/>
          </a:prstGeom>
        </p:spPr>
      </p:pic>
    </p:spTree>
    <p:extLst>
      <p:ext uri="{BB962C8B-B14F-4D97-AF65-F5344CB8AC3E}">
        <p14:creationId xmlns:p14="http://schemas.microsoft.com/office/powerpoint/2010/main" val="2178074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Population Health</a:t>
            </a:r>
          </a:p>
        </p:txBody>
      </p:sp>
      <p:sp>
        <p:nvSpPr>
          <p:cNvPr id="3" name="Content Placeholder 2"/>
          <p:cNvSpPr>
            <a:spLocks noGrp="1"/>
          </p:cNvSpPr>
          <p:nvPr>
            <p:ph idx="1"/>
          </p:nvPr>
        </p:nvSpPr>
        <p:spPr/>
        <p:txBody>
          <a:bodyPr>
            <a:normAutofit lnSpcReduction="10000"/>
          </a:bodyPr>
          <a:lstStyle/>
          <a:p>
            <a:pPr marL="0" indent="0">
              <a:buNone/>
            </a:pPr>
            <a:r>
              <a:rPr lang="en-US" dirty="0"/>
              <a:t>In order to practice population health:</a:t>
            </a:r>
          </a:p>
          <a:p>
            <a:r>
              <a:rPr lang="en-US" b="1" dirty="0"/>
              <a:t>Define</a:t>
            </a:r>
            <a:r>
              <a:rPr lang="en-US" dirty="0"/>
              <a:t> who your population is</a:t>
            </a:r>
          </a:p>
          <a:p>
            <a:pPr lvl="1"/>
            <a:r>
              <a:rPr lang="en-US" dirty="0"/>
              <a:t>Examples: All people in X state or county; all women</a:t>
            </a:r>
          </a:p>
          <a:p>
            <a:r>
              <a:rPr lang="en-US" b="1" dirty="0"/>
              <a:t>Measure</a:t>
            </a:r>
            <a:r>
              <a:rPr lang="en-US" dirty="0"/>
              <a:t> health outcomes of individuals within that population</a:t>
            </a:r>
          </a:p>
          <a:p>
            <a:pPr lvl="1"/>
            <a:r>
              <a:rPr lang="en-US" dirty="0"/>
              <a:t>Examples: Mortality, morbidity</a:t>
            </a:r>
          </a:p>
          <a:p>
            <a:r>
              <a:rPr lang="en-US" b="1" dirty="0"/>
              <a:t>Examine</a:t>
            </a:r>
            <a:r>
              <a:rPr lang="en-US" dirty="0"/>
              <a:t> the distribution of health and </a:t>
            </a:r>
            <a:r>
              <a:rPr lang="en-US" b="1" dirty="0"/>
              <a:t>identify</a:t>
            </a:r>
            <a:r>
              <a:rPr lang="en-US" dirty="0"/>
              <a:t> disparities</a:t>
            </a:r>
          </a:p>
          <a:p>
            <a:r>
              <a:rPr lang="en-US" b="1" dirty="0"/>
              <a:t>Address</a:t>
            </a:r>
            <a:r>
              <a:rPr lang="en-US" dirty="0"/>
              <a:t> the disparities to improve population health</a:t>
            </a:r>
          </a:p>
        </p:txBody>
      </p:sp>
      <p:sp>
        <p:nvSpPr>
          <p:cNvPr id="4" name="Slide Number Placeholder 3"/>
          <p:cNvSpPr>
            <a:spLocks noGrp="1"/>
          </p:cNvSpPr>
          <p:nvPr>
            <p:ph type="sldNum" sz="quarter" idx="12"/>
          </p:nvPr>
        </p:nvSpPr>
        <p:spPr/>
        <p:txBody>
          <a:bodyPr/>
          <a:lstStyle/>
          <a:p>
            <a:fld id="{1F181EE6-BCB5-48D6-9A0C-7ACB016592BE}" type="slidenum">
              <a:rPr lang="en-US" smtClean="0"/>
              <a:pPr/>
              <a:t>9</a:t>
            </a:fld>
            <a:endParaRPr lang="en-US"/>
          </a:p>
        </p:txBody>
      </p:sp>
      <p:grpSp>
        <p:nvGrpSpPr>
          <p:cNvPr id="13" name="Group 12">
            <a:extLst>
              <a:ext uri="{FF2B5EF4-FFF2-40B4-BE49-F238E27FC236}">
                <a16:creationId xmlns:a16="http://schemas.microsoft.com/office/drawing/2014/main" id="{D85B93DD-DECB-4909-8971-7FD572628B9F}"/>
              </a:ext>
            </a:extLst>
          </p:cNvPr>
          <p:cNvGrpSpPr/>
          <p:nvPr/>
        </p:nvGrpSpPr>
        <p:grpSpPr>
          <a:xfrm>
            <a:off x="304800" y="3276600"/>
            <a:ext cx="323850" cy="1981200"/>
            <a:chOff x="304800" y="3276600"/>
            <a:chExt cx="323850" cy="1981200"/>
          </a:xfrm>
        </p:grpSpPr>
        <p:cxnSp>
          <p:nvCxnSpPr>
            <p:cNvPr id="6" name="Straight Connector 5">
              <a:extLst>
                <a:ext uri="{FF2B5EF4-FFF2-40B4-BE49-F238E27FC236}">
                  <a16:creationId xmlns:a16="http://schemas.microsoft.com/office/drawing/2014/main" id="{C4C6908C-ECC9-42F5-A48B-C42537772409}"/>
                </a:ext>
              </a:extLst>
            </p:cNvPr>
            <p:cNvCxnSpPr/>
            <p:nvPr/>
          </p:nvCxnSpPr>
          <p:spPr>
            <a:xfrm flipH="1">
              <a:off x="304800" y="5257800"/>
              <a:ext cx="32385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6C29C69C-7B34-4527-8C1E-E058628C7C3A}"/>
                </a:ext>
              </a:extLst>
            </p:cNvPr>
            <p:cNvCxnSpPr>
              <a:cxnSpLocks/>
            </p:cNvCxnSpPr>
            <p:nvPr/>
          </p:nvCxnSpPr>
          <p:spPr>
            <a:xfrm>
              <a:off x="304800" y="3276600"/>
              <a:ext cx="0" cy="19812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3C737F2-D4AC-4862-A06C-359F4B9C9729}"/>
                </a:ext>
              </a:extLst>
            </p:cNvPr>
            <p:cNvCxnSpPr/>
            <p:nvPr/>
          </p:nvCxnSpPr>
          <p:spPr>
            <a:xfrm>
              <a:off x="304800" y="3276600"/>
              <a:ext cx="323850"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77347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572&quot;&gt;&lt;object type=&quot;3&quot; unique_id=&quot;10573&quot;&gt;&lt;property id=&quot;20148&quot; value=&quot;5&quot;/&gt;&lt;property id=&quot;20300&quot; value=&quot;Slide 1 - &amp;quot;Geographic and Data Concepts Important for Population Health&amp;quot;&quot;/&gt;&lt;property id=&quot;20307&quot; value=&quot;331&quot;/&gt;&lt;/object&gt;&lt;object type=&quot;3&quot; unique_id=&quot;10574&quot;&gt;&lt;property id=&quot;20148&quot; value=&quot;5&quot;/&gt;&lt;property id=&quot;20300&quot; value=&quot;Slide 2 - &amp;quot;Module 2 Learning Objectives&amp;quot;&quot;/&gt;&lt;property id=&quot;20307&quot; value=&quot;345&quot;/&gt;&lt;/object&gt;&lt;object type=&quot;3&quot; unique_id=&quot;10575&quot;&gt;&lt;property id=&quot;20148&quot; value=&quot;5&quot;/&gt;&lt;property id=&quot;20300&quot; value=&quot;Slide 3 - &amp;quot;Population Health&amp;quot;&quot;/&gt;&lt;property id=&quot;20307&quot; value=&quot;332&quot;/&gt;&lt;/object&gt;&lt;object type=&quot;3&quot; unique_id=&quot;10576&quot;&gt;&lt;property id=&quot;20148&quot; value=&quot;5&quot;/&gt;&lt;property id=&quot;20300&quot; value=&quot;Slide 4 - &amp;quot;Determinants of Health&amp;quot;&quot;/&gt;&lt;property id=&quot;20307&quot; value=&quot;346&quot;/&gt;&lt;/object&gt;&lt;object type=&quot;3&quot; unique_id=&quot;10578&quot;&gt;&lt;property id=&quot;20148&quot; value=&quot;5&quot;/&gt;&lt;property id=&quot;20300&quot; value=&quot;Slide 7 - &amp;quot;Thinking about Patient Panels in a  Non-Clinical Context&amp;quot;&quot;/&gt;&lt;property id=&quot;20307&quot; value=&quot;334&quot;/&gt;&lt;/object&gt;&lt;object type=&quot;3&quot; unique_id=&quot;10582&quot;&gt;&lt;property id=&quot;20148&quot; value=&quot;5&quot;/&gt;&lt;property id=&quot;20300&quot; value=&quot;Slide 11 - &amp;quot;Notes about ZIP Codes&amp;quot;&quot;/&gt;&lt;property id=&quot;20307&quot; value=&quot;339&quot;/&gt;&lt;/object&gt;&lt;object type=&quot;3&quot; unique_id=&quot;10584&quot;&gt;&lt;property id=&quot;20148&quot; value=&quot;5&quot;/&gt;&lt;property id=&quot;20300&quot; value=&quot;Slide 13 - &amp;quot;ZIP Code vs ZCTA&amp;quot;&quot;/&gt;&lt;property id=&quot;20307&quot; value=&quot;349&quot;/&gt;&lt;/object&gt;&lt;object type=&quot;3&quot; unique_id=&quot;10588&quot;&gt;&lt;property id=&quot;20148&quot; value=&quot;5&quot;/&gt;&lt;property id=&quot;20300&quot; value=&quot;Slide 17 - &amp;quot;Option 1: Geocoding Patient Addresses&amp;quot;&quot;/&gt;&lt;property id=&quot;20307&quot; value=&quot;351&quot;/&gt;&lt;/object&gt;&lt;object type=&quot;3&quot; unique_id=&quot;10675&quot;&gt;&lt;property id=&quot;20148&quot; value=&quot;5&quot;/&gt;&lt;property id=&quot;20300&quot; value=&quot;Slide 5&quot;/&gt;&lt;property id=&quot;20307&quot; value=&quot;365&quot;/&gt;&lt;/object&gt;&lt;object type=&quot;3&quot; unique_id=&quot;10676&quot;&gt;&lt;property id=&quot;20148&quot; value=&quot;5&quot;/&gt;&lt;property id=&quot;20300&quot; value=&quot;Slide 6&quot;/&gt;&lt;property id=&quot;20307&quot; value=&quot;366&quot;/&gt;&lt;/object&gt;&lt;object type=&quot;3&quot; unique_id=&quot;10677&quot;&gt;&lt;property id=&quot;20148&quot; value=&quot;5&quot;/&gt;&lt;property id=&quot;20300&quot; value=&quot;Slide 8 - &amp;quot;Census Geography&amp;quot;&quot;/&gt;&lt;property id=&quot;20307&quot; value=&quot;368&quot;/&gt;&lt;/object&gt;&lt;object type=&quot;3&quot; unique_id=&quot;10678&quot;&gt;&lt;property id=&quot;20148&quot; value=&quot;5&quot;/&gt;&lt;property id=&quot;20300&quot; value=&quot;Slide 9 - &amp;quot;Census Geography&amp;quot;&quot;/&gt;&lt;property id=&quot;20307&quot; value=&quot;369&quot;/&gt;&lt;/object&gt;&lt;object type=&quot;3&quot; unique_id=&quot;10679&quot;&gt;&lt;property id=&quot;20148&quot; value=&quot;5&quot;/&gt;&lt;property id=&quot;20300&quot; value=&quot;Slide 10 - &amp;quot;ZIP Codes&amp;quot;&quot;/&gt;&lt;property id=&quot;20307&quot; value=&quot;370&quot;/&gt;&lt;/object&gt;&lt;object type=&quot;3&quot; unique_id=&quot;10680&quot;&gt;&lt;property id=&quot;20148&quot; value=&quot;5&quot;/&gt;&lt;property id=&quot;20300&quot; value=&quot;Slide 12 - &amp;quot;ZIP Code vs ZCTA&amp;quot;&quot;/&gt;&lt;property id=&quot;20307&quot; value=&quot;372&quot;/&gt;&lt;/object&gt;&lt;object type=&quot;3&quot; unique_id=&quot;10681&quot;&gt;&lt;property id=&quot;20148&quot; value=&quot;5&quot;/&gt;&lt;property id=&quot;20300&quot; value=&quot;Slide 14 - &amp;quot;Census Geography Hierarchy&amp;quot;&quot;/&gt;&lt;property id=&quot;20307&quot; value=&quot;374&quot;/&gt;&lt;/object&gt;&lt;object type=&quot;3&quot; unique_id=&quot;10682&quot;&gt;&lt;property id=&quot;20148&quot; value=&quot;5&quot;/&gt;&lt;property id=&quot;20300&quot; value=&quot;Slide 15 - &amp;quot;Deriving Service Area from Patient Data &amp;quot;&quot;/&gt;&lt;property id=&quot;20307&quot; value=&quot;375&quot;/&gt;&lt;/object&gt;&lt;object type=&quot;3&quot; unique_id=&quot;10683&quot;&gt;&lt;property id=&quot;20148&quot; value=&quot;5&quot;/&gt;&lt;property id=&quot;20300&quot; value=&quot;Slide 16 - &amp;quot;Deriving Service Area from Patient Data (Geographic Retrofitting)&amp;quot;&quot;/&gt;&lt;property id=&quot;20307&quot; value=&quot;376&quot;/&gt;&lt;/object&gt;&lt;object type=&quot;3&quot; unique_id=&quot;10684&quot;&gt;&lt;property id=&quot;20148&quot; value=&quot;5&quot;/&gt;&lt;property id=&quot;20300&quot; value=&quot;Slide 18 - &amp;quot;Geocoding&amp;quot;&quot;/&gt;&lt;property id=&quot;20307&quot; value=&quot;378&quot;/&gt;&lt;/object&gt;&lt;object type=&quot;3&quot; unique_id=&quot;10685&quot;&gt;&lt;property id=&quot;20148&quot; value=&quot;5&quot;/&gt;&lt;property id=&quot;20300&quot; value=&quot;Slide 19 - &amp;quot;Geocoding&amp;quot;&quot;/&gt;&lt;property id=&quot;20307&quot; value=&quot;379&quot;/&gt;&lt;/object&gt;&lt;object type=&quot;3&quot; unique_id=&quot;10686&quot;&gt;&lt;property id=&quot;20148&quot; value=&quot;5&quot;/&gt;&lt;property id=&quot;20300&quot; value=&quot;Slide 20 - &amp;quot;Geocoding&amp;quot;&quot;/&gt;&lt;property id=&quot;20307&quot; value=&quot;380&quot;/&gt;&lt;/object&gt;&lt;object type=&quot;3&quot; unique_id=&quot;10687&quot;&gt;&lt;property id=&quot;20148&quot; value=&quot;5&quot;/&gt;&lt;property id=&quot;20300&quot; value=&quot;Slide 21 - &amp;quot;Geocoding Caveats&amp;quot;&quot;/&gt;&lt;property id=&quot;20307&quot; value=&quot;381&quot;/&gt;&lt;/object&gt;&lt;object type=&quot;3&quot; unique_id=&quot;10688&quot;&gt;&lt;property id=&quot;20148&quot; value=&quot;5&quot;/&gt;&lt;property id=&quot;20300&quot; value=&quot;Slide 22 - &amp;quot;Option 2: Using Existing Patient Address Data&amp;quot;&quot;/&gt;&lt;property id=&quot;20307&quot; value=&quot;382&quot;/&gt;&lt;/object&gt;&lt;object type=&quot;3&quot; unique_id=&quot;10689&quot;&gt;&lt;property id=&quot;20148&quot; value=&quot;5&quot;/&gt;&lt;property id=&quot;20300&quot; value=&quot;Slide 23 - &amp;quot;www.udsmapper.org/zcta-crosswalk.cfm&amp;quot;&quot;/&gt;&lt;property id=&quot;20307&quot; value=&quot;383&quot;/&gt;&lt;/object&gt;&lt;object type=&quot;3&quot; unique_id=&quot;10690&quot;&gt;&lt;property id=&quot;20148&quot; value=&quot;5&quot;/&gt;&lt;property id=&quot;20300&quot; value=&quot;Slide 24 - &amp;quot;Crosswalk Many at the Same Time&amp;quot;&quot;/&gt;&lt;property id=&quot;20307&quot; value=&quot;384&quot;/&gt;&lt;/object&gt;&lt;object type=&quot;3&quot; unique_id=&quot;10691&quot;&gt;&lt;property id=&quot;20148&quot; value=&quot;5&quot;/&gt;&lt;property id=&quot;20300&quot; value=&quot;Slide 25 - &amp;quot;Compile and (maybe) Aggregate!&amp;quot;&quot;/&gt;&lt;property id=&quot;20307&quot; value=&quot;385&quot;/&gt;&lt;/object&gt;&lt;object type=&quot;3&quot; unique_id=&quot;10692&quot;&gt;&lt;property id=&quot;20148&quot; value=&quot;5&quot;/&gt;&lt;property id=&quot;20300&quot; value=&quot;Slide 26 - &amp;quot;Converting Patient Data to  Service Area&amp;quot;&quot;/&gt;&lt;property id=&quot;20307&quot; value=&quot;386&quot;/&gt;&lt;/object&gt;&lt;object type=&quot;3&quot; unique_id=&quot;10693&quot;&gt;&lt;property id=&quot;20148&quot; value=&quot;5&quot;/&gt;&lt;property id=&quot;20300&quot; value=&quot;Slide 27 - &amp;quot;Thinking about Patient Panels in a  Non-Clinical Context&amp;quot;&quot;/&gt;&lt;property id=&quot;20307&quot; value=&quot;387&quot;/&gt;&lt;/object&gt;&lt;object type=&quot;3&quot; unique_id=&quot;10694&quot;&gt;&lt;property id=&quot;20148&quot; value=&quot;5&quot;/&gt;&lt;property id=&quot;20300&quot; value=&quot;Slide 28 - &amp;quot;Converting Patient Data to  Service Area&amp;quot;&quot;/&gt;&lt;property id=&quot;20307&quot; value=&quot;388&quot;/&gt;&lt;/object&gt;&lt;object type=&quot;3&quot; unique_id=&quot;10695&quot;&gt;&lt;property id=&quot;20148&quot; value=&quot;5&quot;/&gt;&lt;property id=&quot;20300&quot; value=&quot;Slide 29 - &amp;quot;Thinking about Patient Panels in a  Non-Clinical Context&amp;quot;&quot;/&gt;&lt;property id=&quot;20307&quot; value=&quot;389&quot;/&gt;&lt;/object&gt;&lt;object type=&quot;3&quot; unique_id=&quot;10696&quot;&gt;&lt;property id=&quot;20148&quot; value=&quot;5&quot;/&gt;&lt;property id=&quot;20300&quot; value=&quot;Slide 30 - &amp;quot;Find SDOH Data to Better Understand Contextual Information about Patients &amp;quot;&quot;/&gt;&lt;property id=&quot;20307&quot; value=&quot;390&quot;/&gt;&lt;/object&gt;&lt;object type=&quot;3&quot; unique_id=&quot;10697&quot;&gt;&lt;property id=&quot;20148&quot; value=&quot;5&quot;/&gt;&lt;property id=&quot;20300&quot; value=&quot;Slide 31 - &amp;quot;In the UDS Mapper by ZCTA&amp;quot;&quot;/&gt;&lt;property id=&quot;20307&quot; value=&quot;391&quot;/&gt;&lt;/object&gt;&lt;object type=&quot;3&quot; unique_id=&quot;10698&quot;&gt;&lt;property id=&quot;20148&quot; value=&quot;5&quot;/&gt;&lt;property id=&quot;20300&quot; value=&quot;Slide 32 - &amp;quot;UDS Mapper- Low-Income  (Main Maps Tool)&amp;quot;&quot;/&gt;&lt;property id=&quot;20307&quot; value=&quot;392&quot;/&gt;&lt;/object&gt;&lt;object type=&quot;3&quot; unique_id=&quot;10699&quot;&gt;&lt;property id=&quot;20148&quot; value=&quot;5&quot;/&gt;&lt;property id=&quot;20300&quot; value=&quot;Slide 33 - &amp;quot;In the UDS Mapper by ZCTA&amp;quot;&quot;/&gt;&lt;property id=&quot;20307&quot; value=&quot;393&quot;/&gt;&lt;/object&gt;&lt;object type=&quot;3&quot; unique_id=&quot;10700&quot;&gt;&lt;property id=&quot;20148&quot; value=&quot;5&quot;/&gt;&lt;property id=&quot;20300&quot; value=&quot;Slide 34 - &amp;quot;UDS Mapper- Diabetes Prevalence (Population Indicators Tool)&amp;quot;&quot;/&gt;&lt;property id=&quot;20307&quot; value=&quot;394&quot;/&gt;&lt;/object&gt;&lt;object type=&quot;3&quot; unique_id=&quot;10701&quot;&gt;&lt;property id=&quot;20148&quot; value=&quot;5&quot;/&gt;&lt;property id=&quot;20300&quot; value=&quot;Slide 35 - &amp;quot;Others&amp;quot;&quot;/&gt;&lt;property id=&quot;20307&quot; value=&quot;395&quot;/&gt;&lt;/object&gt;&lt;/object&gt;&lt;object type=&quot;8&quot; unique_id=&quot;10622&quot;&gt;&lt;/object&gt;&lt;/object&gt;&lt;/database&gt;"/>
  <p:tag name="SECTOMILLISECCONVERTED" val="1"/>
</p:tagLst>
</file>

<file path=ppt/theme/theme1.xml><?xml version="1.0" encoding="utf-8"?>
<a:theme xmlns:a="http://schemas.openxmlformats.org/drawingml/2006/main" name="Default Theme">
  <a:themeElements>
    <a:clrScheme name="Motagua Colored Light">
      <a:dk1>
        <a:srgbClr val="445469"/>
      </a:dk1>
      <a:lt1>
        <a:srgbClr val="FFFFFF"/>
      </a:lt1>
      <a:dk2>
        <a:srgbClr val="445469"/>
      </a:dk2>
      <a:lt2>
        <a:srgbClr val="FFFFFF"/>
      </a:lt2>
      <a:accent1>
        <a:srgbClr val="1EA185"/>
      </a:accent1>
      <a:accent2>
        <a:srgbClr val="9BBB5C"/>
      </a:accent2>
      <a:accent3>
        <a:srgbClr val="F29B26"/>
      </a:accent3>
      <a:accent4>
        <a:srgbClr val="BD392F"/>
      </a:accent4>
      <a:accent5>
        <a:srgbClr val="445469"/>
      </a:accent5>
      <a:accent6>
        <a:srgbClr val="445469"/>
      </a:accent6>
      <a:hlink>
        <a:srgbClr val="F33B48"/>
      </a:hlink>
      <a:folHlink>
        <a:srgbClr val="FFC00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Default Theme">
  <a:themeElements>
    <a:clrScheme name="Custom 14">
      <a:dk1>
        <a:srgbClr val="445469"/>
      </a:dk1>
      <a:lt1>
        <a:srgbClr val="FFFFFF"/>
      </a:lt1>
      <a:dk2>
        <a:srgbClr val="445469"/>
      </a:dk2>
      <a:lt2>
        <a:srgbClr val="FFFFFF"/>
      </a:lt2>
      <a:accent1>
        <a:srgbClr val="1EA185"/>
      </a:accent1>
      <a:accent2>
        <a:srgbClr val="9BBB5C"/>
      </a:accent2>
      <a:accent3>
        <a:srgbClr val="F29B26"/>
      </a:accent3>
      <a:accent4>
        <a:srgbClr val="BD392F"/>
      </a:accent4>
      <a:accent5>
        <a:srgbClr val="445469"/>
      </a:accent5>
      <a:accent6>
        <a:srgbClr val="445469"/>
      </a:accent6>
      <a:hlink>
        <a:srgbClr val="F33B48"/>
      </a:hlink>
      <a:folHlink>
        <a:srgbClr val="FFC00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Icon Set - Jetfabrik</Template>
  <TotalTime>3555</TotalTime>
  <Words>2914</Words>
  <Application>Microsoft Office PowerPoint</Application>
  <PresentationFormat>On-screen Show (4:3)</PresentationFormat>
  <Paragraphs>466</Paragraphs>
  <Slides>29</Slides>
  <Notes>27</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29</vt:i4>
      </vt:variant>
    </vt:vector>
  </HeadingPairs>
  <TitlesOfParts>
    <vt:vector size="40" baseType="lpstr">
      <vt:lpstr>Arial</vt:lpstr>
      <vt:lpstr>Calibri</vt:lpstr>
      <vt:lpstr>Calibri Light</vt:lpstr>
      <vt:lpstr>Lato</vt:lpstr>
      <vt:lpstr>Lato Black</vt:lpstr>
      <vt:lpstr>Lato Bold</vt:lpstr>
      <vt:lpstr>Lato Light</vt:lpstr>
      <vt:lpstr>Lato Regular</vt:lpstr>
      <vt:lpstr>Default Theme</vt:lpstr>
      <vt:lpstr>Custom Design</vt:lpstr>
      <vt:lpstr>1_Default Theme</vt:lpstr>
      <vt:lpstr>Population Health Assessment Engine</vt:lpstr>
      <vt:lpstr>PowerPoint Presentation</vt:lpstr>
      <vt:lpstr>PowerPoint Presentation</vt:lpstr>
      <vt:lpstr>Target audience</vt:lpstr>
      <vt:lpstr>PowerPoint Presentation</vt:lpstr>
      <vt:lpstr>PowerPoint Presentation</vt:lpstr>
      <vt:lpstr>Relevant family medicine milestones</vt:lpstr>
      <vt:lpstr>Relevant nurse practitioner competencies</vt:lpstr>
      <vt:lpstr>Population Health</vt:lpstr>
      <vt:lpstr>Defining Population in a Clinical Context</vt:lpstr>
      <vt:lpstr>PowerPoint Presentation</vt:lpstr>
      <vt:lpstr>Census Geography</vt:lpstr>
      <vt:lpstr>ZIP Codes</vt:lpstr>
      <vt:lpstr>ZIP Code vs ZCTA</vt:lpstr>
      <vt:lpstr>Deriving Service Area from Patient Data (Geographic Retrofitting)</vt:lpstr>
      <vt:lpstr>Option 1: Geocoding Patient Addresses</vt:lpstr>
      <vt:lpstr>Geocoding Caveats</vt:lpstr>
      <vt:lpstr>Option 2: Using Existing Patient Address Data</vt:lpstr>
      <vt:lpstr>Compile and (maybe) Aggregate!</vt:lpstr>
      <vt:lpstr>Converting Patient Data to  Service Area</vt:lpstr>
      <vt:lpstr>Thinking about Patient Panels in a  Non-Clinical Context</vt:lpstr>
      <vt:lpstr>Converting Patient Data to  Service Area</vt:lpstr>
      <vt:lpstr>Thinking about Patient Panels in a  Non-Clinical Context</vt:lpstr>
      <vt:lpstr>Why is This Level of Detail Important?</vt:lpstr>
      <vt:lpstr>Find SDOH Data to Better Understand Contextual Information about Patients </vt:lpstr>
      <vt:lpstr>Tools with Geospatial SDOH</vt:lpstr>
      <vt:lpstr>Background 02: Introduction to Geospatial Concepts Learning Objectives</vt:lpstr>
      <vt:lpstr>Relevant family medicine milestones</vt:lpstr>
      <vt:lpstr>Relevant nurse practitioner competencies</vt:lpstr>
    </vt:vector>
  </TitlesOfParts>
  <Company>AAFP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PHATE - Background 2 - Geographic and Data Concepts Important to Population Health</dc:title>
  <dc:creator>RGC</dc:creator>
  <cp:lastModifiedBy>Liaw, Winston</cp:lastModifiedBy>
  <cp:revision>191</cp:revision>
  <cp:lastPrinted>2018-02-07T17:58:48Z</cp:lastPrinted>
  <dcterms:created xsi:type="dcterms:W3CDTF">2017-03-27T16:44:12Z</dcterms:created>
  <dcterms:modified xsi:type="dcterms:W3CDTF">2018-04-10T18:12:06Z</dcterms:modified>
</cp:coreProperties>
</file>