
<file path=[Content_Types].xml><?xml version="1.0" encoding="utf-8"?>
<Types xmlns="http://schemas.openxmlformats.org/package/2006/content-types">
  <Default Extension="tmp" ContentType="image/png"/>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 id="2147483796" r:id="rId2"/>
    <p:sldMasterId id="2147483820" r:id="rId3"/>
    <p:sldMasterId id="2147483832" r:id="rId4"/>
    <p:sldMasterId id="2147483846" r:id="rId5"/>
    <p:sldMasterId id="2147483858" r:id="rId6"/>
    <p:sldMasterId id="2147483883" r:id="rId7"/>
    <p:sldMasterId id="2147483895" r:id="rId8"/>
  </p:sldMasterIdLst>
  <p:notesMasterIdLst>
    <p:notesMasterId r:id="rId35"/>
  </p:notesMasterIdLst>
  <p:handoutMasterIdLst>
    <p:handoutMasterId r:id="rId36"/>
  </p:handoutMasterIdLst>
  <p:sldIdLst>
    <p:sldId id="466" r:id="rId9"/>
    <p:sldId id="471" r:id="rId10"/>
    <p:sldId id="468" r:id="rId11"/>
    <p:sldId id="460" r:id="rId12"/>
    <p:sldId id="384" r:id="rId13"/>
    <p:sldId id="364" r:id="rId14"/>
    <p:sldId id="365" r:id="rId15"/>
    <p:sldId id="464" r:id="rId16"/>
    <p:sldId id="465" r:id="rId17"/>
    <p:sldId id="463" r:id="rId18"/>
    <p:sldId id="403" r:id="rId19"/>
    <p:sldId id="404" r:id="rId20"/>
    <p:sldId id="405" r:id="rId21"/>
    <p:sldId id="394" r:id="rId22"/>
    <p:sldId id="395" r:id="rId23"/>
    <p:sldId id="406" r:id="rId24"/>
    <p:sldId id="407" r:id="rId25"/>
    <p:sldId id="408" r:id="rId26"/>
    <p:sldId id="409" r:id="rId27"/>
    <p:sldId id="417" r:id="rId28"/>
    <p:sldId id="469" r:id="rId29"/>
    <p:sldId id="470" r:id="rId30"/>
    <p:sldId id="310" r:id="rId31"/>
    <p:sldId id="462" r:id="rId32"/>
    <p:sldId id="329" r:id="rId33"/>
    <p:sldId id="330" r:id="rId34"/>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8" autoAdjust="0"/>
    <p:restoredTop sz="63514" autoAdjust="0"/>
  </p:normalViewPr>
  <p:slideViewPr>
    <p:cSldViewPr>
      <p:cViewPr varScale="1">
        <p:scale>
          <a:sx n="55" d="100"/>
          <a:sy n="55" d="100"/>
        </p:scale>
        <p:origin x="2395"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742"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513" y="0"/>
            <a:ext cx="2982742" cy="465138"/>
          </a:xfrm>
          <a:prstGeom prst="rect">
            <a:avLst/>
          </a:prstGeom>
        </p:spPr>
        <p:txBody>
          <a:bodyPr vert="horz" lIns="91440" tIns="45720" rIns="91440" bIns="45720" rtlCol="0"/>
          <a:lstStyle>
            <a:lvl1pPr algn="r">
              <a:defRPr sz="1200"/>
            </a:lvl1pPr>
          </a:lstStyle>
          <a:p>
            <a:fld id="{C7D2592D-B31A-46D1-8716-F2B8E2524067}" type="datetimeFigureOut">
              <a:rPr lang="en-US" smtClean="0"/>
              <a:t>4/10/2018</a:t>
            </a:fld>
            <a:endParaRPr lang="en-US"/>
          </a:p>
        </p:txBody>
      </p:sp>
      <p:sp>
        <p:nvSpPr>
          <p:cNvPr id="4" name="Footer Placeholder 3"/>
          <p:cNvSpPr>
            <a:spLocks noGrp="1"/>
          </p:cNvSpPr>
          <p:nvPr>
            <p:ph type="ftr" sz="quarter" idx="2"/>
          </p:nvPr>
        </p:nvSpPr>
        <p:spPr>
          <a:xfrm>
            <a:off x="1" y="8829675"/>
            <a:ext cx="2982742"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513" y="8829675"/>
            <a:ext cx="2982742" cy="465138"/>
          </a:xfrm>
          <a:prstGeom prst="rect">
            <a:avLst/>
          </a:prstGeom>
        </p:spPr>
        <p:txBody>
          <a:bodyPr vert="horz" lIns="91440" tIns="45720" rIns="91440" bIns="45720" rtlCol="0" anchor="b"/>
          <a:lstStyle>
            <a:lvl1pPr algn="r">
              <a:defRPr sz="1200"/>
            </a:lvl1pPr>
          </a:lstStyle>
          <a:p>
            <a:fld id="{E09DB7E7-22C7-475E-BC61-04ED43EA9226}" type="slidenum">
              <a:rPr lang="en-US" smtClean="0"/>
              <a:t>‹#›</a:t>
            </a:fld>
            <a:endParaRPr lang="en-US"/>
          </a:p>
        </p:txBody>
      </p:sp>
    </p:spTree>
    <p:extLst>
      <p:ext uri="{BB962C8B-B14F-4D97-AF65-F5344CB8AC3E}">
        <p14:creationId xmlns:p14="http://schemas.microsoft.com/office/powerpoint/2010/main" val="3051621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3177" tIns="46589" rIns="93177" bIns="46589" rtlCol="0"/>
          <a:lstStyle>
            <a:lvl1pPr algn="r">
              <a:defRPr sz="1200"/>
            </a:lvl1pPr>
          </a:lstStyle>
          <a:p>
            <a:fld id="{A5B01856-849A-4698-8391-F5C4F4D1A5F1}" type="datetimeFigureOut">
              <a:rPr lang="en-US" smtClean="0"/>
              <a:t>4/10/2018</a:t>
            </a:fld>
            <a:endParaRPr lang="en-US"/>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3177" tIns="46589" rIns="93177" bIns="46589" rtlCol="0" anchor="b"/>
          <a:lstStyle>
            <a:lvl1pPr algn="r">
              <a:defRPr sz="1200"/>
            </a:lvl1pPr>
          </a:lstStyle>
          <a:p>
            <a:fld id="{649EBF63-EA0E-4274-95F6-E3754595B5A4}" type="slidenum">
              <a:rPr lang="en-US" smtClean="0"/>
              <a:t>‹#›</a:t>
            </a:fld>
            <a:endParaRPr lang="en-US"/>
          </a:p>
        </p:txBody>
      </p:sp>
    </p:spTree>
    <p:extLst>
      <p:ext uri="{BB962C8B-B14F-4D97-AF65-F5344CB8AC3E}">
        <p14:creationId xmlns:p14="http://schemas.microsoft.com/office/powerpoint/2010/main" val="1613460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a:t>
            </a:fld>
            <a:endParaRPr lang="en-US"/>
          </a:p>
        </p:txBody>
      </p:sp>
    </p:spTree>
    <p:extLst>
      <p:ext uri="{BB962C8B-B14F-4D97-AF65-F5344CB8AC3E}">
        <p14:creationId xmlns:p14="http://schemas.microsoft.com/office/powerpoint/2010/main" val="738810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10</a:t>
            </a:fld>
            <a:endParaRPr lang="en-US"/>
          </a:p>
        </p:txBody>
      </p:sp>
    </p:spTree>
    <p:extLst>
      <p:ext uri="{BB962C8B-B14F-4D97-AF65-F5344CB8AC3E}">
        <p14:creationId xmlns:p14="http://schemas.microsoft.com/office/powerpoint/2010/main" val="2184738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PHATE</a:t>
            </a:r>
            <a:r>
              <a:rPr lang="en-US" baseline="0" dirty="0" smtClean="0"/>
              <a:t> consists of two tools:</a:t>
            </a:r>
          </a:p>
          <a:p>
            <a:pPr marL="228600" indent="-228600">
              <a:buAutoNum type="arabicParenR"/>
            </a:pPr>
            <a:r>
              <a:rPr lang="en-US" baseline="0" dirty="0" smtClean="0"/>
              <a:t>My Community</a:t>
            </a:r>
          </a:p>
          <a:p>
            <a:pPr marL="228600" indent="-228600">
              <a:buAutoNum type="arabicParenR"/>
            </a:pPr>
            <a:r>
              <a:rPr lang="en-US" baseline="0" dirty="0" smtClean="0"/>
              <a:t>Community </a:t>
            </a:r>
            <a:r>
              <a:rPr lang="en-US" baseline="0" dirty="0" err="1" smtClean="0"/>
              <a:t>HotSpots</a:t>
            </a:r>
            <a:endParaRPr lang="en-US" baseline="0" dirty="0" smtClean="0"/>
          </a:p>
        </p:txBody>
      </p:sp>
      <p:sp>
        <p:nvSpPr>
          <p:cNvPr id="4" name="Slide Number Placeholder 3"/>
          <p:cNvSpPr>
            <a:spLocks noGrp="1"/>
          </p:cNvSpPr>
          <p:nvPr>
            <p:ph type="sldNum" sz="quarter" idx="10"/>
          </p:nvPr>
        </p:nvSpPr>
        <p:spPr/>
        <p:txBody>
          <a:bodyPr/>
          <a:lstStyle/>
          <a:p>
            <a:fld id="{649EBF63-EA0E-4274-95F6-E3754595B5A4}" type="slidenum">
              <a:rPr lang="en-US" smtClean="0"/>
              <a:t>11</a:t>
            </a:fld>
            <a:endParaRPr lang="en-US"/>
          </a:p>
        </p:txBody>
      </p:sp>
    </p:spTree>
    <p:extLst>
      <p:ext uri="{BB962C8B-B14F-4D97-AF65-F5344CB8AC3E}">
        <p14:creationId xmlns:p14="http://schemas.microsoft.com/office/powerpoint/2010/main" val="2494016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49EBF63-EA0E-4274-95F6-E3754595B5A4}" type="slidenum">
              <a:rPr lang="en-US" smtClean="0"/>
              <a:t>12</a:t>
            </a:fld>
            <a:endParaRPr lang="en-US"/>
          </a:p>
        </p:txBody>
      </p:sp>
    </p:spTree>
    <p:extLst>
      <p:ext uri="{BB962C8B-B14F-4D97-AF65-F5344CB8AC3E}">
        <p14:creationId xmlns:p14="http://schemas.microsoft.com/office/powerpoint/2010/main" val="2878132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49EBF63-EA0E-4274-95F6-E3754595B5A4}" type="slidenum">
              <a:rPr lang="en-US" smtClean="0"/>
              <a:t>13</a:t>
            </a:fld>
            <a:endParaRPr lang="en-US"/>
          </a:p>
        </p:txBody>
      </p:sp>
    </p:spTree>
    <p:extLst>
      <p:ext uri="{BB962C8B-B14F-4D97-AF65-F5344CB8AC3E}">
        <p14:creationId xmlns:p14="http://schemas.microsoft.com/office/powerpoint/2010/main" val="3298698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a:t>
            </a:r>
            <a:r>
              <a:rPr lang="en-US" baseline="0" dirty="0" smtClean="0"/>
              <a:t> the four PHATE navigation tools. </a:t>
            </a:r>
          </a:p>
          <a:p>
            <a:r>
              <a:rPr lang="en-US" baseline="0" dirty="0" smtClean="0"/>
              <a:t>The zoom function allows you to zoom in and out. </a:t>
            </a:r>
          </a:p>
          <a:p>
            <a:r>
              <a:rPr lang="en-US" baseline="0" dirty="0" smtClean="0"/>
              <a:t>The map layer icon allows you to view different base maps. </a:t>
            </a:r>
          </a:p>
          <a:p>
            <a:r>
              <a:rPr lang="en-US" baseline="0" dirty="0" smtClean="0"/>
              <a:t>The menu allows you to adjust the data selected and displayed on the map.</a:t>
            </a:r>
          </a:p>
          <a:p>
            <a:r>
              <a:rPr lang="en-US" baseline="0" dirty="0" smtClean="0"/>
              <a:t>The search function allows you to search for a specific address on a maps</a:t>
            </a:r>
          </a:p>
        </p:txBody>
      </p:sp>
      <p:sp>
        <p:nvSpPr>
          <p:cNvPr id="4" name="Slide Number Placeholder 3"/>
          <p:cNvSpPr>
            <a:spLocks noGrp="1"/>
          </p:cNvSpPr>
          <p:nvPr>
            <p:ph type="sldNum" sz="quarter" idx="10"/>
          </p:nvPr>
        </p:nvSpPr>
        <p:spPr/>
        <p:txBody>
          <a:bodyPr/>
          <a:lstStyle/>
          <a:p>
            <a:fld id="{649EBF63-EA0E-4274-95F6-E3754595B5A4}" type="slidenum">
              <a:rPr lang="en-US" smtClean="0"/>
              <a:t>14</a:t>
            </a:fld>
            <a:endParaRPr lang="en-US"/>
          </a:p>
        </p:txBody>
      </p:sp>
    </p:spTree>
    <p:extLst>
      <p:ext uri="{BB962C8B-B14F-4D97-AF65-F5344CB8AC3E}">
        <p14:creationId xmlns:p14="http://schemas.microsoft.com/office/powerpoint/2010/main" val="3572039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that there are also three tabs. </a:t>
            </a:r>
          </a:p>
          <a:p>
            <a:r>
              <a:rPr lang="en-US" dirty="0" smtClean="0"/>
              <a:t>The data</a:t>
            </a:r>
            <a:r>
              <a:rPr lang="en-US" baseline="0" dirty="0" smtClean="0"/>
              <a:t> tab provides the data underlying the maps in a table.</a:t>
            </a:r>
          </a:p>
          <a:p>
            <a:r>
              <a:rPr lang="en-US" baseline="0" dirty="0" smtClean="0"/>
              <a:t>The upload tab allows you to upload your own data. This is relevant to displaying your own clinic’s service area. </a:t>
            </a:r>
          </a:p>
          <a:p>
            <a:r>
              <a:rPr lang="en-US" baseline="0" dirty="0" smtClean="0"/>
              <a:t>The about tab provides additional information about the data sources. </a:t>
            </a:r>
          </a:p>
          <a:p>
            <a:endParaRPr lang="en-US" baseline="0" dirty="0" smtClean="0"/>
          </a:p>
          <a:p>
            <a:r>
              <a:rPr lang="en-US" baseline="0" dirty="0" smtClean="0"/>
              <a:t>NEXT: Each button and tab in </a:t>
            </a:r>
            <a:r>
              <a:rPr lang="en-US" baseline="0" smtClean="0"/>
              <a:t>greater detail</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15</a:t>
            </a:fld>
            <a:endParaRPr lang="en-US"/>
          </a:p>
        </p:txBody>
      </p:sp>
    </p:spTree>
    <p:extLst>
      <p:ext uri="{BB962C8B-B14F-4D97-AF65-F5344CB8AC3E}">
        <p14:creationId xmlns:p14="http://schemas.microsoft.com/office/powerpoint/2010/main" val="2826399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Zooming in and out allows</a:t>
            </a:r>
            <a:r>
              <a:rPr lang="en-US" baseline="0" dirty="0" smtClean="0"/>
              <a:t> you to navigate PHATE and identify the scale most appropriate for answering your question or telling your story. Double-clicking on the map also allows you to zoom in. Here, we have zoomed out in order to view more of the clinic’s service area. The green clinic icon is the clinic’s address</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16</a:t>
            </a:fld>
            <a:endParaRPr lang="en-US"/>
          </a:p>
        </p:txBody>
      </p:sp>
    </p:spTree>
    <p:extLst>
      <p:ext uri="{BB962C8B-B14F-4D97-AF65-F5344CB8AC3E}">
        <p14:creationId xmlns:p14="http://schemas.microsoft.com/office/powerpoint/2010/main" val="4105040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Hovering over the map icon</a:t>
            </a:r>
            <a:r>
              <a:rPr lang="en-US" baseline="0" dirty="0" smtClean="0"/>
              <a:t> allows you to choose from two base maps. With neither option selected, the base map labels cities, towns, and major roads. </a:t>
            </a:r>
          </a:p>
        </p:txBody>
      </p:sp>
      <p:sp>
        <p:nvSpPr>
          <p:cNvPr id="4" name="Slide Number Placeholder 3"/>
          <p:cNvSpPr>
            <a:spLocks noGrp="1"/>
          </p:cNvSpPr>
          <p:nvPr>
            <p:ph type="sldNum" sz="quarter" idx="10"/>
          </p:nvPr>
        </p:nvSpPr>
        <p:spPr/>
        <p:txBody>
          <a:bodyPr/>
          <a:lstStyle/>
          <a:p>
            <a:fld id="{649EBF63-EA0E-4274-95F6-E3754595B5A4}" type="slidenum">
              <a:rPr lang="en-US" smtClean="0"/>
              <a:t>17</a:t>
            </a:fld>
            <a:endParaRPr lang="en-US"/>
          </a:p>
        </p:txBody>
      </p:sp>
    </p:spTree>
    <p:extLst>
      <p:ext uri="{BB962C8B-B14F-4D97-AF65-F5344CB8AC3E}">
        <p14:creationId xmlns:p14="http://schemas.microsoft.com/office/powerpoint/2010/main" val="3541708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Selecting “imagery” yields satellite images.</a:t>
            </a:r>
            <a:endParaRPr lang="en-US" baseline="0" dirty="0" smtClean="0"/>
          </a:p>
        </p:txBody>
      </p:sp>
      <p:sp>
        <p:nvSpPr>
          <p:cNvPr id="4" name="Slide Number Placeholder 3"/>
          <p:cNvSpPr>
            <a:spLocks noGrp="1"/>
          </p:cNvSpPr>
          <p:nvPr>
            <p:ph type="sldNum" sz="quarter" idx="10"/>
          </p:nvPr>
        </p:nvSpPr>
        <p:spPr/>
        <p:txBody>
          <a:bodyPr/>
          <a:lstStyle/>
          <a:p>
            <a:fld id="{649EBF63-EA0E-4274-95F6-E3754595B5A4}" type="slidenum">
              <a:rPr lang="en-US" smtClean="0"/>
              <a:t>18</a:t>
            </a:fld>
            <a:endParaRPr lang="en-US"/>
          </a:p>
        </p:txBody>
      </p:sp>
    </p:spTree>
    <p:extLst>
      <p:ext uri="{BB962C8B-B14F-4D97-AF65-F5344CB8AC3E}">
        <p14:creationId xmlns:p14="http://schemas.microsoft.com/office/powerpoint/2010/main" val="1782128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Selecting “Community</a:t>
            </a:r>
            <a:r>
              <a:rPr lang="en-US" baseline="0" dirty="0" smtClean="0"/>
              <a:t> Vital Sign</a:t>
            </a:r>
            <a:r>
              <a:rPr lang="en-US" dirty="0" smtClean="0"/>
              <a:t>” yields social</a:t>
            </a:r>
            <a:r>
              <a:rPr lang="en-US" baseline="0" dirty="0" smtClean="0"/>
              <a:t> determinant data by census tract.</a:t>
            </a:r>
          </a:p>
        </p:txBody>
      </p:sp>
      <p:sp>
        <p:nvSpPr>
          <p:cNvPr id="4" name="Slide Number Placeholder 3"/>
          <p:cNvSpPr>
            <a:spLocks noGrp="1"/>
          </p:cNvSpPr>
          <p:nvPr>
            <p:ph type="sldNum" sz="quarter" idx="10"/>
          </p:nvPr>
        </p:nvSpPr>
        <p:spPr/>
        <p:txBody>
          <a:bodyPr/>
          <a:lstStyle/>
          <a:p>
            <a:fld id="{649EBF63-EA0E-4274-95F6-E3754595B5A4}" type="slidenum">
              <a:rPr lang="en-US" smtClean="0"/>
              <a:t>19</a:t>
            </a:fld>
            <a:endParaRPr lang="en-US"/>
          </a:p>
        </p:txBody>
      </p:sp>
    </p:spTree>
    <p:extLst>
      <p:ext uri="{BB962C8B-B14F-4D97-AF65-F5344CB8AC3E}">
        <p14:creationId xmlns:p14="http://schemas.microsoft.com/office/powerpoint/2010/main" val="2521311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curriculum consists</a:t>
            </a:r>
            <a:r>
              <a:rPr lang="en-US" baseline="0" dirty="0" smtClean="0"/>
              <a:t> of 2 background modules that will introduce you to population health and geospatial concepts. The next three modules will describe how to use the Population Health Assessment Engine (PHATE) and the two tools embedded within PHATE: My Community and Community </a:t>
            </a:r>
            <a:r>
              <a:rPr lang="en-US" baseline="0" dirty="0" err="1" smtClean="0"/>
              <a:t>HotSpots</a:t>
            </a:r>
            <a:r>
              <a:rPr lang="en-US" baseline="0" dirty="0" smtClean="0"/>
              <a:t>. The final two modules will help you learn how to integrate PHATE into your clinic.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2</a:t>
            </a:fld>
            <a:endParaRPr lang="en-US"/>
          </a:p>
        </p:txBody>
      </p:sp>
    </p:spTree>
    <p:extLst>
      <p:ext uri="{BB962C8B-B14F-4D97-AF65-F5344CB8AC3E}">
        <p14:creationId xmlns:p14="http://schemas.microsoft.com/office/powerpoint/2010/main" val="2040256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click on</a:t>
            </a:r>
            <a:r>
              <a:rPr lang="en-US" baseline="0" dirty="0" smtClean="0"/>
              <a:t> Menu, a drop down menu appears. </a:t>
            </a:r>
          </a:p>
          <a:p>
            <a:endParaRPr lang="en-US" baseline="0" dirty="0" smtClean="0"/>
          </a:p>
          <a:p>
            <a:r>
              <a:rPr lang="en-US" baseline="0" dirty="0" smtClean="0"/>
              <a:t>The Menu allows you to modify the map based on the tool being used (My Community or Community </a:t>
            </a:r>
            <a:r>
              <a:rPr lang="en-US" baseline="0" dirty="0" err="1" smtClean="0"/>
              <a:t>HotSpots</a:t>
            </a:r>
            <a:r>
              <a:rPr lang="en-US" baseline="0" dirty="0" smtClean="0"/>
              <a:t>).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next modules will demonstrate how to use these tools.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649EBF63-EA0E-4274-95F6-E3754595B5A4}" type="slidenum">
              <a:rPr lang="en-US" smtClean="0"/>
              <a:t>20</a:t>
            </a:fld>
            <a:endParaRPr lang="en-US"/>
          </a:p>
        </p:txBody>
      </p:sp>
    </p:spTree>
    <p:extLst>
      <p:ext uri="{BB962C8B-B14F-4D97-AF65-F5344CB8AC3E}">
        <p14:creationId xmlns:p14="http://schemas.microsoft.com/office/powerpoint/2010/main" val="3511770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Clicking on the magnifying glass icon allows you to search</a:t>
            </a:r>
            <a:r>
              <a:rPr lang="en-US" baseline="0" dirty="0" smtClean="0"/>
              <a:t> for an address</a:t>
            </a:r>
          </a:p>
          <a:p>
            <a:endParaRPr lang="en-US" baseline="0" dirty="0" smtClean="0"/>
          </a:p>
        </p:txBody>
      </p:sp>
      <p:sp>
        <p:nvSpPr>
          <p:cNvPr id="4" name="Slide Number Placeholder 3"/>
          <p:cNvSpPr>
            <a:spLocks noGrp="1"/>
          </p:cNvSpPr>
          <p:nvPr>
            <p:ph type="sldNum" sz="quarter" idx="10"/>
          </p:nvPr>
        </p:nvSpPr>
        <p:spPr/>
        <p:txBody>
          <a:bodyPr/>
          <a:lstStyle/>
          <a:p>
            <a:fld id="{649EBF63-EA0E-4274-95F6-E3754595B5A4}" type="slidenum">
              <a:rPr lang="en-US" smtClean="0"/>
              <a:t>21</a:t>
            </a:fld>
            <a:endParaRPr lang="en-US"/>
          </a:p>
        </p:txBody>
      </p:sp>
    </p:spTree>
    <p:extLst>
      <p:ext uri="{BB962C8B-B14F-4D97-AF65-F5344CB8AC3E}">
        <p14:creationId xmlns:p14="http://schemas.microsoft.com/office/powerpoint/2010/main" val="1753603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have entered the address, PHATE brings you to the census tract where</a:t>
            </a:r>
            <a:r>
              <a:rPr lang="en-US" baseline="0" dirty="0" smtClean="0"/>
              <a:t> that address is located.</a:t>
            </a:r>
          </a:p>
          <a:p>
            <a:endParaRPr lang="en-US" baseline="0" dirty="0" smtClean="0"/>
          </a:p>
        </p:txBody>
      </p:sp>
      <p:sp>
        <p:nvSpPr>
          <p:cNvPr id="4" name="Slide Number Placeholder 3"/>
          <p:cNvSpPr>
            <a:spLocks noGrp="1"/>
          </p:cNvSpPr>
          <p:nvPr>
            <p:ph type="sldNum" sz="quarter" idx="10"/>
          </p:nvPr>
        </p:nvSpPr>
        <p:spPr/>
        <p:txBody>
          <a:bodyPr/>
          <a:lstStyle/>
          <a:p>
            <a:fld id="{649EBF63-EA0E-4274-95F6-E3754595B5A4}" type="slidenum">
              <a:rPr lang="en-US" smtClean="0"/>
              <a:t>22</a:t>
            </a:fld>
            <a:endParaRPr lang="en-US"/>
          </a:p>
        </p:txBody>
      </p:sp>
    </p:spTree>
    <p:extLst>
      <p:ext uri="{BB962C8B-B14F-4D97-AF65-F5344CB8AC3E}">
        <p14:creationId xmlns:p14="http://schemas.microsoft.com/office/powerpoint/2010/main" val="503098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24</a:t>
            </a:fld>
            <a:endParaRPr lang="en-US"/>
          </a:p>
        </p:txBody>
      </p:sp>
    </p:spTree>
    <p:extLst>
      <p:ext uri="{BB962C8B-B14F-4D97-AF65-F5344CB8AC3E}">
        <p14:creationId xmlns:p14="http://schemas.microsoft.com/office/powerpoint/2010/main" val="1899477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After completing this module, we hope that family medicine residents will be able to meet these milestones. </a:t>
            </a:r>
          </a:p>
          <a:p>
            <a:endParaRPr lang="en-US" baseline="0" dirty="0"/>
          </a:p>
          <a:p>
            <a:r>
              <a:rPr lang="en-US" baseline="0" dirty="0"/>
              <a:t>https://www.acgme.org/Portals/0/PDFs/Milestones/FamilyMedicineMilestones.pdf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25</a:t>
            </a:fld>
            <a:endParaRPr lang="en-US"/>
          </a:p>
        </p:txBody>
      </p:sp>
    </p:spTree>
    <p:extLst>
      <p:ext uri="{BB962C8B-B14F-4D97-AF65-F5344CB8AC3E}">
        <p14:creationId xmlns:p14="http://schemas.microsoft.com/office/powerpoint/2010/main" val="1995820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After completing this module, we hope that nurse practitioner trainees will be able to address these competencies. </a:t>
            </a:r>
            <a:endParaRPr lang="en-US" dirty="0"/>
          </a:p>
          <a:p>
            <a:endParaRPr lang="en-US" dirty="0"/>
          </a:p>
          <a:p>
            <a:r>
              <a:rPr lang="en-US" dirty="0"/>
              <a:t>http://www.aacn.nche.edu/dnp/Essentials.pdf</a:t>
            </a:r>
          </a:p>
          <a:p>
            <a:endParaRPr lang="en-US" dirty="0"/>
          </a:p>
          <a:p>
            <a:r>
              <a:rPr lang="en-US" dirty="0"/>
              <a:t>https://c.ymcdn.com/sites/nonpf.site-ym.com/resource/resmgr/Competencies/NPCoreCompsContentFinalNov20.pdf</a:t>
            </a:r>
          </a:p>
        </p:txBody>
      </p:sp>
      <p:sp>
        <p:nvSpPr>
          <p:cNvPr id="4" name="Slide Number Placeholder 3"/>
          <p:cNvSpPr>
            <a:spLocks noGrp="1"/>
          </p:cNvSpPr>
          <p:nvPr>
            <p:ph type="sldNum" sz="quarter" idx="10"/>
          </p:nvPr>
        </p:nvSpPr>
        <p:spPr/>
        <p:txBody>
          <a:bodyPr/>
          <a:lstStyle/>
          <a:p>
            <a:fld id="{649EBF63-EA0E-4274-95F6-E3754595B5A4}" type="slidenum">
              <a:rPr lang="en-US" smtClean="0"/>
              <a:t>26</a:t>
            </a:fld>
            <a:endParaRPr lang="en-US"/>
          </a:p>
        </p:txBody>
      </p:sp>
    </p:spTree>
    <p:extLst>
      <p:ext uri="{BB962C8B-B14F-4D97-AF65-F5344CB8AC3E}">
        <p14:creationId xmlns:p14="http://schemas.microsoft.com/office/powerpoint/2010/main" val="2583491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the</a:t>
            </a:r>
            <a:r>
              <a:rPr lang="en-US" baseline="0" dirty="0" smtClean="0"/>
              <a:t> modules, case studies, and performance improvement activity, we hope that you will be able to integrate community data, clinical data, and community resources in order to address social determinants of health and improve the health of patients and populations.</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3</a:t>
            </a:fld>
            <a:endParaRPr lang="en-US"/>
          </a:p>
        </p:txBody>
      </p:sp>
    </p:spTree>
    <p:extLst>
      <p:ext uri="{BB962C8B-B14F-4D97-AF65-F5344CB8AC3E}">
        <p14:creationId xmlns:p14="http://schemas.microsoft.com/office/powerpoint/2010/main" val="2583539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9EBF63-EA0E-4274-95F6-E3754595B5A4}" type="slidenum">
              <a:rPr lang="en-US" smtClean="0"/>
              <a:t>4</a:t>
            </a:fld>
            <a:endParaRPr lang="en-US"/>
          </a:p>
        </p:txBody>
      </p:sp>
    </p:spTree>
    <p:extLst>
      <p:ext uri="{BB962C8B-B14F-4D97-AF65-F5344CB8AC3E}">
        <p14:creationId xmlns:p14="http://schemas.microsoft.com/office/powerpoint/2010/main" val="2182585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9EBF63-EA0E-4274-95F6-E3754595B5A4}" type="slidenum">
              <a:rPr lang="en-US" smtClean="0"/>
              <a:t>5</a:t>
            </a:fld>
            <a:endParaRPr lang="en-US"/>
          </a:p>
        </p:txBody>
      </p:sp>
    </p:spTree>
    <p:extLst>
      <p:ext uri="{BB962C8B-B14F-4D97-AF65-F5344CB8AC3E}">
        <p14:creationId xmlns:p14="http://schemas.microsoft.com/office/powerpoint/2010/main" val="543386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6</a:t>
            </a:fld>
            <a:endParaRPr lang="en-US"/>
          </a:p>
        </p:txBody>
      </p:sp>
    </p:spTree>
    <p:extLst>
      <p:ext uri="{BB962C8B-B14F-4D97-AF65-F5344CB8AC3E}">
        <p14:creationId xmlns:p14="http://schemas.microsoft.com/office/powerpoint/2010/main" val="3055981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7</a:t>
            </a:fld>
            <a:endParaRPr lang="en-US"/>
          </a:p>
        </p:txBody>
      </p:sp>
    </p:spTree>
    <p:extLst>
      <p:ext uri="{BB962C8B-B14F-4D97-AF65-F5344CB8AC3E}">
        <p14:creationId xmlns:p14="http://schemas.microsoft.com/office/powerpoint/2010/main" val="2093855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After completing this module, we hope that family medicine residents will be able to meet these milestones. </a:t>
            </a:r>
          </a:p>
          <a:p>
            <a:endParaRPr lang="en-US" baseline="0" dirty="0"/>
          </a:p>
          <a:p>
            <a:r>
              <a:rPr lang="en-US" baseline="0" dirty="0"/>
              <a:t>https://www.acgme.org/Portals/0/PDFs/Milestones/FamilyMedicineMilestones.pdf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8</a:t>
            </a:fld>
            <a:endParaRPr lang="en-US"/>
          </a:p>
        </p:txBody>
      </p:sp>
    </p:spTree>
    <p:extLst>
      <p:ext uri="{BB962C8B-B14F-4D97-AF65-F5344CB8AC3E}">
        <p14:creationId xmlns:p14="http://schemas.microsoft.com/office/powerpoint/2010/main" val="42700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After completing this module, we hope that nurse practitioner trainees will be able to address these competencies. </a:t>
            </a:r>
            <a:endParaRPr lang="en-US" dirty="0"/>
          </a:p>
          <a:p>
            <a:endParaRPr lang="en-US" dirty="0"/>
          </a:p>
          <a:p>
            <a:r>
              <a:rPr lang="en-US" dirty="0"/>
              <a:t>http://www.aacn.nche.edu/dnp/Essentials.pdf</a:t>
            </a:r>
          </a:p>
          <a:p>
            <a:endParaRPr lang="en-US" dirty="0"/>
          </a:p>
          <a:p>
            <a:r>
              <a:rPr lang="en-US" dirty="0"/>
              <a:t>https://c.ymcdn.com/sites/nonpf.site-ym.com/resource/resmgr/Competencies/NPCoreCompsContentFinalNov20.pdf</a:t>
            </a:r>
          </a:p>
        </p:txBody>
      </p:sp>
      <p:sp>
        <p:nvSpPr>
          <p:cNvPr id="4" name="Slide Number Placeholder 3"/>
          <p:cNvSpPr>
            <a:spLocks noGrp="1"/>
          </p:cNvSpPr>
          <p:nvPr>
            <p:ph type="sldNum" sz="quarter" idx="10"/>
          </p:nvPr>
        </p:nvSpPr>
        <p:spPr/>
        <p:txBody>
          <a:bodyPr/>
          <a:lstStyle/>
          <a:p>
            <a:fld id="{649EBF63-EA0E-4274-95F6-E3754595B5A4}" type="slidenum">
              <a:rPr lang="en-US" smtClean="0"/>
              <a:t>9</a:t>
            </a:fld>
            <a:endParaRPr lang="en-US"/>
          </a:p>
        </p:txBody>
      </p:sp>
    </p:spTree>
    <p:extLst>
      <p:ext uri="{BB962C8B-B14F-4D97-AF65-F5344CB8AC3E}">
        <p14:creationId xmlns:p14="http://schemas.microsoft.com/office/powerpoint/2010/main" val="4025961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01DED5A-CE9D-4640-B231-FA2BB5422F0F}"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591058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B851A4-E89B-48D2-97A6-09D8FAB5F903}"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4974607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0E0F361-E76A-4FB7-87D4-DB473BA1029B}"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4649409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7EAFA0-88E6-4467-88F8-BCC381B745D0}"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8820674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BBFE85-C624-4CEB-9F7E-F5DB12BC186F}"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5003805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9B483E-9637-441C-B02D-A417B41D45FD}"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9225282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E208D0B-DC21-4279-8A06-D6FA18802D0E}" type="datetime1">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2984544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DA59313-BA66-483E-8B89-1B30B1ECB06A}" type="datetime1">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9359725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fld id="{7204F40D-ABEB-4034-B7AC-ECC638B6EA79}" type="datetime1">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5652498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16A7704-495E-4BBF-BD29-EE9C0567F318}" type="datetime1">
              <a:rPr lang="en-US" smtClean="0"/>
              <a:t>4/10/2018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9061982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B71CA620-E2C1-4B14-878E-2127DF6D3010}" type="datetime1">
              <a:rPr lang="en-US" smtClean="0"/>
              <a:t>4/10/2018</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6244286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CA89E577-2957-4722-B36D-AA15C3FD103F}" type="datetime1">
              <a:rPr lang="en-US" smtClean="0"/>
              <a:t>4/10/2018</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550877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FCF6C2-E48F-497A-86C1-4A06E9106A96}"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3455916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C370E0E-219A-4F64-88CD-48816EE3701C}" type="datetime1">
              <a:rPr lang="en-US" smtClean="0"/>
              <a:t>4/10/2018</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9176908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fld id="{5CECAC8D-B5DF-4DD1-B6BD-4677181C42DF}" type="datetime1">
              <a:rPr lang="en-US" smtClean="0"/>
              <a:t>4/10/2018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8637287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fld id="{1D17B8D8-EDAA-4C64-8592-420742144AE0}" type="datetime1">
              <a:rPr lang="en-US" smtClean="0"/>
              <a:t>4/10/2018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6434873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FF3D42C-99CD-4AEC-9B12-8FECA44E66F6}" type="datetime1">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0723299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C30E343-A72C-49C7-A7A5-94C6E1BA01D7}" type="datetime1">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4235975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38703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71511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F347C6-86EF-448E-9F97-6D4928819D26}" type="datetime1">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716716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tart-Compan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79197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Big_Picture_team-skills">
    <p:spTree>
      <p:nvGrpSpPr>
        <p:cNvPr id="1" name=""/>
        <p:cNvGrpSpPr/>
        <p:nvPr/>
      </p:nvGrpSpPr>
      <p:grpSpPr>
        <a:xfrm>
          <a:off x="0" y="0"/>
          <a:ext cx="0" cy="0"/>
          <a:chOff x="0" y="0"/>
          <a:chExt cx="0" cy="0"/>
        </a:xfrm>
      </p:grpSpPr>
      <p:sp>
        <p:nvSpPr>
          <p:cNvPr id="9" name="Picture Placeholder 22"/>
          <p:cNvSpPr>
            <a:spLocks noGrp="1"/>
          </p:cNvSpPr>
          <p:nvPr>
            <p:ph type="pic" sz="quarter" idx="13"/>
          </p:nvPr>
        </p:nvSpPr>
        <p:spPr>
          <a:xfrm>
            <a:off x="0" y="-1"/>
            <a:ext cx="9152357" cy="6858001"/>
          </a:xfrm>
        </p:spPr>
        <p:txBody>
          <a:bodyPr>
            <a:normAutofit/>
          </a:bodyPr>
          <a:lstStyle>
            <a:lvl1pPr marL="0" indent="0">
              <a:buNone/>
              <a:defRPr sz="1200">
                <a:latin typeface="Lato Light"/>
                <a:cs typeface="Lato Light"/>
              </a:defRPr>
            </a:lvl1pPr>
          </a:lstStyle>
          <a:p>
            <a:r>
              <a:rPr lang="en-US" smtClean="0"/>
              <a:t>Click icon to add picture</a:t>
            </a:r>
            <a:endParaRPr lang="id-ID" dirty="0"/>
          </a:p>
        </p:txBody>
      </p:sp>
      <p:sp>
        <p:nvSpPr>
          <p:cNvPr id="5" name="Picture Placeholder 22"/>
          <p:cNvSpPr>
            <a:spLocks noGrp="1"/>
          </p:cNvSpPr>
          <p:nvPr>
            <p:ph type="pic" sz="quarter" idx="14"/>
          </p:nvPr>
        </p:nvSpPr>
        <p:spPr>
          <a:xfrm>
            <a:off x="1180364" y="2344616"/>
            <a:ext cx="1231010" cy="1547446"/>
          </a:xfrm>
        </p:spPr>
        <p:txBody>
          <a:bodyPr>
            <a:normAutofit/>
          </a:bodyPr>
          <a:lstStyle>
            <a:lvl1pPr marL="0" indent="0">
              <a:buNone/>
              <a:defRPr sz="1200">
                <a:solidFill>
                  <a:schemeClr val="bg1"/>
                </a:solidFill>
                <a:latin typeface="Lato Regular"/>
                <a:cs typeface="Lato Regular"/>
              </a:defRPr>
            </a:lvl1pPr>
          </a:lstStyle>
          <a:p>
            <a:r>
              <a:rPr lang="en-US" smtClean="0"/>
              <a:t>Click icon to add picture</a:t>
            </a:r>
            <a:endParaRPr lang="id-ID" dirty="0"/>
          </a:p>
        </p:txBody>
      </p:sp>
    </p:spTree>
    <p:extLst>
      <p:ext uri="{BB962C8B-B14F-4D97-AF65-F5344CB8AC3E}">
        <p14:creationId xmlns:p14="http://schemas.microsoft.com/office/powerpoint/2010/main" val="117399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Iphone_06_layout">
    <p:spTree>
      <p:nvGrpSpPr>
        <p:cNvPr id="1" name=""/>
        <p:cNvGrpSpPr/>
        <p:nvPr/>
      </p:nvGrpSpPr>
      <p:grpSpPr>
        <a:xfrm>
          <a:off x="0" y="0"/>
          <a:ext cx="0" cy="0"/>
          <a:chOff x="0" y="0"/>
          <a:chExt cx="0" cy="0"/>
        </a:xfrm>
      </p:grpSpPr>
      <p:sp>
        <p:nvSpPr>
          <p:cNvPr id="7" name="Picture Placeholder 4"/>
          <p:cNvSpPr>
            <a:spLocks noGrp="1"/>
          </p:cNvSpPr>
          <p:nvPr>
            <p:ph type="pic" sz="quarter" idx="10"/>
          </p:nvPr>
        </p:nvSpPr>
        <p:spPr>
          <a:xfrm>
            <a:off x="3845169" y="2485292"/>
            <a:ext cx="1453399" cy="2520462"/>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26972206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macbook_Air_mockup">
    <p:spTree>
      <p:nvGrpSpPr>
        <p:cNvPr id="1" name=""/>
        <p:cNvGrpSpPr/>
        <p:nvPr/>
      </p:nvGrpSpPr>
      <p:grpSpPr>
        <a:xfrm>
          <a:off x="0" y="0"/>
          <a:ext cx="0" cy="0"/>
          <a:chOff x="0" y="0"/>
          <a:chExt cx="0" cy="0"/>
        </a:xfrm>
      </p:grpSpPr>
      <p:sp>
        <p:nvSpPr>
          <p:cNvPr id="7" name="Picture Placeholder 4"/>
          <p:cNvSpPr>
            <a:spLocks noGrp="1"/>
          </p:cNvSpPr>
          <p:nvPr>
            <p:ph type="pic" sz="quarter" idx="10"/>
          </p:nvPr>
        </p:nvSpPr>
        <p:spPr>
          <a:xfrm>
            <a:off x="3099915" y="2518442"/>
            <a:ext cx="2967532" cy="1865989"/>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32595759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ipad_mockup">
    <p:spTree>
      <p:nvGrpSpPr>
        <p:cNvPr id="1" name=""/>
        <p:cNvGrpSpPr/>
        <p:nvPr/>
      </p:nvGrpSpPr>
      <p:grpSpPr>
        <a:xfrm>
          <a:off x="0" y="0"/>
          <a:ext cx="0" cy="0"/>
          <a:chOff x="0" y="0"/>
          <a:chExt cx="0" cy="0"/>
        </a:xfrm>
      </p:grpSpPr>
      <p:sp>
        <p:nvSpPr>
          <p:cNvPr id="9" name="Picture Placeholder 4"/>
          <p:cNvSpPr>
            <a:spLocks noGrp="1"/>
          </p:cNvSpPr>
          <p:nvPr>
            <p:ph type="pic" sz="quarter" idx="10"/>
          </p:nvPr>
        </p:nvSpPr>
        <p:spPr>
          <a:xfrm>
            <a:off x="5631883" y="2199224"/>
            <a:ext cx="2002648" cy="2700196"/>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40920690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ipad_mockup2">
    <p:spTree>
      <p:nvGrpSpPr>
        <p:cNvPr id="1" name=""/>
        <p:cNvGrpSpPr/>
        <p:nvPr/>
      </p:nvGrpSpPr>
      <p:grpSpPr>
        <a:xfrm>
          <a:off x="0" y="0"/>
          <a:ext cx="0" cy="0"/>
          <a:chOff x="0" y="0"/>
          <a:chExt cx="0" cy="0"/>
        </a:xfrm>
      </p:grpSpPr>
      <p:sp>
        <p:nvSpPr>
          <p:cNvPr id="8" name="Picture Placeholder 4"/>
          <p:cNvSpPr>
            <a:spLocks noGrp="1"/>
          </p:cNvSpPr>
          <p:nvPr>
            <p:ph type="pic" sz="quarter" idx="10"/>
          </p:nvPr>
        </p:nvSpPr>
        <p:spPr>
          <a:xfrm>
            <a:off x="3152458" y="2493469"/>
            <a:ext cx="2843641" cy="2107451"/>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26798162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new_macbook_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2960239" y="2497015"/>
            <a:ext cx="3190781" cy="1992924"/>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22279995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BFC60A-BEEF-4832-B190-C8F432DCBD99}"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264834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iMac_Compare">
    <p:spTree>
      <p:nvGrpSpPr>
        <p:cNvPr id="1" name=""/>
        <p:cNvGrpSpPr/>
        <p:nvPr/>
      </p:nvGrpSpPr>
      <p:grpSpPr>
        <a:xfrm>
          <a:off x="0" y="0"/>
          <a:ext cx="0" cy="0"/>
          <a:chOff x="0" y="0"/>
          <a:chExt cx="0" cy="0"/>
        </a:xfrm>
      </p:grpSpPr>
      <p:sp>
        <p:nvSpPr>
          <p:cNvPr id="32" name="Picture Placeholder 4"/>
          <p:cNvSpPr>
            <a:spLocks noGrp="1"/>
          </p:cNvSpPr>
          <p:nvPr>
            <p:ph type="pic" sz="quarter" idx="10"/>
          </p:nvPr>
        </p:nvSpPr>
        <p:spPr>
          <a:xfrm>
            <a:off x="1354204" y="1928920"/>
            <a:ext cx="2203523" cy="1244630"/>
          </a:xfrm>
        </p:spPr>
        <p:txBody>
          <a:bodyPr>
            <a:normAutofit/>
          </a:bodyPr>
          <a:lstStyle>
            <a:lvl1pPr>
              <a:defRPr sz="1400"/>
            </a:lvl1pPr>
          </a:lstStyle>
          <a:p>
            <a:r>
              <a:rPr lang="en-US" smtClean="0"/>
              <a:t>Click icon to add picture</a:t>
            </a:r>
            <a:endParaRPr lang="en-US" dirty="0"/>
          </a:p>
        </p:txBody>
      </p:sp>
      <p:sp>
        <p:nvSpPr>
          <p:cNvPr id="33" name="Picture Placeholder 4"/>
          <p:cNvSpPr>
            <a:spLocks noGrp="1"/>
          </p:cNvSpPr>
          <p:nvPr>
            <p:ph type="pic" sz="quarter" idx="11"/>
          </p:nvPr>
        </p:nvSpPr>
        <p:spPr>
          <a:xfrm>
            <a:off x="5525136" y="1932226"/>
            <a:ext cx="2203523" cy="1244630"/>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6888906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rea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3943484"/>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60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191" y="0"/>
            <a:ext cx="9144001" cy="6858000"/>
          </a:xfrm>
          <a:effectLst/>
        </p:spPr>
        <p:txBody>
          <a:bodyPr>
            <a:normAutofit/>
          </a:bodyPr>
          <a:lstStyle>
            <a:lvl1pPr marL="0" indent="0">
              <a:buNone/>
              <a:defRPr sz="1600">
                <a:ln>
                  <a:noFill/>
                </a:ln>
                <a:solidFill>
                  <a:schemeClr val="bg1">
                    <a:lumMod val="85000"/>
                  </a:schemeClr>
                </a:solidFill>
              </a:defRPr>
            </a:lvl1pPr>
          </a:lstStyle>
          <a:p>
            <a:r>
              <a:rPr lang="en-US" smtClean="0"/>
              <a:t>Click icon to add picture</a:t>
            </a:r>
            <a:endParaRPr lang="en-US" dirty="0"/>
          </a:p>
        </p:txBody>
      </p:sp>
    </p:spTree>
    <p:extLst>
      <p:ext uri="{BB962C8B-B14F-4D97-AF65-F5344CB8AC3E}">
        <p14:creationId xmlns:p14="http://schemas.microsoft.com/office/powerpoint/2010/main" val="1220905218"/>
      </p:ext>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1" y="0"/>
            <a:ext cx="5362185" cy="6858000"/>
          </a:xfrm>
        </p:spPr>
        <p:txBody>
          <a:bodyPr/>
          <a:lstStyle>
            <a:lvl1pPr>
              <a:defRPr baseline="0"/>
            </a:lvl1pPr>
          </a:lstStyle>
          <a:p>
            <a:r>
              <a:rPr lang="en-US" dirty="0"/>
              <a:t>Drag / Drop / Send to Back</a:t>
            </a:r>
          </a:p>
        </p:txBody>
      </p:sp>
    </p:spTree>
    <p:extLst>
      <p:ext uri="{BB962C8B-B14F-4D97-AF65-F5344CB8AC3E}">
        <p14:creationId xmlns:p14="http://schemas.microsoft.com/office/powerpoint/2010/main" val="214012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Full Image 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0" cy="6858000"/>
          </a:xfrm>
        </p:spPr>
        <p:txBody>
          <a:bodyPr>
            <a:normAutofit/>
          </a:bodyPr>
          <a:lstStyle>
            <a:lvl1pPr marL="0" indent="0">
              <a:buNone/>
              <a:defRPr sz="1200"/>
            </a:lvl1pPr>
          </a:lstStyle>
          <a:p>
            <a:r>
              <a:rPr lang="en-US" smtClean="0"/>
              <a:t>Click icon to add picture</a:t>
            </a:r>
            <a:endParaRPr lang="en-US" dirty="0"/>
          </a:p>
        </p:txBody>
      </p:sp>
    </p:spTree>
    <p:extLst>
      <p:ext uri="{BB962C8B-B14F-4D97-AF65-F5344CB8AC3E}">
        <p14:creationId xmlns:p14="http://schemas.microsoft.com/office/powerpoint/2010/main" val="3906190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_Individual of the Team">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0" y="0"/>
            <a:ext cx="4572000" cy="6935254"/>
          </a:xfrm>
          <a:prstGeom prst="rect">
            <a:avLst/>
          </a:prstGeom>
        </p:spPr>
        <p:txBody>
          <a:bodyPr>
            <a:normAutofit/>
          </a:bodyPr>
          <a:lstStyle>
            <a:lvl1pPr>
              <a:defRPr sz="1200"/>
            </a:lvl1pPr>
          </a:lstStyle>
          <a:p>
            <a:r>
              <a:rPr lang="en-US" smtClean="0"/>
              <a:t>Click icon to add picture</a:t>
            </a:r>
            <a:endParaRPr lang="en-US"/>
          </a:p>
        </p:txBody>
      </p:sp>
    </p:spTree>
    <p:extLst>
      <p:ext uri="{BB962C8B-B14F-4D97-AF65-F5344CB8AC3E}">
        <p14:creationId xmlns:p14="http://schemas.microsoft.com/office/powerpoint/2010/main" val="251738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24206"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smtClean="0"/>
              <a:t>Click icon to add picture</a:t>
            </a:r>
            <a:endParaRPr lang="en-US" noProof="0" dirty="0"/>
          </a:p>
        </p:txBody>
      </p:sp>
      <p:sp>
        <p:nvSpPr>
          <p:cNvPr id="13" name="Picture Placeholder 6"/>
          <p:cNvSpPr>
            <a:spLocks noGrp="1"/>
          </p:cNvSpPr>
          <p:nvPr>
            <p:ph type="pic" sz="quarter" idx="11"/>
          </p:nvPr>
        </p:nvSpPr>
        <p:spPr>
          <a:xfrm>
            <a:off x="3198241"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smtClean="0"/>
              <a:t>Click icon to add picture</a:t>
            </a:r>
            <a:endParaRPr lang="en-US" noProof="0"/>
          </a:p>
        </p:txBody>
      </p:sp>
      <p:sp>
        <p:nvSpPr>
          <p:cNvPr id="15" name="Picture Placeholder 6"/>
          <p:cNvSpPr>
            <a:spLocks noGrp="1"/>
          </p:cNvSpPr>
          <p:nvPr>
            <p:ph type="pic" sz="quarter" idx="12"/>
          </p:nvPr>
        </p:nvSpPr>
        <p:spPr>
          <a:xfrm>
            <a:off x="5589729"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smtClean="0"/>
              <a:t>Click icon to add picture</a:t>
            </a:r>
            <a:endParaRPr lang="en-US" noProof="0"/>
          </a:p>
        </p:txBody>
      </p:sp>
    </p:spTree>
    <p:extLst>
      <p:ext uri="{BB962C8B-B14F-4D97-AF65-F5344CB8AC3E}">
        <p14:creationId xmlns:p14="http://schemas.microsoft.com/office/powerpoint/2010/main" val="277003306"/>
      </p:ext>
    </p:extLst>
  </p:cSld>
  <p:clrMapOvr>
    <a:masterClrMapping/>
  </p:clrMapOvr>
  <p:transition spd="med" advClick="0" advTm="2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Data Driven">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1190" y="2214687"/>
            <a:ext cx="9144000" cy="2006754"/>
          </a:xfrm>
        </p:spPr>
        <p:txBody>
          <a:bodyPr/>
          <a:lstStyle/>
          <a:p>
            <a:r>
              <a:rPr lang="en-US" smtClean="0"/>
              <a:t>Click icon to add picture</a:t>
            </a:r>
            <a:endParaRPr lang="en-US"/>
          </a:p>
        </p:txBody>
      </p:sp>
    </p:spTree>
    <p:extLst>
      <p:ext uri="{BB962C8B-B14F-4D97-AF65-F5344CB8AC3E}">
        <p14:creationId xmlns:p14="http://schemas.microsoft.com/office/powerpoint/2010/main" val="4195231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1F8871-BB87-42D7-A073-C6D7D181CDC6}"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191856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7936E9-F33A-474B-8E50-759A6285C375}"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530078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A04DA2-4CDE-46CE-9C91-2D193563EF3E}"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1343759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Big Picture v4">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9144000" cy="6858000"/>
          </a:xfrm>
          <a:effectLst/>
        </p:spPr>
        <p:txBody>
          <a:bodyPr>
            <a:normAutofit/>
          </a:bodyPr>
          <a:lstStyle>
            <a:lvl1pPr marL="0" indent="0">
              <a:buNone/>
              <a:defRPr sz="1800">
                <a:ln>
                  <a:noFill/>
                </a:ln>
                <a:solidFill>
                  <a:schemeClr val="bg1">
                    <a:lumMod val="85000"/>
                  </a:schemeClr>
                </a:solidFill>
                <a:latin typeface="Lato Light" charset="0"/>
                <a:ea typeface="Lato Light" charset="0"/>
                <a:cs typeface="Lato Light" charset="0"/>
              </a:defRPr>
            </a:lvl1pPr>
          </a:lstStyle>
          <a:p>
            <a:r>
              <a:rPr lang="en-US" smtClean="0"/>
              <a:t>Click icon to add picture</a:t>
            </a:r>
            <a:endParaRPr lang="en-US" dirty="0"/>
          </a:p>
        </p:txBody>
      </p:sp>
    </p:spTree>
    <p:extLst>
      <p:ext uri="{BB962C8B-B14F-4D97-AF65-F5344CB8AC3E}">
        <p14:creationId xmlns:p14="http://schemas.microsoft.com/office/powerpoint/2010/main" val="42381656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ig 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9144000" cy="6858000"/>
          </a:xfrm>
          <a:prstGeom prst="rect">
            <a:avLst/>
          </a:prstGeom>
          <a:effectLst/>
        </p:spPr>
        <p:txBody>
          <a:bodyPr>
            <a:normAutofit/>
          </a:bodyPr>
          <a:lstStyle>
            <a:lvl1pPr marL="0" indent="0">
              <a:buNone/>
              <a:defRPr sz="1800">
                <a:ln>
                  <a:noFill/>
                </a:ln>
                <a:solidFill>
                  <a:schemeClr val="bg1">
                    <a:lumMod val="85000"/>
                  </a:schemeClr>
                </a:solidFill>
                <a:latin typeface="Lato Light" charset="0"/>
                <a:ea typeface="Lato Light" charset="0"/>
                <a:cs typeface="Lato Light" charset="0"/>
              </a:defRPr>
            </a:lvl1pPr>
          </a:lstStyle>
          <a:p>
            <a:r>
              <a:rPr lang="en-US" smtClean="0"/>
              <a:t>Click icon to add picture</a:t>
            </a:r>
            <a:endParaRPr lang="en-US" dirty="0"/>
          </a:p>
        </p:txBody>
      </p:sp>
    </p:spTree>
    <p:extLst>
      <p:ext uri="{BB962C8B-B14F-4D97-AF65-F5344CB8AC3E}">
        <p14:creationId xmlns:p14="http://schemas.microsoft.com/office/powerpoint/2010/main" val="360975913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Big Picture v4">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9144000" cy="6858000"/>
          </a:xfrm>
          <a:effectLst/>
        </p:spPr>
        <p:txBody>
          <a:bodyPr>
            <a:normAutofit/>
          </a:bodyPr>
          <a:lstStyle>
            <a:lvl1pPr marL="0" indent="0">
              <a:buNone/>
              <a:defRPr sz="18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7172694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ig 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9144000" cy="6858000"/>
          </a:xfrm>
          <a:prstGeom prst="rect">
            <a:avLst/>
          </a:prstGeom>
          <a:effectLst/>
        </p:spPr>
        <p:txBody>
          <a:bodyPr>
            <a:normAutofit/>
          </a:bodyPr>
          <a:lstStyle>
            <a:lvl1pPr marL="0" indent="0">
              <a:buNone/>
              <a:defRPr sz="18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25569535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BC23BD-1CB7-47DA-B1BE-7214E9DEE05C}"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40312867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8AD77-2942-40C6-A1CC-7EDC214CAD05}"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833973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3241D8A-5302-424E-A6AD-12D29A7CF831}"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5305905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CB89EB-1AE1-49E6-81B9-CF58EAA771C8}"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973061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7B3977-BE3C-45A5-A797-8E0F52EEFD37}" type="datetime1">
              <a:rPr lang="en-US" smtClean="0"/>
              <a:t>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6931383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9AC646-8EA0-4D5D-8712-60ABB294D87D}" type="datetime1">
              <a:rPr lang="en-US" smtClean="0"/>
              <a:t>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999876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28C6D0-2C43-46C3-BC99-39BC6D755E6C}"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2028811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52DA90-08D3-4121-83C5-920AF6900D0A}" type="datetime1">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4141194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7538ACF-753E-4DC2-B84B-03511ABA1FFD}"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304445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49036E3-D3EA-4A3C-B75E-9BCF8E9FA411}"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0214010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89C6A9-6A6A-4B07-8FB9-411E42DF9C4E}"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61206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188C9-29D2-4E3C-B0EF-15A329AA914D}"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864691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D83ABBB-CEEB-4C18-BCD2-30F15065C573}" type="datetime1">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40328632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ADD4B59-335B-48E6-ABE1-A8D9E613771A}" type="datetime1">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3782580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fld id="{190A7CD3-DAD0-42F0-AA43-44CB0DA068B9}" type="datetime1">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2523483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C2829F10-72EF-4716-B649-AEBB014E05A7}" type="datetime1">
              <a:rPr lang="en-US" smtClean="0"/>
              <a:t>4/10/2018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2354169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0993C5E4-06E1-4B59-94DB-3A28BF2CBCDB}" type="datetime1">
              <a:rPr lang="en-US" smtClean="0"/>
              <a:t>4/10/2018</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311123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B78B2D-A176-47B2-9802-7B6C9F1633D8}" type="datetime1">
              <a:rPr lang="en-US" smtClean="0"/>
              <a:t>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8635913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8336BA6-1198-494E-A3CA-3425719BAE55}" type="datetime1">
              <a:rPr lang="en-US" smtClean="0"/>
              <a:t>4/10/2018</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777121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DCC6D54-9017-4C7F-8BCB-60AA5F636542}" type="datetime1">
              <a:rPr lang="en-US" smtClean="0"/>
              <a:t>4/10/2018</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8372085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fld id="{162560CA-DCBC-4F26-A04C-B52D6272A1CF}" type="datetime1">
              <a:rPr lang="en-US" smtClean="0"/>
              <a:t>4/10/2018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23204763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fld id="{4284F0D5-21AE-4D3A-837C-A44ACA08E607}" type="datetime1">
              <a:rPr lang="en-US" smtClean="0"/>
              <a:t>4/10/2018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780204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EC8AA2A-FD30-4913-843A-5A45A4702F5F}" type="datetime1">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2114375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16239CB-D880-4281-89DF-E23188F90A2A}" type="datetime1">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20017262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7287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263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69D6FF-5CB4-41A7-BFCC-E96524123E82}"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7241557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C07383-9F03-46AB-9895-F1F0573BAD9B}"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37524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97EF0-D83A-4A07-B877-69F840483CDB}" type="datetime1">
              <a:rPr lang="en-US" smtClean="0"/>
              <a:t>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673931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3279AD1-4361-4919-BB22-496C9F55E5D9}"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3260174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417B70-C39D-41C0-895E-4D51ACEF83EE}"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6091976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BA5F07-F8F1-4A15-88EF-4938D1228524}" type="datetime1">
              <a:rPr lang="en-US" smtClean="0"/>
              <a:t>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4835849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573D13-6B9A-4207-86EA-A13A1BA6C2CF}" type="datetime1">
              <a:rPr lang="en-US" smtClean="0"/>
              <a:t>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2522369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5F8D0D-2CE1-4390-8850-82707500C81A}" type="datetime1">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1995358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5006B8D-5695-4DA4-BD2E-A4EF7FF39A1D}"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2188039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FA16AD-62DE-47B6-88F4-43EBD40C7584}"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1613504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80AAD4-E0D4-4526-9B65-5D7CA83A7C69}"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0447293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FC8DA0-3656-4564-ABF7-4FC32EDEEDBC}"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5091803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4AAFE7-5251-4DD2-9447-D876487D8175}" type="datetime1">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174451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9B5FD7-676A-4C99-B333-394C267669AC}" type="datetime1">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484561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tart-Compan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13151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_Big_Picture_team-skills">
    <p:spTree>
      <p:nvGrpSpPr>
        <p:cNvPr id="1" name=""/>
        <p:cNvGrpSpPr/>
        <p:nvPr/>
      </p:nvGrpSpPr>
      <p:grpSpPr>
        <a:xfrm>
          <a:off x="0" y="0"/>
          <a:ext cx="0" cy="0"/>
          <a:chOff x="0" y="0"/>
          <a:chExt cx="0" cy="0"/>
        </a:xfrm>
      </p:grpSpPr>
      <p:sp>
        <p:nvSpPr>
          <p:cNvPr id="9" name="Picture Placeholder 22"/>
          <p:cNvSpPr>
            <a:spLocks noGrp="1"/>
          </p:cNvSpPr>
          <p:nvPr>
            <p:ph type="pic" sz="quarter" idx="13"/>
          </p:nvPr>
        </p:nvSpPr>
        <p:spPr>
          <a:xfrm>
            <a:off x="0" y="-1"/>
            <a:ext cx="9152357" cy="6858001"/>
          </a:xfrm>
        </p:spPr>
        <p:txBody>
          <a:bodyPr>
            <a:normAutofit/>
          </a:bodyPr>
          <a:lstStyle>
            <a:lvl1pPr marL="0" indent="0">
              <a:buNone/>
              <a:defRPr sz="1200">
                <a:latin typeface="Lato Light"/>
                <a:cs typeface="Lato Light"/>
              </a:defRPr>
            </a:lvl1pPr>
          </a:lstStyle>
          <a:p>
            <a:r>
              <a:rPr lang="en-US" smtClean="0"/>
              <a:t>Click icon to add picture</a:t>
            </a:r>
            <a:endParaRPr lang="id-ID" dirty="0"/>
          </a:p>
        </p:txBody>
      </p:sp>
      <p:sp>
        <p:nvSpPr>
          <p:cNvPr id="5" name="Picture Placeholder 22"/>
          <p:cNvSpPr>
            <a:spLocks noGrp="1"/>
          </p:cNvSpPr>
          <p:nvPr>
            <p:ph type="pic" sz="quarter" idx="14"/>
          </p:nvPr>
        </p:nvSpPr>
        <p:spPr>
          <a:xfrm>
            <a:off x="1180364" y="2344616"/>
            <a:ext cx="1231010" cy="1547446"/>
          </a:xfrm>
        </p:spPr>
        <p:txBody>
          <a:bodyPr>
            <a:normAutofit/>
          </a:bodyPr>
          <a:lstStyle>
            <a:lvl1pPr marL="0" indent="0">
              <a:buNone/>
              <a:defRPr sz="1200">
                <a:solidFill>
                  <a:schemeClr val="bg1"/>
                </a:solidFill>
                <a:latin typeface="Lato Regular"/>
                <a:cs typeface="Lato Regular"/>
              </a:defRPr>
            </a:lvl1pPr>
          </a:lstStyle>
          <a:p>
            <a:r>
              <a:rPr lang="en-US" smtClean="0"/>
              <a:t>Click icon to add picture</a:t>
            </a:r>
            <a:endParaRPr lang="id-ID" dirty="0"/>
          </a:p>
        </p:txBody>
      </p:sp>
    </p:spTree>
    <p:extLst>
      <p:ext uri="{BB962C8B-B14F-4D97-AF65-F5344CB8AC3E}">
        <p14:creationId xmlns:p14="http://schemas.microsoft.com/office/powerpoint/2010/main" val="6100063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phone_06_layout">
    <p:spTree>
      <p:nvGrpSpPr>
        <p:cNvPr id="1" name=""/>
        <p:cNvGrpSpPr/>
        <p:nvPr/>
      </p:nvGrpSpPr>
      <p:grpSpPr>
        <a:xfrm>
          <a:off x="0" y="0"/>
          <a:ext cx="0" cy="0"/>
          <a:chOff x="0" y="0"/>
          <a:chExt cx="0" cy="0"/>
        </a:xfrm>
      </p:grpSpPr>
      <p:sp>
        <p:nvSpPr>
          <p:cNvPr id="7" name="Picture Placeholder 4"/>
          <p:cNvSpPr>
            <a:spLocks noGrp="1"/>
          </p:cNvSpPr>
          <p:nvPr>
            <p:ph type="pic" sz="quarter" idx="10"/>
          </p:nvPr>
        </p:nvSpPr>
        <p:spPr>
          <a:xfrm>
            <a:off x="3845169" y="2485292"/>
            <a:ext cx="1453399" cy="2520462"/>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21062724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macbook_Air_mockup">
    <p:spTree>
      <p:nvGrpSpPr>
        <p:cNvPr id="1" name=""/>
        <p:cNvGrpSpPr/>
        <p:nvPr/>
      </p:nvGrpSpPr>
      <p:grpSpPr>
        <a:xfrm>
          <a:off x="0" y="0"/>
          <a:ext cx="0" cy="0"/>
          <a:chOff x="0" y="0"/>
          <a:chExt cx="0" cy="0"/>
        </a:xfrm>
      </p:grpSpPr>
      <p:sp>
        <p:nvSpPr>
          <p:cNvPr id="7" name="Picture Placeholder 4"/>
          <p:cNvSpPr>
            <a:spLocks noGrp="1"/>
          </p:cNvSpPr>
          <p:nvPr>
            <p:ph type="pic" sz="quarter" idx="10"/>
          </p:nvPr>
        </p:nvSpPr>
        <p:spPr>
          <a:xfrm>
            <a:off x="3099915" y="2518442"/>
            <a:ext cx="2967532" cy="1865989"/>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19929397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ipad_mockup">
    <p:spTree>
      <p:nvGrpSpPr>
        <p:cNvPr id="1" name=""/>
        <p:cNvGrpSpPr/>
        <p:nvPr/>
      </p:nvGrpSpPr>
      <p:grpSpPr>
        <a:xfrm>
          <a:off x="0" y="0"/>
          <a:ext cx="0" cy="0"/>
          <a:chOff x="0" y="0"/>
          <a:chExt cx="0" cy="0"/>
        </a:xfrm>
      </p:grpSpPr>
      <p:sp>
        <p:nvSpPr>
          <p:cNvPr id="9" name="Picture Placeholder 4"/>
          <p:cNvSpPr>
            <a:spLocks noGrp="1"/>
          </p:cNvSpPr>
          <p:nvPr>
            <p:ph type="pic" sz="quarter" idx="10"/>
          </p:nvPr>
        </p:nvSpPr>
        <p:spPr>
          <a:xfrm>
            <a:off x="5631883" y="2199224"/>
            <a:ext cx="2002648" cy="2700196"/>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18911801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ipad_mockup2">
    <p:spTree>
      <p:nvGrpSpPr>
        <p:cNvPr id="1" name=""/>
        <p:cNvGrpSpPr/>
        <p:nvPr/>
      </p:nvGrpSpPr>
      <p:grpSpPr>
        <a:xfrm>
          <a:off x="0" y="0"/>
          <a:ext cx="0" cy="0"/>
          <a:chOff x="0" y="0"/>
          <a:chExt cx="0" cy="0"/>
        </a:xfrm>
      </p:grpSpPr>
      <p:sp>
        <p:nvSpPr>
          <p:cNvPr id="8" name="Picture Placeholder 4"/>
          <p:cNvSpPr>
            <a:spLocks noGrp="1"/>
          </p:cNvSpPr>
          <p:nvPr>
            <p:ph type="pic" sz="quarter" idx="10"/>
          </p:nvPr>
        </p:nvSpPr>
        <p:spPr>
          <a:xfrm>
            <a:off x="3152458" y="2493469"/>
            <a:ext cx="2843641" cy="2107451"/>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39191221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ew_macbook_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2960239" y="2497015"/>
            <a:ext cx="3190781" cy="1992924"/>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35300026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iMac_Compare">
    <p:spTree>
      <p:nvGrpSpPr>
        <p:cNvPr id="1" name=""/>
        <p:cNvGrpSpPr/>
        <p:nvPr/>
      </p:nvGrpSpPr>
      <p:grpSpPr>
        <a:xfrm>
          <a:off x="0" y="0"/>
          <a:ext cx="0" cy="0"/>
          <a:chOff x="0" y="0"/>
          <a:chExt cx="0" cy="0"/>
        </a:xfrm>
      </p:grpSpPr>
      <p:sp>
        <p:nvSpPr>
          <p:cNvPr id="32" name="Picture Placeholder 4"/>
          <p:cNvSpPr>
            <a:spLocks noGrp="1"/>
          </p:cNvSpPr>
          <p:nvPr>
            <p:ph type="pic" sz="quarter" idx="10"/>
          </p:nvPr>
        </p:nvSpPr>
        <p:spPr>
          <a:xfrm>
            <a:off x="1354204" y="1928920"/>
            <a:ext cx="2203523" cy="1244630"/>
          </a:xfrm>
        </p:spPr>
        <p:txBody>
          <a:bodyPr>
            <a:normAutofit/>
          </a:bodyPr>
          <a:lstStyle>
            <a:lvl1pPr>
              <a:defRPr sz="1400"/>
            </a:lvl1pPr>
          </a:lstStyle>
          <a:p>
            <a:r>
              <a:rPr lang="en-US" smtClean="0"/>
              <a:t>Click icon to add picture</a:t>
            </a:r>
            <a:endParaRPr lang="en-US" dirty="0"/>
          </a:p>
        </p:txBody>
      </p:sp>
      <p:sp>
        <p:nvSpPr>
          <p:cNvPr id="33" name="Picture Placeholder 4"/>
          <p:cNvSpPr>
            <a:spLocks noGrp="1"/>
          </p:cNvSpPr>
          <p:nvPr>
            <p:ph type="pic" sz="quarter" idx="11"/>
          </p:nvPr>
        </p:nvSpPr>
        <p:spPr>
          <a:xfrm>
            <a:off x="5525136" y="1932226"/>
            <a:ext cx="2203523" cy="1244630"/>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10981623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rea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3943484"/>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290824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191" y="0"/>
            <a:ext cx="9144001" cy="6858000"/>
          </a:xfrm>
          <a:effectLst/>
        </p:spPr>
        <p:txBody>
          <a:bodyPr>
            <a:normAutofit/>
          </a:bodyPr>
          <a:lstStyle>
            <a:lvl1pPr marL="0" indent="0">
              <a:buNone/>
              <a:defRPr sz="1600">
                <a:ln>
                  <a:noFill/>
                </a:ln>
                <a:solidFill>
                  <a:schemeClr val="bg1">
                    <a:lumMod val="85000"/>
                  </a:schemeClr>
                </a:solidFill>
              </a:defRPr>
            </a:lvl1pPr>
          </a:lstStyle>
          <a:p>
            <a:r>
              <a:rPr lang="en-US" smtClean="0"/>
              <a:t>Click icon to add picture</a:t>
            </a:r>
            <a:endParaRPr lang="en-US" dirty="0"/>
          </a:p>
        </p:txBody>
      </p:sp>
    </p:spTree>
    <p:extLst>
      <p:ext uri="{BB962C8B-B14F-4D97-AF65-F5344CB8AC3E}">
        <p14:creationId xmlns:p14="http://schemas.microsoft.com/office/powerpoint/2010/main" val="1648785416"/>
      </p:ext>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68343A-7C1B-4EA9-8482-19765AB77F5B}"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5532407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1" y="0"/>
            <a:ext cx="5362185" cy="6858000"/>
          </a:xfrm>
        </p:spPr>
        <p:txBody>
          <a:bodyPr/>
          <a:lstStyle>
            <a:lvl1pPr>
              <a:defRPr baseline="0"/>
            </a:lvl1pPr>
          </a:lstStyle>
          <a:p>
            <a:r>
              <a:rPr lang="en-US" dirty="0"/>
              <a:t>Drag / Drop / Send to Back</a:t>
            </a:r>
          </a:p>
        </p:txBody>
      </p:sp>
    </p:spTree>
    <p:extLst>
      <p:ext uri="{BB962C8B-B14F-4D97-AF65-F5344CB8AC3E}">
        <p14:creationId xmlns:p14="http://schemas.microsoft.com/office/powerpoint/2010/main" val="19040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ull Image 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0" cy="6858000"/>
          </a:xfrm>
        </p:spPr>
        <p:txBody>
          <a:bodyPr>
            <a:normAutofit/>
          </a:bodyPr>
          <a:lstStyle>
            <a:lvl1pPr marL="0" indent="0">
              <a:buNone/>
              <a:defRPr sz="1200"/>
            </a:lvl1pPr>
          </a:lstStyle>
          <a:p>
            <a:r>
              <a:rPr lang="en-US" smtClean="0"/>
              <a:t>Click icon to add picture</a:t>
            </a:r>
            <a:endParaRPr lang="en-US" dirty="0"/>
          </a:p>
        </p:txBody>
      </p:sp>
    </p:spTree>
    <p:extLst>
      <p:ext uri="{BB962C8B-B14F-4D97-AF65-F5344CB8AC3E}">
        <p14:creationId xmlns:p14="http://schemas.microsoft.com/office/powerpoint/2010/main" val="14143368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_Individual of the Team">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0" y="0"/>
            <a:ext cx="4572000" cy="6935254"/>
          </a:xfrm>
          <a:prstGeom prst="rect">
            <a:avLst/>
          </a:prstGeom>
        </p:spPr>
        <p:txBody>
          <a:bodyPr>
            <a:normAutofit/>
          </a:bodyPr>
          <a:lstStyle>
            <a:lvl1pPr>
              <a:defRPr sz="1200"/>
            </a:lvl1pPr>
          </a:lstStyle>
          <a:p>
            <a:r>
              <a:rPr lang="en-US" smtClean="0"/>
              <a:t>Click icon to add picture</a:t>
            </a:r>
            <a:endParaRPr lang="en-US"/>
          </a:p>
        </p:txBody>
      </p:sp>
    </p:spTree>
    <p:extLst>
      <p:ext uri="{BB962C8B-B14F-4D97-AF65-F5344CB8AC3E}">
        <p14:creationId xmlns:p14="http://schemas.microsoft.com/office/powerpoint/2010/main" val="37082458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24206"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smtClean="0"/>
              <a:t>Click icon to add picture</a:t>
            </a:r>
            <a:endParaRPr lang="en-US" noProof="0" dirty="0"/>
          </a:p>
        </p:txBody>
      </p:sp>
      <p:sp>
        <p:nvSpPr>
          <p:cNvPr id="13" name="Picture Placeholder 6"/>
          <p:cNvSpPr>
            <a:spLocks noGrp="1"/>
          </p:cNvSpPr>
          <p:nvPr>
            <p:ph type="pic" sz="quarter" idx="11"/>
          </p:nvPr>
        </p:nvSpPr>
        <p:spPr>
          <a:xfrm>
            <a:off x="3198241"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smtClean="0"/>
              <a:t>Click icon to add picture</a:t>
            </a:r>
            <a:endParaRPr lang="en-US" noProof="0"/>
          </a:p>
        </p:txBody>
      </p:sp>
      <p:sp>
        <p:nvSpPr>
          <p:cNvPr id="15" name="Picture Placeholder 6"/>
          <p:cNvSpPr>
            <a:spLocks noGrp="1"/>
          </p:cNvSpPr>
          <p:nvPr>
            <p:ph type="pic" sz="quarter" idx="12"/>
          </p:nvPr>
        </p:nvSpPr>
        <p:spPr>
          <a:xfrm>
            <a:off x="5589729"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smtClean="0"/>
              <a:t>Click icon to add picture</a:t>
            </a:r>
            <a:endParaRPr lang="en-US" noProof="0"/>
          </a:p>
        </p:txBody>
      </p:sp>
    </p:spTree>
    <p:extLst>
      <p:ext uri="{BB962C8B-B14F-4D97-AF65-F5344CB8AC3E}">
        <p14:creationId xmlns:p14="http://schemas.microsoft.com/office/powerpoint/2010/main" val="2135881643"/>
      </p:ext>
    </p:extLst>
  </p:cSld>
  <p:clrMapOvr>
    <a:masterClrMapping/>
  </p:clrMapOvr>
  <p:transition spd="med" advClick="0" advTm="2000">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Data Driven">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1190" y="2214687"/>
            <a:ext cx="9144000" cy="2006754"/>
          </a:xfrm>
        </p:spPr>
        <p:txBody>
          <a:bodyPr/>
          <a:lstStyle/>
          <a:p>
            <a:r>
              <a:rPr lang="en-US" smtClean="0"/>
              <a:t>Click icon to add picture</a:t>
            </a:r>
            <a:endParaRPr lang="en-US"/>
          </a:p>
        </p:txBody>
      </p:sp>
    </p:spTree>
    <p:extLst>
      <p:ext uri="{BB962C8B-B14F-4D97-AF65-F5344CB8AC3E}">
        <p14:creationId xmlns:p14="http://schemas.microsoft.com/office/powerpoint/2010/main" val="8553925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E06126-75BE-4074-BA26-45D1955C115D}"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2870292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fld id="{180D467A-9CD7-49DB-8346-91527FC6C4DD}" type="datetime1">
              <a:rPr lang="en-US" smtClean="0"/>
              <a:t>4/10/2018</a:t>
            </a:fld>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6B5EDA75-33EF-4F5F-8AEE-B0487D5CD76E}" type="slidenum">
              <a:rPr lang="en-US" smtClean="0"/>
              <a:t>‹#›</a:t>
            </a:fld>
            <a:endParaRPr lang="en-US"/>
          </a:p>
        </p:txBody>
      </p:sp>
    </p:spTree>
    <p:extLst>
      <p:ext uri="{BB962C8B-B14F-4D97-AF65-F5344CB8AC3E}">
        <p14:creationId xmlns:p14="http://schemas.microsoft.com/office/powerpoint/2010/main" val="21813983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50843B-98A5-45B1-973F-91E4724C1AAF}"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6497962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E38359-A4A0-4746-AE47-04F9931A5474}"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3523533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73163"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35563" y="1981200"/>
            <a:ext cx="3810000" cy="4114800"/>
          </a:xfrm>
        </p:spPr>
        <p:txBody>
          <a:bodyPr/>
          <a:lstStyle/>
          <a:p>
            <a:pPr lvl="0"/>
            <a:r>
              <a:rPr lang="en-US" noProof="0" smtClean="0"/>
              <a:t>Click icon to add online image</a:t>
            </a:r>
            <a:endParaRPr lang="en-US" noProof="0"/>
          </a:p>
        </p:txBody>
      </p:sp>
      <p:sp>
        <p:nvSpPr>
          <p:cNvPr id="5" name="Rectangle 27"/>
          <p:cNvSpPr>
            <a:spLocks noGrp="1" noChangeArrowheads="1"/>
          </p:cNvSpPr>
          <p:nvPr>
            <p:ph type="dt" sz="half" idx="10"/>
          </p:nvPr>
        </p:nvSpPr>
        <p:spPr>
          <a:ln/>
        </p:spPr>
        <p:txBody>
          <a:bodyPr/>
          <a:lstStyle>
            <a:lvl1pPr>
              <a:defRPr/>
            </a:lvl1pPr>
          </a:lstStyle>
          <a:p>
            <a:fld id="{A6167E29-A0C2-4E0D-8FB8-D0C71E355C68}" type="datetime1">
              <a:rPr lang="en-US" smtClean="0"/>
              <a:t>4/10/2018</a:t>
            </a:fld>
            <a:endParaRPr lang="en-US"/>
          </a:p>
        </p:txBody>
      </p:sp>
      <p:sp>
        <p:nvSpPr>
          <p:cNvPr id="6" name="Rectangle 28"/>
          <p:cNvSpPr>
            <a:spLocks noGrp="1" noChangeArrowheads="1"/>
          </p:cNvSpPr>
          <p:nvPr>
            <p:ph type="ftr" sz="quarter" idx="11"/>
          </p:nvPr>
        </p:nvSpPr>
        <p:spPr>
          <a:ln/>
        </p:spPr>
        <p:txBody>
          <a:bodyPr/>
          <a:lstStyle>
            <a:lvl1pPr>
              <a:defRPr/>
            </a:lvl1pPr>
          </a:lstStyle>
          <a:p>
            <a:endParaRPr lang="en-US"/>
          </a:p>
        </p:txBody>
      </p:sp>
      <p:sp>
        <p:nvSpPr>
          <p:cNvPr id="7" name="Rectangle 29"/>
          <p:cNvSpPr>
            <a:spLocks noGrp="1" noChangeArrowheads="1"/>
          </p:cNvSpPr>
          <p:nvPr>
            <p:ph type="sldNum" sz="quarter" idx="12"/>
          </p:nvPr>
        </p:nvSpPr>
        <p:spPr>
          <a:ln/>
        </p:spPr>
        <p:txBody>
          <a:bodyPr/>
          <a:lstStyle>
            <a:lvl1pPr>
              <a:defRPr/>
            </a:lvl1pPr>
          </a:lstStyle>
          <a:p>
            <a:fld id="{6B5EDA75-33EF-4F5F-8AEE-B0487D5CD76E}" type="slidenum">
              <a:rPr lang="en-US" smtClean="0"/>
              <a:t>‹#›</a:t>
            </a:fld>
            <a:endParaRPr lang="en-US"/>
          </a:p>
        </p:txBody>
      </p:sp>
    </p:spTree>
    <p:extLst>
      <p:ext uri="{BB962C8B-B14F-4D97-AF65-F5344CB8AC3E}">
        <p14:creationId xmlns:p14="http://schemas.microsoft.com/office/powerpoint/2010/main" val="424190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563F3C-1707-4936-AFDD-49DF52B57F2C}"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7769546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ig Picture v4">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9144000" cy="6858000"/>
          </a:xfrm>
          <a:effectLst/>
        </p:spPr>
        <p:txBody>
          <a:bodyPr>
            <a:normAutofit/>
          </a:bodyPr>
          <a:lstStyle>
            <a:lvl1pPr marL="0" indent="0">
              <a:buNone/>
              <a:defRPr sz="1800">
                <a:ln>
                  <a:noFill/>
                </a:ln>
                <a:solidFill>
                  <a:schemeClr val="bg1">
                    <a:lumMod val="85000"/>
                  </a:schemeClr>
                </a:solidFill>
                <a:latin typeface="Lato Light" charset="0"/>
                <a:ea typeface="Lato Light" charset="0"/>
                <a:cs typeface="Lato Light" charset="0"/>
              </a:defRPr>
            </a:lvl1pPr>
          </a:lstStyle>
          <a:p>
            <a:r>
              <a:rPr lang="en-US" smtClean="0"/>
              <a:t>Click icon to add picture</a:t>
            </a:r>
            <a:endParaRPr lang="en-US" dirty="0"/>
          </a:p>
        </p:txBody>
      </p:sp>
    </p:spTree>
    <p:extLst>
      <p:ext uri="{BB962C8B-B14F-4D97-AF65-F5344CB8AC3E}">
        <p14:creationId xmlns:p14="http://schemas.microsoft.com/office/powerpoint/2010/main" val="19816907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Big 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9144000" cy="6858000"/>
          </a:xfrm>
          <a:prstGeom prst="rect">
            <a:avLst/>
          </a:prstGeom>
          <a:effectLst/>
        </p:spPr>
        <p:txBody>
          <a:bodyPr>
            <a:normAutofit/>
          </a:bodyPr>
          <a:lstStyle>
            <a:lvl1pPr marL="0" indent="0">
              <a:buNone/>
              <a:defRPr sz="1800">
                <a:ln>
                  <a:noFill/>
                </a:ln>
                <a:solidFill>
                  <a:schemeClr val="bg1">
                    <a:lumMod val="85000"/>
                  </a:schemeClr>
                </a:solidFill>
                <a:latin typeface="Lato Light" charset="0"/>
                <a:ea typeface="Lato Light" charset="0"/>
                <a:cs typeface="Lato Light" charset="0"/>
              </a:defRPr>
            </a:lvl1pPr>
          </a:lstStyle>
          <a:p>
            <a:r>
              <a:rPr lang="en-US" smtClean="0"/>
              <a:t>Click icon to add picture</a:t>
            </a:r>
            <a:endParaRPr lang="en-US" dirty="0"/>
          </a:p>
        </p:txBody>
      </p:sp>
    </p:spTree>
    <p:extLst>
      <p:ext uri="{BB962C8B-B14F-4D97-AF65-F5344CB8AC3E}">
        <p14:creationId xmlns:p14="http://schemas.microsoft.com/office/powerpoint/2010/main" val="123233954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Big Picture v4">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9144000" cy="6858000"/>
          </a:xfrm>
          <a:effectLst/>
        </p:spPr>
        <p:txBody>
          <a:bodyPr>
            <a:normAutofit/>
          </a:bodyPr>
          <a:lstStyle>
            <a:lvl1pPr marL="0" indent="0">
              <a:buNone/>
              <a:defRPr sz="1800">
                <a:ln>
                  <a:noFill/>
                </a:ln>
                <a:solidFill>
                  <a:schemeClr val="bg1">
                    <a:lumMod val="85000"/>
                  </a:schemeClr>
                </a:solidFill>
                <a:latin typeface="Lato Light" charset="0"/>
                <a:ea typeface="Lato Light" charset="0"/>
                <a:cs typeface="Lato Light" charset="0"/>
              </a:defRPr>
            </a:lvl1pPr>
          </a:lstStyle>
          <a:p>
            <a:r>
              <a:rPr lang="en-US" smtClean="0"/>
              <a:t>Click icon to add picture</a:t>
            </a:r>
            <a:endParaRPr lang="en-US" dirty="0"/>
          </a:p>
        </p:txBody>
      </p:sp>
    </p:spTree>
    <p:extLst>
      <p:ext uri="{BB962C8B-B14F-4D97-AF65-F5344CB8AC3E}">
        <p14:creationId xmlns:p14="http://schemas.microsoft.com/office/powerpoint/2010/main" val="18683334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262D15-08B9-48E6-8CB3-20021C0A1A60}"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1813005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43A591-4052-4075-A21C-68B6D8D39B20}"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4276156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C8F8D8A-7E85-4DFD-A2DB-39C1A0B054E9}"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631760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E89814-0D46-42D0-9B8C-64AC09078326}"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1225848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023962-5B3A-4341-96EC-3B0671731ED2}" type="datetime1">
              <a:rPr lang="en-US" smtClean="0"/>
              <a:t>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7429891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002324-5046-4487-A8A3-01C2B3C9F707}" type="datetime1">
              <a:rPr lang="en-US" smtClean="0"/>
              <a:t>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6558543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7362-2420-4D55-B3DD-B7DF1A39A815}" type="datetime1">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969866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theme" Target="../theme/theme6.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7.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D0D003-1891-49B9-9E47-942B0B2F99F8}" type="datetime1">
              <a:rPr lang="en-US" smtClean="0"/>
              <a:t>4/10/2018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41915694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45720" tIns="22860" rIns="45720" bIns="2286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45720" tIns="22860" rIns="45720" bIns="2286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45720" tIns="22860" rIns="45720" bIns="22860" rtlCol="0" anchor="ctr"/>
          <a:lstStyle>
            <a:lvl1pPr algn="l">
              <a:defRPr sz="1200">
                <a:solidFill>
                  <a:schemeClr val="tx1">
                    <a:tint val="75000"/>
                  </a:schemeClr>
                </a:solidFill>
              </a:defRPr>
            </a:lvl1pPr>
          </a:lstStyle>
          <a:p>
            <a:fld id="{92804DF7-5AD9-4E47-BE74-949E346758EB}" type="datetime1">
              <a:rPr lang="en-US" smtClean="0"/>
              <a:t>4/10/2018</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45720" tIns="22860" rIns="45720" bIns="228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45720" tIns="22860" rIns="45720" bIns="22860" rtlCol="0" anchor="ctr"/>
          <a:lstStyle>
            <a:lvl1pPr algn="r">
              <a:defRPr sz="1200">
                <a:solidFill>
                  <a:schemeClr val="tx1">
                    <a:tint val="75000"/>
                  </a:schemeClr>
                </a:solidFill>
              </a:defRPr>
            </a:lvl1pPr>
          </a:lstStyle>
          <a:p>
            <a:fld id="{6B5EDA75-33EF-4F5F-8AEE-B0487D5CD76E}" type="slidenum">
              <a:rPr lang="en-US" smtClean="0"/>
              <a:t>‹#›</a:t>
            </a:fld>
            <a:endParaRPr lang="en-US"/>
          </a:p>
        </p:txBody>
      </p:sp>
      <p:sp>
        <p:nvSpPr>
          <p:cNvPr id="9" name="TextBox 8"/>
          <p:cNvSpPr txBox="1"/>
          <p:nvPr/>
        </p:nvSpPr>
        <p:spPr>
          <a:xfrm>
            <a:off x="8664959" y="303535"/>
            <a:ext cx="310003" cy="238519"/>
          </a:xfrm>
          <a:prstGeom prst="rect">
            <a:avLst/>
          </a:prstGeom>
          <a:noFill/>
        </p:spPr>
        <p:txBody>
          <a:bodyPr wrap="none" lIns="68571" tIns="34286" rIns="68571" bIns="34286" rtlCol="0">
            <a:spAutoFit/>
          </a:bodyPr>
          <a:lstStyle/>
          <a:p>
            <a:pPr algn="ctr"/>
            <a:fld id="{260E2A6B-A809-4840-BF14-8648BC0BDF87}" type="slidenum">
              <a:rPr lang="id-ID" sz="1100" b="1" smtClean="0">
                <a:solidFill>
                  <a:schemeClr val="bg1"/>
                </a:solidFill>
                <a:latin typeface="Lato Regular"/>
                <a:cs typeface="Lato Regular"/>
              </a:rPr>
              <a:pPr algn="ctr"/>
              <a:t>‹#›</a:t>
            </a:fld>
            <a:endParaRPr lang="id-ID" sz="1100" dirty="0">
              <a:solidFill>
                <a:schemeClr val="bg1"/>
              </a:solidFill>
              <a:latin typeface="Lato Regular"/>
              <a:cs typeface="Lato Regular"/>
            </a:endParaRPr>
          </a:p>
        </p:txBody>
      </p:sp>
    </p:spTree>
    <p:extLst>
      <p:ext uri="{BB962C8B-B14F-4D97-AF65-F5344CB8AC3E}">
        <p14:creationId xmlns:p14="http://schemas.microsoft.com/office/powerpoint/2010/main" val="158414618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5" r:id="rId18"/>
    <p:sldLayoutId id="2147483818" r:id="rId19"/>
    <p:sldLayoutId id="2147483819" r:id="rId20"/>
    <p:sldLayoutId id="2147483795" r:id="rId21"/>
    <p:sldLayoutId id="2147483794"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644BD-81F3-478A-A6DC-5BE49A378737}" type="datetime1">
              <a:rPr lang="en-US" smtClean="0"/>
              <a:t>4/10/2018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94621095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303B4A"/>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a:p>
        </p:txBody>
      </p:sp>
      <p:sp>
        <p:nvSpPr>
          <p:cNvPr id="1027" name="Text Placeholder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a:p>
        </p:txBody>
      </p:sp>
      <p:sp>
        <p:nvSpPr>
          <p:cNvPr id="4" name="Date Placeholder 3"/>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810CDFE1-1EE2-41DC-BA53-47AE81EE6FAE}" type="datetime1">
              <a:rPr lang="en-US" smtClean="0"/>
              <a:t>4/10/2018</a:t>
            </a:fld>
            <a:endParaRPr lang="en-US"/>
          </a:p>
        </p:txBody>
      </p:sp>
      <p:sp>
        <p:nvSpPr>
          <p:cNvPr id="5" name="Footer Placeholder 4"/>
          <p:cNvSpPr>
            <a:spLocks noGrp="1"/>
          </p:cNvSpPr>
          <p:nvPr>
            <p:ph type="ftr" sz="quarter" idx="3"/>
          </p:nvPr>
        </p:nvSpPr>
        <p:spPr>
          <a:xfrm>
            <a:off x="3124200" y="6356351"/>
            <a:ext cx="2895600" cy="366183"/>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6B5EDA75-33EF-4F5F-8AEE-B0487D5CD76E}" type="slidenum">
              <a:rPr lang="en-US" smtClean="0"/>
              <a:t>‹#›</a:t>
            </a:fld>
            <a:endParaRPr lang="en-US"/>
          </a:p>
        </p:txBody>
      </p:sp>
    </p:spTree>
    <p:extLst>
      <p:ext uri="{BB962C8B-B14F-4D97-AF65-F5344CB8AC3E}">
        <p14:creationId xmlns:p14="http://schemas.microsoft.com/office/powerpoint/2010/main" val="314813074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970A5F-EA73-45B8-927B-DC7038348502}" type="datetime1">
              <a:rPr lang="en-US" smtClean="0"/>
              <a:t>4/10/2018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26690434"/>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45720" tIns="22860" rIns="45720" bIns="2286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45720" tIns="22860" rIns="45720" bIns="2286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45720" tIns="22860" rIns="45720" bIns="22860" rtlCol="0" anchor="ctr"/>
          <a:lstStyle>
            <a:lvl1pPr algn="l">
              <a:defRPr sz="1200">
                <a:solidFill>
                  <a:schemeClr val="tx1">
                    <a:tint val="75000"/>
                  </a:schemeClr>
                </a:solidFill>
              </a:defRPr>
            </a:lvl1pPr>
          </a:lstStyle>
          <a:p>
            <a:fld id="{71D457E0-3F3A-470D-83A5-CC79B446E55E}" type="datetime1">
              <a:rPr lang="en-US" smtClean="0"/>
              <a:t>4/10/2018</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45720" tIns="22860" rIns="45720" bIns="228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45720" tIns="22860" rIns="45720" bIns="22860" rtlCol="0" anchor="ctr"/>
          <a:lstStyle>
            <a:lvl1pPr algn="r">
              <a:defRPr sz="1200">
                <a:solidFill>
                  <a:schemeClr val="tx1">
                    <a:tint val="75000"/>
                  </a:schemeClr>
                </a:solidFill>
              </a:defRPr>
            </a:lvl1pPr>
          </a:lstStyle>
          <a:p>
            <a:fld id="{6B5EDA75-33EF-4F5F-8AEE-B0487D5CD76E}" type="slidenum">
              <a:rPr lang="en-US" smtClean="0"/>
              <a:t>‹#›</a:t>
            </a:fld>
            <a:endParaRPr lang="en-US"/>
          </a:p>
        </p:txBody>
      </p:sp>
      <p:sp>
        <p:nvSpPr>
          <p:cNvPr id="9" name="TextBox 8"/>
          <p:cNvSpPr txBox="1"/>
          <p:nvPr/>
        </p:nvSpPr>
        <p:spPr>
          <a:xfrm>
            <a:off x="8664959" y="303535"/>
            <a:ext cx="310003" cy="238519"/>
          </a:xfrm>
          <a:prstGeom prst="rect">
            <a:avLst/>
          </a:prstGeom>
          <a:noFill/>
        </p:spPr>
        <p:txBody>
          <a:bodyPr wrap="none" lIns="68571" tIns="34286" rIns="68571" bIns="34286" rtlCol="0">
            <a:spAutoFit/>
          </a:bodyPr>
          <a:lstStyle/>
          <a:p>
            <a:pPr algn="ctr"/>
            <a:fld id="{260E2A6B-A809-4840-BF14-8648BC0BDF87}" type="slidenum">
              <a:rPr lang="id-ID" sz="1100" b="1" smtClean="0">
                <a:solidFill>
                  <a:schemeClr val="bg1"/>
                </a:solidFill>
                <a:latin typeface="Lato Regular"/>
                <a:cs typeface="Lato Regular"/>
              </a:rPr>
              <a:pPr algn="ctr"/>
              <a:t>‹#›</a:t>
            </a:fld>
            <a:endParaRPr lang="id-ID" sz="1100" dirty="0">
              <a:solidFill>
                <a:schemeClr val="bg1"/>
              </a:solidFill>
              <a:latin typeface="Lato Regular"/>
              <a:cs typeface="Lato Regular"/>
            </a:endParaRPr>
          </a:p>
        </p:txBody>
      </p:sp>
    </p:spTree>
    <p:extLst>
      <p:ext uri="{BB962C8B-B14F-4D97-AF65-F5344CB8AC3E}">
        <p14:creationId xmlns:p14="http://schemas.microsoft.com/office/powerpoint/2010/main" val="110966365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 id="2147483881" r:id="rId23"/>
    <p:sldLayoutId id="2147483882"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D350B-DDFC-4635-A375-3F544DDEEAE5}" type="datetime1">
              <a:rPr lang="en-US" smtClean="0"/>
              <a:t>4/10/2018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662471731"/>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303B4A"/>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a:p>
        </p:txBody>
      </p:sp>
      <p:sp>
        <p:nvSpPr>
          <p:cNvPr id="1027" name="Text Placeholder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a:p>
        </p:txBody>
      </p:sp>
      <p:sp>
        <p:nvSpPr>
          <p:cNvPr id="4" name="Date Placeholder 3"/>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D4A2322-7284-4F45-8F14-B1F60C14975D}" type="datetime1">
              <a:rPr lang="en-US" smtClean="0"/>
              <a:t>4/10/2018</a:t>
            </a:fld>
            <a:endParaRPr lang="en-US"/>
          </a:p>
        </p:txBody>
      </p:sp>
      <p:sp>
        <p:nvSpPr>
          <p:cNvPr id="5" name="Footer Placeholder 4"/>
          <p:cNvSpPr>
            <a:spLocks noGrp="1"/>
          </p:cNvSpPr>
          <p:nvPr>
            <p:ph type="ftr" sz="quarter" idx="3"/>
          </p:nvPr>
        </p:nvSpPr>
        <p:spPr>
          <a:xfrm>
            <a:off x="3124200" y="6356351"/>
            <a:ext cx="2895600" cy="366183"/>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6B5EDA75-33EF-4F5F-8AEE-B0487D5CD76E}" type="slidenum">
              <a:rPr lang="en-US" smtClean="0"/>
              <a:t>‹#›</a:t>
            </a:fld>
            <a:endParaRPr lang="en-US"/>
          </a:p>
        </p:txBody>
      </p:sp>
    </p:spTree>
    <p:extLst>
      <p:ext uri="{BB962C8B-B14F-4D97-AF65-F5344CB8AC3E}">
        <p14:creationId xmlns:p14="http://schemas.microsoft.com/office/powerpoint/2010/main" val="3900175768"/>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685800"/>
            <a:ext cx="11887200" cy="7924800"/>
          </a:xfrm>
          <a:prstGeom prst="rect">
            <a:avLst/>
          </a:prstGeom>
        </p:spPr>
      </p:pic>
      <p:sp>
        <p:nvSpPr>
          <p:cNvPr id="7" name="Title 6"/>
          <p:cNvSpPr>
            <a:spLocks noGrp="1"/>
          </p:cNvSpPr>
          <p:nvPr>
            <p:ph type="ctrTitle"/>
          </p:nvPr>
        </p:nvSpPr>
        <p:spPr>
          <a:xfrm>
            <a:off x="457200" y="4747492"/>
            <a:ext cx="8305800" cy="1470025"/>
          </a:xfrm>
        </p:spPr>
        <p:txBody>
          <a:bodyPr>
            <a:normAutofit fontScale="90000"/>
          </a:bodyPr>
          <a:lstStyle/>
          <a:p>
            <a:pPr algn="ctr"/>
            <a:r>
              <a:rPr lang="en-US" sz="7200" b="1" dirty="0" smtClean="0">
                <a:solidFill>
                  <a:schemeClr val="bg2"/>
                </a:solidFill>
                <a:latin typeface="Lato Bold"/>
              </a:rPr>
              <a:t>Population Health Assessment Engine</a:t>
            </a:r>
            <a:endParaRPr lang="en-US" sz="7200" b="1" dirty="0">
              <a:solidFill>
                <a:schemeClr val="bg2"/>
              </a:solidFill>
              <a:latin typeface="Lato Bold"/>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1</a:t>
            </a:fld>
            <a:endParaRPr lang="en-US"/>
          </a:p>
        </p:txBody>
      </p:sp>
    </p:spTree>
    <p:extLst>
      <p:ext uri="{BB962C8B-B14F-4D97-AF65-F5344CB8AC3E}">
        <p14:creationId xmlns:p14="http://schemas.microsoft.com/office/powerpoint/2010/main" val="33025594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p:txBody>
      </p:sp>
      <p:sp>
        <p:nvSpPr>
          <p:cNvPr id="5" name="Content Placeholder 7"/>
          <p:cNvSpPr txBox="1">
            <a:spLocks/>
          </p:cNvSpPr>
          <p:nvPr/>
        </p:nvSpPr>
        <p:spPr>
          <a:xfrm>
            <a:off x="609600" y="19812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571500" indent="-571500" algn="l">
              <a:buAutoNum type="romanUcPeriod"/>
            </a:pPr>
            <a:r>
              <a:rPr lang="en-US" dirty="0" smtClean="0">
                <a:solidFill>
                  <a:schemeClr val="tx1">
                    <a:lumMod val="50000"/>
                  </a:schemeClr>
                </a:solidFill>
              </a:rPr>
              <a:t>PHATE Overview</a:t>
            </a:r>
          </a:p>
          <a:p>
            <a:pPr marL="571500" indent="-571500" algn="l">
              <a:buAutoNum type="romanUcPeriod"/>
            </a:pPr>
            <a:r>
              <a:rPr lang="en-US" dirty="0" smtClean="0">
                <a:solidFill>
                  <a:schemeClr val="tx1">
                    <a:lumMod val="50000"/>
                  </a:schemeClr>
                </a:solidFill>
              </a:rPr>
              <a:t>Guide to Navigating PHATE</a:t>
            </a:r>
          </a:p>
          <a:p>
            <a:pPr marL="457200" indent="-457200" algn="l">
              <a:buFont typeface="Arial" panose="020B0604020202020204" pitchFamily="34" charset="0"/>
              <a:buChar char="•"/>
            </a:pPr>
            <a:endParaRPr lang="en-US"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p:txBody>
      </p:sp>
      <p:sp>
        <p:nvSpPr>
          <p:cNvPr id="3" name="Slide Number Placeholder 2"/>
          <p:cNvSpPr>
            <a:spLocks noGrp="1"/>
          </p:cNvSpPr>
          <p:nvPr>
            <p:ph type="sldNum" sz="quarter" idx="12"/>
          </p:nvPr>
        </p:nvSpPr>
        <p:spPr/>
        <p:txBody>
          <a:bodyPr/>
          <a:lstStyle/>
          <a:p>
            <a:fld id="{94681301-5DFE-4D5C-BCB9-364D2F8A62D3}" type="slidenum">
              <a:rPr lang="en-US" smtClean="0"/>
              <a:t>10</a:t>
            </a:fld>
            <a:endParaRPr lang="en-US"/>
          </a:p>
        </p:txBody>
      </p:sp>
      <p:sp>
        <p:nvSpPr>
          <p:cNvPr id="7" name="Title 1"/>
          <p:cNvSpPr>
            <a:spLocks noGrp="1"/>
          </p:cNvSpPr>
          <p:nvPr>
            <p:ph type="title"/>
          </p:nvPr>
        </p:nvSpPr>
        <p:spPr>
          <a:xfrm>
            <a:off x="491836" y="350837"/>
            <a:ext cx="7886700" cy="1325563"/>
          </a:xfrm>
        </p:spPr>
        <p:txBody>
          <a:bodyPr>
            <a:noAutofit/>
          </a:bodyPr>
          <a:lstStyle/>
          <a:p>
            <a:r>
              <a:rPr lang="en-US" sz="2800" dirty="0">
                <a:solidFill>
                  <a:schemeClr val="accent1"/>
                </a:solidFill>
              </a:rPr>
              <a:t>Nuts and Bolts 03: Introduction to the </a:t>
            </a:r>
            <a:r>
              <a:rPr lang="en-US" sz="2800" dirty="0" smtClean="0">
                <a:solidFill>
                  <a:schemeClr val="accent1"/>
                </a:solidFill>
              </a:rPr>
              <a:t>Population Health Assessment Engine</a:t>
            </a:r>
            <a:br>
              <a:rPr lang="en-US" sz="2800" dirty="0" smtClean="0">
                <a:solidFill>
                  <a:schemeClr val="accent1"/>
                </a:solidFill>
              </a:rPr>
            </a:br>
            <a:r>
              <a:rPr lang="en-US" sz="2800" dirty="0" smtClean="0">
                <a:solidFill>
                  <a:schemeClr val="accent3"/>
                </a:solidFill>
              </a:rPr>
              <a:t>Outline</a:t>
            </a:r>
            <a:endParaRPr lang="en-US" sz="2800" dirty="0">
              <a:solidFill>
                <a:schemeClr val="accent3"/>
              </a:solidFill>
            </a:endParaRPr>
          </a:p>
        </p:txBody>
      </p:sp>
    </p:spTree>
    <p:extLst>
      <p:ext uri="{BB962C8B-B14F-4D97-AF65-F5344CB8AC3E}">
        <p14:creationId xmlns:p14="http://schemas.microsoft.com/office/powerpoint/2010/main" val="40316924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0614"/>
            <a:ext cx="9144000" cy="3036771"/>
          </a:xfrm>
          <a:prstGeom prst="rect">
            <a:avLst/>
          </a:prstGeom>
        </p:spPr>
      </p:pic>
      <p:sp>
        <p:nvSpPr>
          <p:cNvPr id="13" name="Title 1"/>
          <p:cNvSpPr txBox="1">
            <a:spLocks/>
          </p:cNvSpPr>
          <p:nvPr/>
        </p:nvSpPr>
        <p:spPr>
          <a:xfrm>
            <a:off x="156380" y="324138"/>
            <a:ext cx="8759019"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PHATE Overview: Two Tools in One</a:t>
            </a:r>
            <a:endParaRPr lang="en-US" dirty="0">
              <a:solidFill>
                <a:schemeClr val="accent1"/>
              </a:solidFill>
            </a:endParaRPr>
          </a:p>
        </p:txBody>
      </p:sp>
      <p:cxnSp>
        <p:nvCxnSpPr>
          <p:cNvPr id="5" name="Straight Arrow Connector 4"/>
          <p:cNvCxnSpPr/>
          <p:nvPr/>
        </p:nvCxnSpPr>
        <p:spPr>
          <a:xfrm flipH="1">
            <a:off x="1034386" y="2590800"/>
            <a:ext cx="8382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872586" y="2438400"/>
            <a:ext cx="3156614" cy="707886"/>
          </a:xfrm>
          <a:prstGeom prst="rect">
            <a:avLst/>
          </a:prstGeom>
          <a:noFill/>
        </p:spPr>
        <p:txBody>
          <a:bodyPr wrap="square" rtlCol="0">
            <a:spAutoFit/>
          </a:bodyPr>
          <a:lstStyle/>
          <a:p>
            <a:r>
              <a:rPr lang="en-US" sz="2000" b="1" dirty="0" smtClean="0">
                <a:solidFill>
                  <a:schemeClr val="accent4"/>
                </a:solidFill>
              </a:rPr>
              <a:t>My Community</a:t>
            </a:r>
          </a:p>
          <a:p>
            <a:r>
              <a:rPr lang="en-US" sz="2000" b="1" dirty="0" smtClean="0">
                <a:solidFill>
                  <a:schemeClr val="accent4"/>
                </a:solidFill>
              </a:rPr>
              <a:t>Community </a:t>
            </a:r>
            <a:r>
              <a:rPr lang="en-US" sz="2000" b="1" dirty="0" err="1" smtClean="0">
                <a:solidFill>
                  <a:schemeClr val="accent4"/>
                </a:solidFill>
              </a:rPr>
              <a:t>HotSpots</a:t>
            </a:r>
            <a:r>
              <a:rPr lang="en-US" sz="2000" b="1" dirty="0" smtClean="0">
                <a:solidFill>
                  <a:schemeClr val="accent4"/>
                </a:solidFill>
              </a:rPr>
              <a:t> </a:t>
            </a:r>
            <a:endParaRPr lang="en-US" sz="2000" b="1" dirty="0">
              <a:solidFill>
                <a:schemeClr val="accent4"/>
              </a:solidFill>
            </a:endParaRPr>
          </a:p>
        </p:txBody>
      </p:sp>
      <p:sp>
        <p:nvSpPr>
          <p:cNvPr id="3" name="Slide Number Placeholder 2"/>
          <p:cNvSpPr>
            <a:spLocks noGrp="1"/>
          </p:cNvSpPr>
          <p:nvPr>
            <p:ph type="sldNum" sz="quarter" idx="12"/>
          </p:nvPr>
        </p:nvSpPr>
        <p:spPr/>
        <p:txBody>
          <a:bodyPr/>
          <a:lstStyle/>
          <a:p>
            <a:fld id="{94681301-5DFE-4D5C-BCB9-364D2F8A62D3}" type="slidenum">
              <a:rPr lang="en-US" smtClean="0"/>
              <a:t>11</a:t>
            </a:fld>
            <a:endParaRPr lang="en-US"/>
          </a:p>
        </p:txBody>
      </p:sp>
    </p:spTree>
    <p:extLst>
      <p:ext uri="{BB962C8B-B14F-4D97-AF65-F5344CB8AC3E}">
        <p14:creationId xmlns:p14="http://schemas.microsoft.com/office/powerpoint/2010/main" val="34429978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56381" y="324138"/>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My Community</a:t>
            </a:r>
            <a:endParaRPr lang="en-US" dirty="0">
              <a:solidFill>
                <a:schemeClr val="accent1"/>
              </a:solidFill>
            </a:endParaRPr>
          </a:p>
        </p:txBody>
      </p:sp>
      <p:sp>
        <p:nvSpPr>
          <p:cNvPr id="7" name="Content Placeholder 2"/>
          <p:cNvSpPr txBox="1">
            <a:spLocks/>
          </p:cNvSpPr>
          <p:nvPr/>
        </p:nvSpPr>
        <p:spPr>
          <a:xfrm>
            <a:off x="609600" y="5105400"/>
            <a:ext cx="8382000" cy="1600200"/>
          </a:xfrm>
          <a:prstGeom prst="rect">
            <a:avLst/>
          </a:prstGeom>
        </p:spPr>
        <p:txBody>
          <a:bodyPr vert="horz" lIns="45720" tIns="22860" rIns="45720" bIns="2286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dirty="0" smtClean="0"/>
              <a:t>What you can do using My Community: </a:t>
            </a:r>
          </a:p>
          <a:p>
            <a:r>
              <a:rPr lang="en-US" altLang="en-US" dirty="0" smtClean="0"/>
              <a:t>View community characteristics</a:t>
            </a:r>
          </a:p>
          <a:p>
            <a:r>
              <a:rPr lang="en-US" altLang="en-US" dirty="0" smtClean="0"/>
              <a:t>View your clinic’s service area</a:t>
            </a:r>
          </a:p>
          <a:p>
            <a:r>
              <a:rPr lang="en-US" altLang="en-US" dirty="0" smtClean="0"/>
              <a:t>View how your clinic’s service area relates to community characteristics</a:t>
            </a:r>
          </a:p>
          <a:p>
            <a:r>
              <a:rPr lang="en-US" altLang="en-US" dirty="0" smtClean="0"/>
              <a:t>Download community characteristics</a:t>
            </a:r>
          </a:p>
        </p:txBody>
      </p:sp>
      <p:sp>
        <p:nvSpPr>
          <p:cNvPr id="2" name="Slide Number Placeholder 1"/>
          <p:cNvSpPr>
            <a:spLocks noGrp="1"/>
          </p:cNvSpPr>
          <p:nvPr>
            <p:ph type="sldNum" sz="quarter" idx="12"/>
          </p:nvPr>
        </p:nvSpPr>
        <p:spPr/>
        <p:txBody>
          <a:bodyPr/>
          <a:lstStyle/>
          <a:p>
            <a:fld id="{94681301-5DFE-4D5C-BCB9-364D2F8A62D3}" type="slidenum">
              <a:rPr lang="en-US" smtClean="0"/>
              <a:t>12</a:t>
            </a:fld>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7854"/>
            <a:ext cx="9144000" cy="3832781"/>
          </a:xfrm>
          <a:prstGeom prst="rect">
            <a:avLst/>
          </a:prstGeom>
        </p:spPr>
      </p:pic>
    </p:spTree>
    <p:extLst>
      <p:ext uri="{BB962C8B-B14F-4D97-AF65-F5344CB8AC3E}">
        <p14:creationId xmlns:p14="http://schemas.microsoft.com/office/powerpoint/2010/main" val="26897091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56381" y="324138"/>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Community </a:t>
            </a:r>
            <a:r>
              <a:rPr lang="en-US" dirty="0" err="1" smtClean="0">
                <a:solidFill>
                  <a:schemeClr val="accent1"/>
                </a:solidFill>
              </a:rPr>
              <a:t>HotSpots</a:t>
            </a:r>
            <a:endParaRPr lang="en-US" dirty="0">
              <a:solidFill>
                <a:schemeClr val="accent1"/>
              </a:solidFill>
            </a:endParaRPr>
          </a:p>
        </p:txBody>
      </p:sp>
      <p:sp>
        <p:nvSpPr>
          <p:cNvPr id="7" name="Content Placeholder 2"/>
          <p:cNvSpPr txBox="1">
            <a:spLocks/>
          </p:cNvSpPr>
          <p:nvPr/>
        </p:nvSpPr>
        <p:spPr>
          <a:xfrm>
            <a:off x="533400" y="5029200"/>
            <a:ext cx="8382000" cy="1828800"/>
          </a:xfrm>
          <a:prstGeom prst="rect">
            <a:avLst/>
          </a:prstGeom>
        </p:spPr>
        <p:txBody>
          <a:bodyPr vert="horz" lIns="45720" tIns="22860" rIns="45720" bIns="228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altLang="en-US" sz="1800" dirty="0" smtClean="0"/>
              <a:t>What you can do using Community </a:t>
            </a:r>
            <a:r>
              <a:rPr lang="en-US" altLang="en-US" sz="1800" dirty="0" err="1" smtClean="0"/>
              <a:t>HotSpots</a:t>
            </a:r>
            <a:r>
              <a:rPr lang="en-US" altLang="en-US" sz="1800" dirty="0" smtClean="0"/>
              <a:t>: </a:t>
            </a:r>
          </a:p>
          <a:p>
            <a:pPr>
              <a:lnSpc>
                <a:spcPct val="100000"/>
              </a:lnSpc>
              <a:spcBef>
                <a:spcPts val="0"/>
              </a:spcBef>
            </a:pPr>
            <a:r>
              <a:rPr lang="en-US" altLang="en-US" sz="1800" dirty="0" smtClean="0"/>
              <a:t>View community characteristics</a:t>
            </a:r>
          </a:p>
          <a:p>
            <a:pPr>
              <a:lnSpc>
                <a:spcPct val="100000"/>
              </a:lnSpc>
              <a:spcBef>
                <a:spcPts val="0"/>
              </a:spcBef>
            </a:pPr>
            <a:r>
              <a:rPr lang="en-US" altLang="en-US" sz="1800" dirty="0" smtClean="0"/>
              <a:t>View hot spots (clusters of poor disease control or gaps in quality) from your electronic health record data</a:t>
            </a:r>
          </a:p>
          <a:p>
            <a:pPr>
              <a:lnSpc>
                <a:spcPct val="100000"/>
              </a:lnSpc>
              <a:spcBef>
                <a:spcPts val="0"/>
              </a:spcBef>
            </a:pPr>
            <a:r>
              <a:rPr lang="en-US" altLang="en-US" sz="1800" dirty="0" smtClean="0"/>
              <a:t>View how hot spots relate to community characteristics</a:t>
            </a:r>
          </a:p>
          <a:p>
            <a:pPr>
              <a:lnSpc>
                <a:spcPct val="100000"/>
              </a:lnSpc>
              <a:spcBef>
                <a:spcPts val="0"/>
              </a:spcBef>
            </a:pPr>
            <a:r>
              <a:rPr lang="en-US" altLang="en-US" sz="1800" dirty="0" smtClean="0"/>
              <a:t>Download community characteristics</a:t>
            </a:r>
          </a:p>
        </p:txBody>
      </p:sp>
      <p:sp>
        <p:nvSpPr>
          <p:cNvPr id="2" name="Slide Number Placeholder 1"/>
          <p:cNvSpPr>
            <a:spLocks noGrp="1"/>
          </p:cNvSpPr>
          <p:nvPr>
            <p:ph type="sldNum" sz="quarter" idx="12"/>
          </p:nvPr>
        </p:nvSpPr>
        <p:spPr/>
        <p:txBody>
          <a:bodyPr/>
          <a:lstStyle/>
          <a:p>
            <a:fld id="{94681301-5DFE-4D5C-BCB9-364D2F8A62D3}" type="slidenum">
              <a:rPr lang="en-US" smtClean="0"/>
              <a:t>13</a:t>
            </a:fld>
            <a:endParaRPr lang="en-US"/>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9791"/>
            <a:ext cx="9144000" cy="3849813"/>
          </a:xfrm>
          <a:prstGeom prst="rect">
            <a:avLst/>
          </a:prstGeom>
        </p:spPr>
      </p:pic>
    </p:spTree>
    <p:extLst>
      <p:ext uri="{BB962C8B-B14F-4D97-AF65-F5344CB8AC3E}">
        <p14:creationId xmlns:p14="http://schemas.microsoft.com/office/powerpoint/2010/main" val="16521402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9144000" cy="3896623"/>
          </a:xfrm>
          <a:prstGeom prst="rect">
            <a:avLst/>
          </a:prstGeom>
        </p:spPr>
      </p:pic>
      <p:grpSp>
        <p:nvGrpSpPr>
          <p:cNvPr id="4" name="Group 3"/>
          <p:cNvGrpSpPr/>
          <p:nvPr/>
        </p:nvGrpSpPr>
        <p:grpSpPr>
          <a:xfrm>
            <a:off x="533400" y="1857345"/>
            <a:ext cx="2055125" cy="400110"/>
            <a:chOff x="381000" y="1933545"/>
            <a:chExt cx="2055125" cy="400110"/>
          </a:xfrm>
        </p:grpSpPr>
        <p:cxnSp>
          <p:nvCxnSpPr>
            <p:cNvPr id="5" name="Straight Arrow Connector 4"/>
            <p:cNvCxnSpPr/>
            <p:nvPr/>
          </p:nvCxnSpPr>
          <p:spPr>
            <a:xfrm flipH="1">
              <a:off x="381000" y="2133600"/>
              <a:ext cx="8382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293125" y="1933545"/>
              <a:ext cx="1143000" cy="400110"/>
            </a:xfrm>
            <a:prstGeom prst="rect">
              <a:avLst/>
            </a:prstGeom>
            <a:noFill/>
          </p:spPr>
          <p:txBody>
            <a:bodyPr wrap="square" rtlCol="0">
              <a:spAutoFit/>
            </a:bodyPr>
            <a:lstStyle/>
            <a:p>
              <a:r>
                <a:rPr lang="en-US" sz="2000" b="1" dirty="0" smtClean="0">
                  <a:solidFill>
                    <a:schemeClr val="accent4"/>
                  </a:solidFill>
                </a:rPr>
                <a:t>ZOOM</a:t>
              </a:r>
              <a:endParaRPr lang="en-US" sz="2000" b="1" dirty="0">
                <a:solidFill>
                  <a:schemeClr val="accent4"/>
                </a:solidFill>
              </a:endParaRPr>
            </a:p>
          </p:txBody>
        </p:sp>
      </p:grpSp>
      <p:grpSp>
        <p:nvGrpSpPr>
          <p:cNvPr id="7" name="Group 6"/>
          <p:cNvGrpSpPr/>
          <p:nvPr/>
        </p:nvGrpSpPr>
        <p:grpSpPr>
          <a:xfrm>
            <a:off x="533400" y="2209800"/>
            <a:ext cx="2362199" cy="400110"/>
            <a:chOff x="533400" y="4876800"/>
            <a:chExt cx="2362199" cy="400110"/>
          </a:xfrm>
        </p:grpSpPr>
        <p:cxnSp>
          <p:nvCxnSpPr>
            <p:cNvPr id="8" name="Straight Arrow Connector 7"/>
            <p:cNvCxnSpPr/>
            <p:nvPr/>
          </p:nvCxnSpPr>
          <p:spPr>
            <a:xfrm flipH="1">
              <a:off x="533400" y="5105400"/>
              <a:ext cx="8382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45524" y="4876800"/>
              <a:ext cx="1450075" cy="400110"/>
            </a:xfrm>
            <a:prstGeom prst="rect">
              <a:avLst/>
            </a:prstGeom>
            <a:noFill/>
          </p:spPr>
          <p:txBody>
            <a:bodyPr wrap="square" rtlCol="0">
              <a:spAutoFit/>
            </a:bodyPr>
            <a:lstStyle/>
            <a:p>
              <a:r>
                <a:rPr lang="en-US" sz="2000" b="1" dirty="0" smtClean="0">
                  <a:solidFill>
                    <a:schemeClr val="accent4"/>
                  </a:solidFill>
                </a:rPr>
                <a:t>MAP LAYER</a:t>
              </a:r>
              <a:endParaRPr lang="en-US" sz="2000" b="1" dirty="0">
                <a:solidFill>
                  <a:schemeClr val="accent4"/>
                </a:solidFill>
              </a:endParaRPr>
            </a:p>
          </p:txBody>
        </p:sp>
      </p:grpSp>
      <p:grpSp>
        <p:nvGrpSpPr>
          <p:cNvPr id="10" name="Group 9"/>
          <p:cNvGrpSpPr/>
          <p:nvPr/>
        </p:nvGrpSpPr>
        <p:grpSpPr>
          <a:xfrm>
            <a:off x="6366681" y="1783137"/>
            <a:ext cx="1676400" cy="400110"/>
            <a:chOff x="6400800" y="1857345"/>
            <a:chExt cx="1676400" cy="400110"/>
          </a:xfrm>
        </p:grpSpPr>
        <p:cxnSp>
          <p:nvCxnSpPr>
            <p:cNvPr id="11" name="Straight Arrow Connector 10"/>
            <p:cNvCxnSpPr/>
            <p:nvPr/>
          </p:nvCxnSpPr>
          <p:spPr>
            <a:xfrm>
              <a:off x="7315200" y="2057400"/>
              <a:ext cx="7620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00800" y="1857345"/>
              <a:ext cx="1143000" cy="400110"/>
            </a:xfrm>
            <a:prstGeom prst="rect">
              <a:avLst/>
            </a:prstGeom>
            <a:noFill/>
            <a:ln>
              <a:noFill/>
            </a:ln>
          </p:spPr>
          <p:txBody>
            <a:bodyPr wrap="square" rtlCol="0">
              <a:spAutoFit/>
            </a:bodyPr>
            <a:lstStyle/>
            <a:p>
              <a:r>
                <a:rPr lang="en-US" sz="2000" b="1" dirty="0" smtClean="0">
                  <a:solidFill>
                    <a:schemeClr val="accent4"/>
                  </a:solidFill>
                </a:rPr>
                <a:t>MENU</a:t>
              </a:r>
              <a:endParaRPr lang="en-US" sz="2000" b="1" dirty="0">
                <a:solidFill>
                  <a:schemeClr val="accent4"/>
                </a:solidFill>
              </a:endParaRPr>
            </a:p>
          </p:txBody>
        </p:sp>
      </p:grpSp>
      <p:sp>
        <p:nvSpPr>
          <p:cNvPr id="13" name="Title 1"/>
          <p:cNvSpPr txBox="1">
            <a:spLocks/>
          </p:cNvSpPr>
          <p:nvPr/>
        </p:nvSpPr>
        <p:spPr>
          <a:xfrm>
            <a:off x="156381" y="324138"/>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Navigation</a:t>
            </a:r>
            <a:endParaRPr lang="en-US" dirty="0">
              <a:solidFill>
                <a:schemeClr val="accent1"/>
              </a:solidFill>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14</a:t>
            </a:fld>
            <a:endParaRPr lang="en-US"/>
          </a:p>
        </p:txBody>
      </p:sp>
      <p:grpSp>
        <p:nvGrpSpPr>
          <p:cNvPr id="15" name="Group 14"/>
          <p:cNvGrpSpPr/>
          <p:nvPr/>
        </p:nvGrpSpPr>
        <p:grpSpPr>
          <a:xfrm>
            <a:off x="533401" y="2667000"/>
            <a:ext cx="3962399" cy="400110"/>
            <a:chOff x="381000" y="1933545"/>
            <a:chExt cx="3962399" cy="400110"/>
          </a:xfrm>
        </p:grpSpPr>
        <p:cxnSp>
          <p:nvCxnSpPr>
            <p:cNvPr id="16" name="Straight Arrow Connector 15"/>
            <p:cNvCxnSpPr/>
            <p:nvPr/>
          </p:nvCxnSpPr>
          <p:spPr>
            <a:xfrm flipH="1">
              <a:off x="381000" y="2133600"/>
              <a:ext cx="8382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293124" y="1933545"/>
              <a:ext cx="3050275" cy="400110"/>
            </a:xfrm>
            <a:prstGeom prst="rect">
              <a:avLst/>
            </a:prstGeom>
            <a:noFill/>
          </p:spPr>
          <p:txBody>
            <a:bodyPr wrap="square" rtlCol="0">
              <a:spAutoFit/>
            </a:bodyPr>
            <a:lstStyle/>
            <a:p>
              <a:r>
                <a:rPr lang="en-US" sz="2000" b="1" dirty="0" smtClean="0">
                  <a:solidFill>
                    <a:schemeClr val="accent4"/>
                  </a:solidFill>
                </a:rPr>
                <a:t>SEARCH FOR AN ADDRESS</a:t>
              </a:r>
              <a:endParaRPr lang="en-US" sz="2000" b="1" dirty="0">
                <a:solidFill>
                  <a:schemeClr val="accent4"/>
                </a:solidFill>
              </a:endParaRPr>
            </a:p>
          </p:txBody>
        </p:sp>
      </p:grpSp>
    </p:spTree>
    <p:extLst>
      <p:ext uri="{BB962C8B-B14F-4D97-AF65-F5344CB8AC3E}">
        <p14:creationId xmlns:p14="http://schemas.microsoft.com/office/powerpoint/2010/main" val="77646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2452"/>
            <a:ext cx="9144000" cy="3893095"/>
          </a:xfrm>
          <a:prstGeom prst="rect">
            <a:avLst/>
          </a:prstGeom>
        </p:spPr>
      </p:pic>
      <p:cxnSp>
        <p:nvCxnSpPr>
          <p:cNvPr id="5" name="Straight Arrow Connector 4"/>
          <p:cNvCxnSpPr/>
          <p:nvPr/>
        </p:nvCxnSpPr>
        <p:spPr>
          <a:xfrm rot="5400000" flipH="1">
            <a:off x="266700" y="2247900"/>
            <a:ext cx="8382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156381" y="324138"/>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Tabs</a:t>
            </a:r>
            <a:endParaRPr lang="en-US" dirty="0">
              <a:solidFill>
                <a:schemeClr val="accent1"/>
              </a:solidFill>
            </a:endParaRPr>
          </a:p>
        </p:txBody>
      </p:sp>
      <p:cxnSp>
        <p:nvCxnSpPr>
          <p:cNvPr id="14" name="Straight Arrow Connector 13"/>
          <p:cNvCxnSpPr/>
          <p:nvPr/>
        </p:nvCxnSpPr>
        <p:spPr>
          <a:xfrm rot="5400000" flipH="1">
            <a:off x="723900" y="2247900"/>
            <a:ext cx="8382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a:off x="1181100" y="2247900"/>
            <a:ext cx="8382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94681301-5DFE-4D5C-BCB9-364D2F8A62D3}" type="slidenum">
              <a:rPr lang="en-US" smtClean="0"/>
              <a:t>15</a:t>
            </a:fld>
            <a:endParaRPr lang="en-US"/>
          </a:p>
        </p:txBody>
      </p:sp>
    </p:spTree>
    <p:extLst>
      <p:ext uri="{BB962C8B-B14F-4D97-AF65-F5344CB8AC3E}">
        <p14:creationId xmlns:p14="http://schemas.microsoft.com/office/powerpoint/2010/main" val="1948323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56381" y="324138"/>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Zoom</a:t>
            </a:r>
            <a:endParaRPr lang="en-US" dirty="0">
              <a:solidFill>
                <a:schemeClr val="accent1"/>
              </a:solidFill>
            </a:endParaRPr>
          </a:p>
        </p:txBody>
      </p:sp>
      <p:sp>
        <p:nvSpPr>
          <p:cNvPr id="3" name="Slide Number Placeholder 2"/>
          <p:cNvSpPr>
            <a:spLocks noGrp="1"/>
          </p:cNvSpPr>
          <p:nvPr>
            <p:ph type="sldNum" sz="quarter" idx="12"/>
          </p:nvPr>
        </p:nvSpPr>
        <p:spPr/>
        <p:txBody>
          <a:bodyPr/>
          <a:lstStyle/>
          <a:p>
            <a:fld id="{94681301-5DFE-4D5C-BCB9-364D2F8A62D3}" type="slidenum">
              <a:rPr lang="en-US" smtClean="0"/>
              <a:t>16</a:t>
            </a:fld>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1290"/>
            <a:ext cx="9144000" cy="3875420"/>
          </a:xfrm>
          <a:prstGeom prst="rect">
            <a:avLst/>
          </a:prstGeom>
        </p:spPr>
      </p:pic>
    </p:spTree>
    <p:extLst>
      <p:ext uri="{BB962C8B-B14F-4D97-AF65-F5344CB8AC3E}">
        <p14:creationId xmlns:p14="http://schemas.microsoft.com/office/powerpoint/2010/main" val="25491579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7400"/>
            <a:ext cx="9144000" cy="2901086"/>
          </a:xfrm>
          <a:prstGeom prst="rect">
            <a:avLst/>
          </a:prstGeom>
        </p:spPr>
      </p:pic>
      <p:grpSp>
        <p:nvGrpSpPr>
          <p:cNvPr id="7" name="Group 6"/>
          <p:cNvGrpSpPr/>
          <p:nvPr/>
        </p:nvGrpSpPr>
        <p:grpSpPr>
          <a:xfrm>
            <a:off x="533400" y="2895600"/>
            <a:ext cx="2362199" cy="400110"/>
            <a:chOff x="533400" y="4876800"/>
            <a:chExt cx="2362199" cy="400110"/>
          </a:xfrm>
        </p:grpSpPr>
        <p:cxnSp>
          <p:nvCxnSpPr>
            <p:cNvPr id="8" name="Straight Arrow Connector 7"/>
            <p:cNvCxnSpPr/>
            <p:nvPr/>
          </p:nvCxnSpPr>
          <p:spPr>
            <a:xfrm flipH="1">
              <a:off x="533400" y="5105400"/>
              <a:ext cx="8382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45524" y="4876800"/>
              <a:ext cx="1450075" cy="400110"/>
            </a:xfrm>
            <a:prstGeom prst="rect">
              <a:avLst/>
            </a:prstGeom>
            <a:noFill/>
          </p:spPr>
          <p:txBody>
            <a:bodyPr wrap="square" rtlCol="0">
              <a:spAutoFit/>
            </a:bodyPr>
            <a:lstStyle/>
            <a:p>
              <a:r>
                <a:rPr lang="en-US" sz="2000" b="1" dirty="0" smtClean="0">
                  <a:solidFill>
                    <a:schemeClr val="accent4"/>
                  </a:solidFill>
                </a:rPr>
                <a:t>MAP LAYER</a:t>
              </a:r>
              <a:endParaRPr lang="en-US" sz="2000" b="1" dirty="0">
                <a:solidFill>
                  <a:schemeClr val="accent4"/>
                </a:solidFill>
              </a:endParaRPr>
            </a:p>
          </p:txBody>
        </p:sp>
      </p:grpSp>
      <p:sp>
        <p:nvSpPr>
          <p:cNvPr id="13" name="Title 1"/>
          <p:cNvSpPr txBox="1">
            <a:spLocks/>
          </p:cNvSpPr>
          <p:nvPr/>
        </p:nvSpPr>
        <p:spPr>
          <a:xfrm>
            <a:off x="156381" y="324138"/>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Map Layer</a:t>
            </a:r>
            <a:endParaRPr lang="en-US" dirty="0">
              <a:solidFill>
                <a:schemeClr val="accent1"/>
              </a:solidFill>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17</a:t>
            </a:fld>
            <a:endParaRPr lang="en-US"/>
          </a:p>
        </p:txBody>
      </p:sp>
    </p:spTree>
    <p:extLst>
      <p:ext uri="{BB962C8B-B14F-4D97-AF65-F5344CB8AC3E}">
        <p14:creationId xmlns:p14="http://schemas.microsoft.com/office/powerpoint/2010/main" val="5500356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56381" y="324138"/>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Map Layer - Imagery</a:t>
            </a:r>
            <a:endParaRPr lang="en-US" dirty="0">
              <a:solidFill>
                <a:schemeClr val="accent1"/>
              </a:solidFill>
            </a:endParaRPr>
          </a:p>
        </p:txBody>
      </p:sp>
      <p:sp>
        <p:nvSpPr>
          <p:cNvPr id="3" name="Slide Number Placeholder 2"/>
          <p:cNvSpPr>
            <a:spLocks noGrp="1"/>
          </p:cNvSpPr>
          <p:nvPr>
            <p:ph type="sldNum" sz="quarter" idx="12"/>
          </p:nvPr>
        </p:nvSpPr>
        <p:spPr/>
        <p:txBody>
          <a:bodyPr/>
          <a:lstStyle/>
          <a:p>
            <a:fld id="{94681301-5DFE-4D5C-BCB9-364D2F8A62D3}" type="slidenum">
              <a:rPr lang="en-US" smtClean="0"/>
              <a:t>18</a:t>
            </a:fld>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0200"/>
            <a:ext cx="9144000" cy="3776991"/>
          </a:xfrm>
          <a:prstGeom prst="rect">
            <a:avLst/>
          </a:prstGeom>
        </p:spPr>
      </p:pic>
    </p:spTree>
    <p:extLst>
      <p:ext uri="{BB962C8B-B14F-4D97-AF65-F5344CB8AC3E}">
        <p14:creationId xmlns:p14="http://schemas.microsoft.com/office/powerpoint/2010/main" val="23195697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228600" y="304800"/>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Map Layer – Social Determinant</a:t>
            </a:r>
            <a:endParaRPr lang="en-US" dirty="0">
              <a:solidFill>
                <a:schemeClr val="accent1"/>
              </a:solidFill>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19</a:t>
            </a:fld>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3326"/>
            <a:ext cx="9144000" cy="3771348"/>
          </a:xfrm>
          <a:prstGeom prst="rect">
            <a:avLst/>
          </a:prstGeom>
        </p:spPr>
      </p:pic>
    </p:spTree>
    <p:extLst>
      <p:ext uri="{BB962C8B-B14F-4D97-AF65-F5344CB8AC3E}">
        <p14:creationId xmlns:p14="http://schemas.microsoft.com/office/powerpoint/2010/main" val="1467418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683" y="0"/>
            <a:ext cx="9147683" cy="6858000"/>
          </a:xfrm>
          <a:prstGeom prst="rect">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34" name="TextBox 33"/>
          <p:cNvSpPr txBox="1"/>
          <p:nvPr/>
        </p:nvSpPr>
        <p:spPr>
          <a:xfrm>
            <a:off x="5372274" y="3352800"/>
            <a:ext cx="677083" cy="685110"/>
          </a:xfrm>
          <a:prstGeom prst="rect">
            <a:avLst/>
          </a:prstGeom>
          <a:noFill/>
        </p:spPr>
        <p:txBody>
          <a:bodyPr wrap="none" lIns="38405" tIns="19202" rIns="38405" bIns="19202" rtlCol="0">
            <a:spAutoFit/>
          </a:bodyPr>
          <a:lstStyle/>
          <a:p>
            <a:pPr algn="ctr"/>
            <a:r>
              <a:rPr lang="en-US" sz="4200" b="1" dirty="0" smtClean="0">
                <a:solidFill>
                  <a:schemeClr val="bg1"/>
                </a:solidFill>
                <a:latin typeface="Lato Bold" charset="0"/>
                <a:ea typeface="Lato Bold" charset="0"/>
                <a:cs typeface="Lato Bold" charset="0"/>
              </a:rPr>
              <a:t>04</a:t>
            </a:r>
            <a:endParaRPr lang="en-US" sz="4200" b="1" dirty="0">
              <a:solidFill>
                <a:schemeClr val="bg1"/>
              </a:solidFill>
              <a:latin typeface="Lato Bold" charset="0"/>
              <a:ea typeface="Lato Bold" charset="0"/>
              <a:cs typeface="Lato Bold" charset="0"/>
            </a:endParaRPr>
          </a:p>
        </p:txBody>
      </p:sp>
      <p:sp>
        <p:nvSpPr>
          <p:cNvPr id="36" name="TextBox 35"/>
          <p:cNvSpPr txBox="1"/>
          <p:nvPr/>
        </p:nvSpPr>
        <p:spPr>
          <a:xfrm>
            <a:off x="4714250" y="4079691"/>
            <a:ext cx="2121272" cy="685110"/>
          </a:xfrm>
          <a:prstGeom prst="rect">
            <a:avLst/>
          </a:prstGeom>
          <a:noFill/>
        </p:spPr>
        <p:txBody>
          <a:bodyPr wrap="square" lIns="38405" tIns="19202" rIns="38405" bIns="19202" rtlCol="0" anchor="t" anchorCtr="1">
            <a:spAutoFit/>
          </a:bodyPr>
          <a:lstStyle/>
          <a:p>
            <a:pPr algn="ctr">
              <a:lnSpc>
                <a:spcPct val="150000"/>
              </a:lnSpc>
            </a:pPr>
            <a:r>
              <a:rPr lang="en-US" sz="1400" b="1" dirty="0" smtClean="0">
                <a:solidFill>
                  <a:schemeClr val="bg1"/>
                </a:solidFill>
                <a:latin typeface="Lato Black" charset="0"/>
                <a:ea typeface="Lato Black" charset="0"/>
                <a:cs typeface="Lato Black" charset="0"/>
              </a:rPr>
              <a:t>How to use My Community </a:t>
            </a:r>
            <a:endParaRPr lang="en-US" sz="1400" b="1" dirty="0">
              <a:solidFill>
                <a:schemeClr val="bg1"/>
              </a:solidFill>
              <a:latin typeface="Lato Black" charset="0"/>
              <a:ea typeface="Lato Black" charset="0"/>
              <a:cs typeface="Lato Black" charset="0"/>
            </a:endParaRPr>
          </a:p>
        </p:txBody>
      </p:sp>
      <p:sp>
        <p:nvSpPr>
          <p:cNvPr id="39" name="TextBox 38"/>
          <p:cNvSpPr txBox="1"/>
          <p:nvPr/>
        </p:nvSpPr>
        <p:spPr>
          <a:xfrm>
            <a:off x="3035531" y="3352800"/>
            <a:ext cx="677083" cy="685110"/>
          </a:xfrm>
          <a:prstGeom prst="rect">
            <a:avLst/>
          </a:prstGeom>
          <a:noFill/>
        </p:spPr>
        <p:txBody>
          <a:bodyPr wrap="none" lIns="38405" tIns="19202" rIns="38405" bIns="19202" rtlCol="0">
            <a:spAutoFit/>
          </a:bodyPr>
          <a:lstStyle/>
          <a:p>
            <a:pPr algn="ctr"/>
            <a:r>
              <a:rPr lang="en-US" sz="4200" b="1" dirty="0" smtClean="0">
                <a:solidFill>
                  <a:schemeClr val="bg1"/>
                </a:solidFill>
                <a:latin typeface="Lato Bold" charset="0"/>
                <a:ea typeface="Lato Bold" charset="0"/>
                <a:cs typeface="Lato Bold" charset="0"/>
              </a:rPr>
              <a:t>03</a:t>
            </a:r>
            <a:endParaRPr lang="en-US" sz="4200" b="1" dirty="0">
              <a:solidFill>
                <a:schemeClr val="bg1"/>
              </a:solidFill>
              <a:latin typeface="Lato Bold" charset="0"/>
              <a:ea typeface="Lato Bold" charset="0"/>
              <a:cs typeface="Lato Bold" charset="0"/>
            </a:endParaRPr>
          </a:p>
        </p:txBody>
      </p:sp>
      <p:sp>
        <p:nvSpPr>
          <p:cNvPr id="40" name="TextBox 39"/>
          <p:cNvSpPr txBox="1"/>
          <p:nvPr/>
        </p:nvSpPr>
        <p:spPr>
          <a:xfrm>
            <a:off x="2189553" y="3960396"/>
            <a:ext cx="2337492" cy="968329"/>
          </a:xfrm>
          <a:prstGeom prst="rect">
            <a:avLst/>
          </a:prstGeom>
          <a:noFill/>
        </p:spPr>
        <p:txBody>
          <a:bodyPr wrap="square" lIns="38405" tIns="19202" rIns="38405" bIns="19202" rtlCol="0" anchor="t" anchorCtr="1">
            <a:spAutoFit/>
          </a:bodyPr>
          <a:lstStyle/>
          <a:p>
            <a:pPr algn="ctr">
              <a:lnSpc>
                <a:spcPct val="150000"/>
              </a:lnSpc>
            </a:pPr>
            <a:r>
              <a:rPr lang="en-US" sz="1400" b="1" dirty="0" smtClean="0">
                <a:solidFill>
                  <a:schemeClr val="bg1"/>
                </a:solidFill>
                <a:latin typeface="Lato Black" charset="0"/>
                <a:ea typeface="Lato Black" charset="0"/>
                <a:cs typeface="Lato Black" charset="0"/>
              </a:rPr>
              <a:t>Introduction to the Population Health Assessment Engine </a:t>
            </a:r>
            <a:endParaRPr lang="en-US" sz="1400" b="1" dirty="0">
              <a:solidFill>
                <a:schemeClr val="bg1"/>
              </a:solidFill>
              <a:latin typeface="Lato Black" charset="0"/>
              <a:ea typeface="Lato Black" charset="0"/>
              <a:cs typeface="Lato Black" charset="0"/>
            </a:endParaRPr>
          </a:p>
        </p:txBody>
      </p:sp>
      <p:sp>
        <p:nvSpPr>
          <p:cNvPr id="43" name="TextBox 42"/>
          <p:cNvSpPr txBox="1"/>
          <p:nvPr/>
        </p:nvSpPr>
        <p:spPr>
          <a:xfrm>
            <a:off x="7524616" y="3352800"/>
            <a:ext cx="677083" cy="685110"/>
          </a:xfrm>
          <a:prstGeom prst="rect">
            <a:avLst/>
          </a:prstGeom>
          <a:noFill/>
        </p:spPr>
        <p:txBody>
          <a:bodyPr wrap="none" lIns="38405" tIns="19202" rIns="38405" bIns="19202" rtlCol="0">
            <a:spAutoFit/>
          </a:bodyPr>
          <a:lstStyle/>
          <a:p>
            <a:pPr algn="ctr"/>
            <a:r>
              <a:rPr lang="en-US" sz="4200" b="1" dirty="0" smtClean="0">
                <a:solidFill>
                  <a:schemeClr val="bg1"/>
                </a:solidFill>
                <a:latin typeface="Lato Bold" charset="0"/>
                <a:ea typeface="Lato Bold" charset="0"/>
                <a:cs typeface="Lato Bold" charset="0"/>
              </a:rPr>
              <a:t>05</a:t>
            </a:r>
            <a:endParaRPr lang="en-US" sz="4200" b="1" dirty="0">
              <a:solidFill>
                <a:schemeClr val="bg1"/>
              </a:solidFill>
              <a:latin typeface="Lato Bold" charset="0"/>
              <a:ea typeface="Lato Bold" charset="0"/>
              <a:cs typeface="Lato Bold" charset="0"/>
            </a:endParaRPr>
          </a:p>
        </p:txBody>
      </p:sp>
      <p:sp>
        <p:nvSpPr>
          <p:cNvPr id="47" name="TextBox 46"/>
          <p:cNvSpPr txBox="1"/>
          <p:nvPr/>
        </p:nvSpPr>
        <p:spPr>
          <a:xfrm>
            <a:off x="6791476" y="1560765"/>
            <a:ext cx="677083" cy="685110"/>
          </a:xfrm>
          <a:prstGeom prst="rect">
            <a:avLst/>
          </a:prstGeom>
          <a:noFill/>
        </p:spPr>
        <p:txBody>
          <a:bodyPr wrap="none" lIns="38405" tIns="19202" rIns="38405" bIns="19202" rtlCol="0">
            <a:spAutoFit/>
          </a:bodyPr>
          <a:lstStyle/>
          <a:p>
            <a:pPr algn="ctr"/>
            <a:r>
              <a:rPr lang="en-US" sz="4200" b="1" dirty="0">
                <a:solidFill>
                  <a:schemeClr val="bg1"/>
                </a:solidFill>
                <a:latin typeface="Lato Bold" charset="0"/>
                <a:ea typeface="Lato Bold" charset="0"/>
                <a:cs typeface="Lato Bold" charset="0"/>
              </a:rPr>
              <a:t>02</a:t>
            </a:r>
          </a:p>
        </p:txBody>
      </p:sp>
      <p:sp>
        <p:nvSpPr>
          <p:cNvPr id="48" name="TextBox 47"/>
          <p:cNvSpPr txBox="1"/>
          <p:nvPr/>
        </p:nvSpPr>
        <p:spPr>
          <a:xfrm>
            <a:off x="5943600" y="2367348"/>
            <a:ext cx="2272449" cy="461972"/>
          </a:xfrm>
          <a:prstGeom prst="rect">
            <a:avLst/>
          </a:prstGeom>
          <a:noFill/>
        </p:spPr>
        <p:txBody>
          <a:bodyPr wrap="square" lIns="38405" tIns="19202" rIns="38405" bIns="19202" rtlCol="0" anchor="t" anchorCtr="1">
            <a:spAutoFit/>
          </a:bodyPr>
          <a:lstStyle/>
          <a:p>
            <a:pPr algn="ctr">
              <a:lnSpc>
                <a:spcPts val="1126"/>
              </a:lnSpc>
            </a:pPr>
            <a:r>
              <a:rPr lang="en-US" sz="1400" b="1" dirty="0">
                <a:solidFill>
                  <a:schemeClr val="bg1"/>
                </a:solidFill>
                <a:latin typeface="Lato Black" charset="0"/>
                <a:ea typeface="Lato Black" charset="0"/>
                <a:cs typeface="Lato Black" charset="0"/>
              </a:rPr>
              <a:t>Introduction to </a:t>
            </a:r>
          </a:p>
          <a:p>
            <a:pPr algn="ctr">
              <a:lnSpc>
                <a:spcPts val="1126"/>
              </a:lnSpc>
            </a:pPr>
            <a:endParaRPr lang="en-US" sz="1400" b="1" dirty="0">
              <a:solidFill>
                <a:schemeClr val="bg1"/>
              </a:solidFill>
              <a:latin typeface="Lato Black" charset="0"/>
              <a:ea typeface="Lato Black" charset="0"/>
              <a:cs typeface="Lato Black" charset="0"/>
            </a:endParaRPr>
          </a:p>
          <a:p>
            <a:pPr algn="ctr">
              <a:lnSpc>
                <a:spcPts val="1126"/>
              </a:lnSpc>
            </a:pPr>
            <a:r>
              <a:rPr lang="en-US" sz="1400" b="1" dirty="0">
                <a:solidFill>
                  <a:schemeClr val="bg1"/>
                </a:solidFill>
                <a:latin typeface="Lato Black" charset="0"/>
                <a:ea typeface="Lato Black" charset="0"/>
                <a:cs typeface="Lato Black" charset="0"/>
              </a:rPr>
              <a:t>Geospatial Concepts</a:t>
            </a:r>
          </a:p>
        </p:txBody>
      </p:sp>
      <p:sp>
        <p:nvSpPr>
          <p:cNvPr id="51" name="TextBox 50"/>
          <p:cNvSpPr txBox="1"/>
          <p:nvPr/>
        </p:nvSpPr>
        <p:spPr>
          <a:xfrm>
            <a:off x="3993121" y="1524000"/>
            <a:ext cx="677083" cy="685110"/>
          </a:xfrm>
          <a:prstGeom prst="rect">
            <a:avLst/>
          </a:prstGeom>
          <a:noFill/>
        </p:spPr>
        <p:txBody>
          <a:bodyPr wrap="none" lIns="38405" tIns="19202" rIns="38405" bIns="19202" rtlCol="0">
            <a:spAutoFit/>
          </a:bodyPr>
          <a:lstStyle/>
          <a:p>
            <a:pPr algn="ctr"/>
            <a:r>
              <a:rPr lang="en-US" sz="4200" b="1" dirty="0">
                <a:solidFill>
                  <a:schemeClr val="bg1"/>
                </a:solidFill>
                <a:latin typeface="Lato Bold" charset="0"/>
                <a:ea typeface="Lato Bold" charset="0"/>
                <a:cs typeface="Lato Bold" charset="0"/>
              </a:rPr>
              <a:t>01</a:t>
            </a:r>
          </a:p>
        </p:txBody>
      </p:sp>
      <p:sp>
        <p:nvSpPr>
          <p:cNvPr id="52" name="TextBox 51"/>
          <p:cNvSpPr txBox="1"/>
          <p:nvPr/>
        </p:nvSpPr>
        <p:spPr>
          <a:xfrm>
            <a:off x="3176889" y="2301779"/>
            <a:ext cx="2157111" cy="461972"/>
          </a:xfrm>
          <a:prstGeom prst="rect">
            <a:avLst/>
          </a:prstGeom>
          <a:noFill/>
        </p:spPr>
        <p:txBody>
          <a:bodyPr wrap="square" lIns="38405" tIns="19202" rIns="38405" bIns="19202" rtlCol="0" anchor="t" anchorCtr="1">
            <a:spAutoFit/>
          </a:bodyPr>
          <a:lstStyle/>
          <a:p>
            <a:pPr algn="ctr">
              <a:lnSpc>
                <a:spcPts val="1126"/>
              </a:lnSpc>
            </a:pPr>
            <a:r>
              <a:rPr lang="en-US" sz="1400" b="1" dirty="0">
                <a:solidFill>
                  <a:schemeClr val="bg1"/>
                </a:solidFill>
                <a:latin typeface="Lato Black" charset="0"/>
                <a:ea typeface="Lato Black" charset="0"/>
                <a:cs typeface="Lato Black" charset="0"/>
              </a:rPr>
              <a:t>Introduction to</a:t>
            </a:r>
          </a:p>
          <a:p>
            <a:pPr algn="ctr">
              <a:lnSpc>
                <a:spcPts val="1126"/>
              </a:lnSpc>
            </a:pPr>
            <a:endParaRPr lang="en-US" sz="1400" b="1" dirty="0">
              <a:solidFill>
                <a:schemeClr val="bg1"/>
              </a:solidFill>
              <a:latin typeface="Lato Black" charset="0"/>
              <a:ea typeface="Lato Black" charset="0"/>
              <a:cs typeface="Lato Black" charset="0"/>
            </a:endParaRPr>
          </a:p>
          <a:p>
            <a:pPr algn="ctr">
              <a:lnSpc>
                <a:spcPts val="1126"/>
              </a:lnSpc>
            </a:pPr>
            <a:r>
              <a:rPr lang="en-US" sz="1400" b="1" dirty="0">
                <a:solidFill>
                  <a:schemeClr val="bg1"/>
                </a:solidFill>
                <a:latin typeface="Lato Black" charset="0"/>
                <a:ea typeface="Lato Black" charset="0"/>
                <a:cs typeface="Lato Black" charset="0"/>
              </a:rPr>
              <a:t> Population Health</a:t>
            </a:r>
          </a:p>
        </p:txBody>
      </p:sp>
      <p:sp>
        <p:nvSpPr>
          <p:cNvPr id="53" name="TextBox 52"/>
          <p:cNvSpPr txBox="1"/>
          <p:nvPr/>
        </p:nvSpPr>
        <p:spPr>
          <a:xfrm>
            <a:off x="408030" y="412242"/>
            <a:ext cx="8300880" cy="454271"/>
          </a:xfrm>
          <a:prstGeom prst="rect">
            <a:avLst/>
          </a:prstGeom>
          <a:noFill/>
        </p:spPr>
        <p:txBody>
          <a:bodyPr wrap="square" lIns="38397" tIns="19199" rIns="38397" bIns="19199" rtlCol="0">
            <a:spAutoFit/>
          </a:bodyPr>
          <a:lstStyle/>
          <a:p>
            <a:pPr algn="ctr"/>
            <a:r>
              <a:rPr lang="en-US" sz="2700" b="1" dirty="0" smtClean="0">
                <a:solidFill>
                  <a:schemeClr val="accent1"/>
                </a:solidFill>
                <a:latin typeface="Lato" charset="0"/>
                <a:ea typeface="Lato" charset="0"/>
                <a:cs typeface="Lato" charset="0"/>
              </a:rPr>
              <a:t>Population Health Assessment Engine Curriculum</a:t>
            </a:r>
            <a:endParaRPr lang="id-ID" sz="2700" b="1" dirty="0">
              <a:solidFill>
                <a:schemeClr val="accent1"/>
              </a:solidFill>
              <a:latin typeface="Lato" charset="0"/>
              <a:ea typeface="Lato" charset="0"/>
              <a:cs typeface="Lato" charset="0"/>
            </a:endParaRPr>
          </a:p>
        </p:txBody>
      </p:sp>
      <p:sp>
        <p:nvSpPr>
          <p:cNvPr id="54" name="Rectangle 53"/>
          <p:cNvSpPr/>
          <p:nvPr/>
        </p:nvSpPr>
        <p:spPr>
          <a:xfrm>
            <a:off x="4288454" y="1235334"/>
            <a:ext cx="58254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8362" tIns="19182" rIns="38362" bIns="19182" rtlCol="0" anchor="ctr"/>
          <a:lstStyle/>
          <a:p>
            <a:pPr algn="ctr"/>
            <a:endParaRPr lang="en-US" dirty="0">
              <a:solidFill>
                <a:schemeClr val="bg1"/>
              </a:solidFill>
              <a:latin typeface="Lato Light" charset="0"/>
            </a:endParaRPr>
          </a:p>
        </p:txBody>
      </p:sp>
      <p:sp>
        <p:nvSpPr>
          <p:cNvPr id="15" name="TextBox 14"/>
          <p:cNvSpPr txBox="1"/>
          <p:nvPr/>
        </p:nvSpPr>
        <p:spPr>
          <a:xfrm>
            <a:off x="347170" y="1699267"/>
            <a:ext cx="2337779" cy="408105"/>
          </a:xfrm>
          <a:prstGeom prst="rect">
            <a:avLst/>
          </a:prstGeom>
          <a:noFill/>
        </p:spPr>
        <p:txBody>
          <a:bodyPr wrap="none" lIns="38397" tIns="19199" rIns="38397" bIns="19199" rtlCol="0">
            <a:spAutoFit/>
          </a:bodyPr>
          <a:lstStyle/>
          <a:p>
            <a:pPr algn="ctr"/>
            <a:r>
              <a:rPr lang="en-US" sz="2400" b="1" dirty="0" smtClean="0">
                <a:solidFill>
                  <a:schemeClr val="accent3"/>
                </a:solidFill>
                <a:latin typeface="Lato" charset="0"/>
                <a:ea typeface="Lato" charset="0"/>
                <a:cs typeface="Lato" charset="0"/>
              </a:rPr>
              <a:t>BACKGROUND</a:t>
            </a:r>
            <a:endParaRPr lang="id-ID" sz="2400" b="1" dirty="0">
              <a:solidFill>
                <a:schemeClr val="accent3"/>
              </a:solidFill>
              <a:latin typeface="Lato" charset="0"/>
              <a:ea typeface="Lato" charset="0"/>
              <a:cs typeface="Lato" charset="0"/>
            </a:endParaRPr>
          </a:p>
        </p:txBody>
      </p:sp>
      <p:sp>
        <p:nvSpPr>
          <p:cNvPr id="16" name="TextBox 15"/>
          <p:cNvSpPr txBox="1"/>
          <p:nvPr/>
        </p:nvSpPr>
        <p:spPr>
          <a:xfrm>
            <a:off x="304799" y="3488071"/>
            <a:ext cx="2140714" cy="408105"/>
          </a:xfrm>
          <a:prstGeom prst="rect">
            <a:avLst/>
          </a:prstGeom>
          <a:noFill/>
        </p:spPr>
        <p:txBody>
          <a:bodyPr wrap="square" lIns="38397" tIns="19199" rIns="38397" bIns="19199" rtlCol="0">
            <a:spAutoFit/>
          </a:bodyPr>
          <a:lstStyle/>
          <a:p>
            <a:pPr algn="ctr"/>
            <a:r>
              <a:rPr lang="en-US" sz="2400" b="1" dirty="0" smtClean="0">
                <a:solidFill>
                  <a:schemeClr val="accent3"/>
                </a:solidFill>
                <a:latin typeface="Lato" charset="0"/>
                <a:ea typeface="Lato" charset="0"/>
                <a:cs typeface="Lato" charset="0"/>
              </a:rPr>
              <a:t>BEGINNER</a:t>
            </a:r>
            <a:endParaRPr lang="id-ID" sz="2400" b="1" dirty="0">
              <a:solidFill>
                <a:schemeClr val="accent3"/>
              </a:solidFill>
              <a:latin typeface="Lato" charset="0"/>
              <a:ea typeface="Lato" charset="0"/>
              <a:cs typeface="Lato" charset="0"/>
            </a:endParaRPr>
          </a:p>
        </p:txBody>
      </p:sp>
      <p:sp>
        <p:nvSpPr>
          <p:cNvPr id="17" name="Rectangle 16"/>
          <p:cNvSpPr/>
          <p:nvPr/>
        </p:nvSpPr>
        <p:spPr>
          <a:xfrm>
            <a:off x="4255444" y="3002281"/>
            <a:ext cx="58254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8362" tIns="19182" rIns="38362" bIns="19182" rtlCol="0" anchor="ctr"/>
          <a:lstStyle/>
          <a:p>
            <a:pPr algn="ctr"/>
            <a:endParaRPr lang="en-US" dirty="0">
              <a:solidFill>
                <a:schemeClr val="bg1"/>
              </a:solidFill>
              <a:latin typeface="Lato Light" charset="0"/>
            </a:endParaRPr>
          </a:p>
        </p:txBody>
      </p:sp>
      <p:sp>
        <p:nvSpPr>
          <p:cNvPr id="18" name="TextBox 17"/>
          <p:cNvSpPr txBox="1"/>
          <p:nvPr/>
        </p:nvSpPr>
        <p:spPr>
          <a:xfrm>
            <a:off x="304799" y="5504066"/>
            <a:ext cx="2097973" cy="408105"/>
          </a:xfrm>
          <a:prstGeom prst="rect">
            <a:avLst/>
          </a:prstGeom>
          <a:noFill/>
        </p:spPr>
        <p:txBody>
          <a:bodyPr wrap="square" lIns="38397" tIns="19199" rIns="38397" bIns="19199" rtlCol="0">
            <a:spAutoFit/>
          </a:bodyPr>
          <a:lstStyle/>
          <a:p>
            <a:pPr algn="ctr"/>
            <a:r>
              <a:rPr lang="en-US" sz="2400" b="1" dirty="0" smtClean="0">
                <a:solidFill>
                  <a:schemeClr val="accent3"/>
                </a:solidFill>
                <a:latin typeface="Lato" charset="0"/>
                <a:ea typeface="Lato" charset="0"/>
                <a:cs typeface="Lato" charset="0"/>
              </a:rPr>
              <a:t>ADVANCED</a:t>
            </a:r>
            <a:endParaRPr lang="id-ID" sz="2400" b="1" dirty="0">
              <a:solidFill>
                <a:schemeClr val="accent3"/>
              </a:solidFill>
              <a:latin typeface="Lato" charset="0"/>
              <a:ea typeface="Lato" charset="0"/>
              <a:cs typeface="Lato" charset="0"/>
            </a:endParaRPr>
          </a:p>
        </p:txBody>
      </p:sp>
      <p:sp>
        <p:nvSpPr>
          <p:cNvPr id="19" name="TextBox 18"/>
          <p:cNvSpPr txBox="1"/>
          <p:nvPr/>
        </p:nvSpPr>
        <p:spPr>
          <a:xfrm>
            <a:off x="3993932" y="5161511"/>
            <a:ext cx="677083" cy="685110"/>
          </a:xfrm>
          <a:prstGeom prst="rect">
            <a:avLst/>
          </a:prstGeom>
          <a:noFill/>
        </p:spPr>
        <p:txBody>
          <a:bodyPr wrap="none" lIns="38405" tIns="19202" rIns="38405" bIns="19202" rtlCol="0">
            <a:spAutoFit/>
          </a:bodyPr>
          <a:lstStyle/>
          <a:p>
            <a:pPr algn="ctr"/>
            <a:r>
              <a:rPr lang="en-US" sz="4200" b="1" dirty="0" smtClean="0">
                <a:solidFill>
                  <a:schemeClr val="bg1"/>
                </a:solidFill>
                <a:latin typeface="Lato Bold" charset="0"/>
                <a:ea typeface="Lato Bold" charset="0"/>
                <a:cs typeface="Lato Bold" charset="0"/>
              </a:rPr>
              <a:t>06</a:t>
            </a:r>
            <a:endParaRPr lang="en-US" sz="4200" b="1" dirty="0">
              <a:solidFill>
                <a:schemeClr val="bg1"/>
              </a:solidFill>
              <a:latin typeface="Lato Bold" charset="0"/>
              <a:ea typeface="Lato Bold" charset="0"/>
              <a:cs typeface="Lato Bold" charset="0"/>
            </a:endParaRPr>
          </a:p>
        </p:txBody>
      </p:sp>
      <p:sp>
        <p:nvSpPr>
          <p:cNvPr id="20" name="TextBox 19"/>
          <p:cNvSpPr txBox="1"/>
          <p:nvPr/>
        </p:nvSpPr>
        <p:spPr>
          <a:xfrm>
            <a:off x="3276600" y="5856286"/>
            <a:ext cx="2157111" cy="645163"/>
          </a:xfrm>
          <a:prstGeom prst="rect">
            <a:avLst/>
          </a:prstGeom>
          <a:noFill/>
        </p:spPr>
        <p:txBody>
          <a:bodyPr wrap="square" lIns="38405" tIns="19202" rIns="38405" bIns="19202" rtlCol="0" anchor="t" anchorCtr="1">
            <a:spAutoFit/>
          </a:bodyPr>
          <a:lstStyle/>
          <a:p>
            <a:pPr algn="ctr">
              <a:lnSpc>
                <a:spcPct val="150000"/>
              </a:lnSpc>
            </a:pPr>
            <a:r>
              <a:rPr lang="en-US" sz="1400" b="1" dirty="0" smtClean="0">
                <a:solidFill>
                  <a:schemeClr val="bg1"/>
                </a:solidFill>
                <a:latin typeface="Lato Black" charset="0"/>
                <a:ea typeface="Lato Black" charset="0"/>
                <a:cs typeface="Lato Black" charset="0"/>
              </a:rPr>
              <a:t>Getting the Most out of My Community</a:t>
            </a:r>
            <a:endParaRPr lang="en-US" sz="1400" b="1" dirty="0">
              <a:solidFill>
                <a:schemeClr val="bg1"/>
              </a:solidFill>
              <a:latin typeface="Lato Black" charset="0"/>
              <a:ea typeface="Lato Black" charset="0"/>
              <a:cs typeface="Lato Black" charset="0"/>
            </a:endParaRPr>
          </a:p>
        </p:txBody>
      </p:sp>
      <p:sp>
        <p:nvSpPr>
          <p:cNvPr id="21" name="Rectangle 20"/>
          <p:cNvSpPr/>
          <p:nvPr/>
        </p:nvSpPr>
        <p:spPr>
          <a:xfrm>
            <a:off x="4267200" y="4983481"/>
            <a:ext cx="58254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8362" tIns="19182" rIns="38362" bIns="19182" rtlCol="0" anchor="ctr"/>
          <a:lstStyle/>
          <a:p>
            <a:pPr algn="ctr"/>
            <a:endParaRPr lang="en-US" dirty="0">
              <a:solidFill>
                <a:schemeClr val="bg1"/>
              </a:solidFill>
              <a:latin typeface="Lato Light" charset="0"/>
            </a:endParaRPr>
          </a:p>
        </p:txBody>
      </p:sp>
      <p:sp>
        <p:nvSpPr>
          <p:cNvPr id="22" name="TextBox 21"/>
          <p:cNvSpPr txBox="1"/>
          <p:nvPr/>
        </p:nvSpPr>
        <p:spPr>
          <a:xfrm>
            <a:off x="6781800" y="4039290"/>
            <a:ext cx="2121272" cy="685110"/>
          </a:xfrm>
          <a:prstGeom prst="rect">
            <a:avLst/>
          </a:prstGeom>
          <a:noFill/>
        </p:spPr>
        <p:txBody>
          <a:bodyPr wrap="square" lIns="38405" tIns="19202" rIns="38405" bIns="19202" rtlCol="0" anchor="t" anchorCtr="1">
            <a:spAutoFit/>
          </a:bodyPr>
          <a:lstStyle/>
          <a:p>
            <a:pPr algn="ctr">
              <a:lnSpc>
                <a:spcPct val="150000"/>
              </a:lnSpc>
            </a:pPr>
            <a:r>
              <a:rPr lang="en-US" sz="1400" b="1" dirty="0" smtClean="0">
                <a:solidFill>
                  <a:schemeClr val="bg1"/>
                </a:solidFill>
                <a:latin typeface="Lato Black" charset="0"/>
                <a:ea typeface="Lato Black" charset="0"/>
                <a:cs typeface="Lato Black" charset="0"/>
              </a:rPr>
              <a:t>How to use Community </a:t>
            </a:r>
            <a:r>
              <a:rPr lang="en-US" sz="1400" b="1" dirty="0" err="1" smtClean="0">
                <a:solidFill>
                  <a:schemeClr val="bg1"/>
                </a:solidFill>
                <a:latin typeface="Lato Black" charset="0"/>
                <a:ea typeface="Lato Black" charset="0"/>
                <a:cs typeface="Lato Black" charset="0"/>
              </a:rPr>
              <a:t>HotSpots</a:t>
            </a:r>
            <a:endParaRPr lang="en-US" sz="1400" b="1" dirty="0">
              <a:solidFill>
                <a:schemeClr val="bg1"/>
              </a:solidFill>
              <a:latin typeface="Lato Black" charset="0"/>
              <a:ea typeface="Lato Black" charset="0"/>
              <a:cs typeface="Lato Black" charset="0"/>
            </a:endParaRPr>
          </a:p>
        </p:txBody>
      </p:sp>
      <p:sp>
        <p:nvSpPr>
          <p:cNvPr id="23" name="TextBox 22"/>
          <p:cNvSpPr txBox="1"/>
          <p:nvPr/>
        </p:nvSpPr>
        <p:spPr>
          <a:xfrm>
            <a:off x="6866021" y="5137062"/>
            <a:ext cx="677083" cy="685110"/>
          </a:xfrm>
          <a:prstGeom prst="rect">
            <a:avLst/>
          </a:prstGeom>
          <a:noFill/>
        </p:spPr>
        <p:txBody>
          <a:bodyPr wrap="none" lIns="38405" tIns="19202" rIns="38405" bIns="19202" rtlCol="0">
            <a:spAutoFit/>
          </a:bodyPr>
          <a:lstStyle/>
          <a:p>
            <a:pPr algn="ctr"/>
            <a:r>
              <a:rPr lang="en-US" sz="4200" b="1" dirty="0" smtClean="0">
                <a:solidFill>
                  <a:schemeClr val="bg1"/>
                </a:solidFill>
                <a:latin typeface="Lato Bold" charset="0"/>
                <a:ea typeface="Lato Bold" charset="0"/>
                <a:cs typeface="Lato Bold" charset="0"/>
              </a:rPr>
              <a:t>07</a:t>
            </a:r>
            <a:endParaRPr lang="en-US" sz="4200" b="1" dirty="0">
              <a:solidFill>
                <a:schemeClr val="bg1"/>
              </a:solidFill>
              <a:latin typeface="Lato Bold" charset="0"/>
              <a:ea typeface="Lato Bold" charset="0"/>
              <a:cs typeface="Lato Bold" charset="0"/>
            </a:endParaRPr>
          </a:p>
        </p:txBody>
      </p:sp>
      <p:sp>
        <p:nvSpPr>
          <p:cNvPr id="24" name="TextBox 23"/>
          <p:cNvSpPr txBox="1"/>
          <p:nvPr/>
        </p:nvSpPr>
        <p:spPr>
          <a:xfrm>
            <a:off x="6148689" y="5831837"/>
            <a:ext cx="2157111" cy="645163"/>
          </a:xfrm>
          <a:prstGeom prst="rect">
            <a:avLst/>
          </a:prstGeom>
          <a:noFill/>
        </p:spPr>
        <p:txBody>
          <a:bodyPr wrap="square" lIns="38405" tIns="19202" rIns="38405" bIns="19202" rtlCol="0" anchor="t" anchorCtr="1">
            <a:spAutoFit/>
          </a:bodyPr>
          <a:lstStyle/>
          <a:p>
            <a:pPr algn="ctr">
              <a:lnSpc>
                <a:spcPct val="150000"/>
              </a:lnSpc>
            </a:pPr>
            <a:r>
              <a:rPr lang="en-US" sz="1400" b="1" dirty="0" smtClean="0">
                <a:solidFill>
                  <a:schemeClr val="bg1"/>
                </a:solidFill>
                <a:latin typeface="Lato Black" charset="0"/>
                <a:ea typeface="Lato Black" charset="0"/>
                <a:cs typeface="Lato Black" charset="0"/>
              </a:rPr>
              <a:t>Getting the Most out of Community Hotspots</a:t>
            </a:r>
            <a:endParaRPr lang="en-US" sz="1400" b="1" dirty="0">
              <a:solidFill>
                <a:schemeClr val="bg1"/>
              </a:solidFill>
              <a:latin typeface="Lato Black" charset="0"/>
              <a:ea typeface="Lato Black" charset="0"/>
              <a:cs typeface="Lato Black" charset="0"/>
            </a:endParaRPr>
          </a:p>
        </p:txBody>
      </p:sp>
    </p:spTree>
    <p:extLst>
      <p:ext uri="{BB962C8B-B14F-4D97-AF65-F5344CB8AC3E}">
        <p14:creationId xmlns:p14="http://schemas.microsoft.com/office/powerpoint/2010/main" val="45436886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26" y="1219199"/>
            <a:ext cx="9137073" cy="3821463"/>
          </a:xfrm>
          <a:prstGeom prst="rect">
            <a:avLst/>
          </a:prstGeom>
        </p:spPr>
      </p:pic>
      <p:sp>
        <p:nvSpPr>
          <p:cNvPr id="3" name="Title 1"/>
          <p:cNvSpPr txBox="1">
            <a:spLocks/>
          </p:cNvSpPr>
          <p:nvPr/>
        </p:nvSpPr>
        <p:spPr>
          <a:xfrm>
            <a:off x="651816" y="302747"/>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Menu</a:t>
            </a:r>
            <a:endParaRPr lang="en-US" dirty="0">
              <a:solidFill>
                <a:schemeClr val="accent1"/>
              </a:solidFill>
            </a:endParaRPr>
          </a:p>
        </p:txBody>
      </p:sp>
      <p:cxnSp>
        <p:nvCxnSpPr>
          <p:cNvPr id="4" name="Straight Arrow Connector 3"/>
          <p:cNvCxnSpPr/>
          <p:nvPr/>
        </p:nvCxnSpPr>
        <p:spPr>
          <a:xfrm>
            <a:off x="6934200" y="1752600"/>
            <a:ext cx="10668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94681301-5DFE-4D5C-BCB9-364D2F8A62D3}" type="slidenum">
              <a:rPr lang="en-US" smtClean="0"/>
              <a:t>20</a:t>
            </a:fld>
            <a:endParaRPr lang="en-US"/>
          </a:p>
        </p:txBody>
      </p:sp>
    </p:spTree>
    <p:extLst>
      <p:ext uri="{BB962C8B-B14F-4D97-AF65-F5344CB8AC3E}">
        <p14:creationId xmlns:p14="http://schemas.microsoft.com/office/powerpoint/2010/main" val="40027768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34" y="1371600"/>
            <a:ext cx="9142666" cy="3770516"/>
          </a:xfrm>
          <a:prstGeom prst="rect">
            <a:avLst/>
          </a:prstGeom>
        </p:spPr>
      </p:pic>
      <p:sp>
        <p:nvSpPr>
          <p:cNvPr id="3" name="Title 1"/>
          <p:cNvSpPr txBox="1">
            <a:spLocks/>
          </p:cNvSpPr>
          <p:nvPr/>
        </p:nvSpPr>
        <p:spPr>
          <a:xfrm>
            <a:off x="651816" y="302747"/>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Search</a:t>
            </a:r>
            <a:endParaRPr lang="en-US" dirty="0">
              <a:solidFill>
                <a:schemeClr val="accent1"/>
              </a:solidFill>
            </a:endParaRPr>
          </a:p>
        </p:txBody>
      </p:sp>
      <p:cxnSp>
        <p:nvCxnSpPr>
          <p:cNvPr id="4" name="Straight Arrow Connector 3"/>
          <p:cNvCxnSpPr/>
          <p:nvPr/>
        </p:nvCxnSpPr>
        <p:spPr>
          <a:xfrm flipH="1">
            <a:off x="2133600" y="2819400"/>
            <a:ext cx="1219200"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94681301-5DFE-4D5C-BCB9-364D2F8A62D3}" type="slidenum">
              <a:rPr lang="en-US" smtClean="0"/>
              <a:t>21</a:t>
            </a:fld>
            <a:endParaRPr lang="en-US"/>
          </a:p>
        </p:txBody>
      </p:sp>
      <p:sp>
        <p:nvSpPr>
          <p:cNvPr id="8" name="Rectangle 7"/>
          <p:cNvSpPr/>
          <p:nvPr/>
        </p:nvSpPr>
        <p:spPr>
          <a:xfrm>
            <a:off x="2886410" y="3244334"/>
            <a:ext cx="3371179" cy="369332"/>
          </a:xfrm>
          <a:prstGeom prst="rect">
            <a:avLst/>
          </a:prstGeom>
        </p:spPr>
        <p:txBody>
          <a:bodyPr wrap="none">
            <a:spAutoFit/>
          </a:bodyPr>
          <a:lstStyle/>
          <a:p>
            <a:r>
              <a:rPr lang="en-US" dirty="0"/>
              <a:t>725 W State St, Trenton, NJ 08618</a:t>
            </a:r>
          </a:p>
        </p:txBody>
      </p:sp>
    </p:spTree>
    <p:extLst>
      <p:ext uri="{BB962C8B-B14F-4D97-AF65-F5344CB8AC3E}">
        <p14:creationId xmlns:p14="http://schemas.microsoft.com/office/powerpoint/2010/main" val="30763340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5482"/>
            <a:ext cx="9144000" cy="4127036"/>
          </a:xfrm>
          <a:prstGeom prst="rect">
            <a:avLst/>
          </a:prstGeom>
        </p:spPr>
      </p:pic>
      <p:sp>
        <p:nvSpPr>
          <p:cNvPr id="3" name="Title 1"/>
          <p:cNvSpPr txBox="1">
            <a:spLocks/>
          </p:cNvSpPr>
          <p:nvPr/>
        </p:nvSpPr>
        <p:spPr>
          <a:xfrm>
            <a:off x="651816" y="302747"/>
            <a:ext cx="7886700" cy="8471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solidFill>
              </a:rPr>
              <a:t>Search</a:t>
            </a:r>
            <a:endParaRPr lang="en-US" dirty="0">
              <a:solidFill>
                <a:schemeClr val="accent1"/>
              </a:solidFill>
            </a:endParaRPr>
          </a:p>
        </p:txBody>
      </p:sp>
      <p:sp>
        <p:nvSpPr>
          <p:cNvPr id="5" name="Slide Number Placeholder 4"/>
          <p:cNvSpPr>
            <a:spLocks noGrp="1"/>
          </p:cNvSpPr>
          <p:nvPr>
            <p:ph type="sldNum" sz="quarter" idx="12"/>
          </p:nvPr>
        </p:nvSpPr>
        <p:spPr/>
        <p:txBody>
          <a:bodyPr/>
          <a:lstStyle/>
          <a:p>
            <a:fld id="{94681301-5DFE-4D5C-BCB9-364D2F8A62D3}" type="slidenum">
              <a:rPr lang="en-US" smtClean="0"/>
              <a:t>22</a:t>
            </a:fld>
            <a:endParaRPr lang="en-US"/>
          </a:p>
        </p:txBody>
      </p:sp>
      <p:sp>
        <p:nvSpPr>
          <p:cNvPr id="8" name="Rectangle 7"/>
          <p:cNvSpPr/>
          <p:nvPr/>
        </p:nvSpPr>
        <p:spPr>
          <a:xfrm>
            <a:off x="2886410" y="3244334"/>
            <a:ext cx="3371179" cy="369332"/>
          </a:xfrm>
          <a:prstGeom prst="rect">
            <a:avLst/>
          </a:prstGeom>
        </p:spPr>
        <p:txBody>
          <a:bodyPr wrap="none">
            <a:spAutoFit/>
          </a:bodyPr>
          <a:lstStyle/>
          <a:p>
            <a:r>
              <a:rPr lang="en-US" dirty="0"/>
              <a:t>725 W State St, Trenton, NJ 08618</a:t>
            </a:r>
          </a:p>
        </p:txBody>
      </p:sp>
    </p:spTree>
    <p:extLst>
      <p:ext uri="{BB962C8B-B14F-4D97-AF65-F5344CB8AC3E}">
        <p14:creationId xmlns:p14="http://schemas.microsoft.com/office/powerpoint/2010/main" val="9314789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Take home points</a:t>
            </a:r>
          </a:p>
        </p:txBody>
      </p:sp>
      <p:sp>
        <p:nvSpPr>
          <p:cNvPr id="3" name="Content Placeholder 2"/>
          <p:cNvSpPr>
            <a:spLocks noGrp="1"/>
          </p:cNvSpPr>
          <p:nvPr>
            <p:ph idx="1"/>
          </p:nvPr>
        </p:nvSpPr>
        <p:spPr/>
        <p:txBody>
          <a:bodyPr>
            <a:normAutofit/>
          </a:bodyPr>
          <a:lstStyle/>
          <a:p>
            <a:r>
              <a:rPr lang="en-US" dirty="0" smtClean="0"/>
              <a:t>PHATE can be used to:</a:t>
            </a:r>
          </a:p>
          <a:p>
            <a:pPr lvl="1"/>
            <a:r>
              <a:rPr lang="en-US" dirty="0" smtClean="0"/>
              <a:t>Learn about your community</a:t>
            </a:r>
          </a:p>
          <a:p>
            <a:pPr lvl="1"/>
            <a:r>
              <a:rPr lang="en-US" dirty="0" smtClean="0"/>
              <a:t>View your service area</a:t>
            </a:r>
          </a:p>
          <a:p>
            <a:pPr lvl="1"/>
            <a:r>
              <a:rPr lang="en-US" dirty="0" smtClean="0"/>
              <a:t>Identify hot spots of poor disease control or gaps in quality</a:t>
            </a:r>
            <a:endParaRPr lang="en-US" dirty="0"/>
          </a:p>
        </p:txBody>
      </p:sp>
      <p:sp>
        <p:nvSpPr>
          <p:cNvPr id="6" name="Slide Number Placeholder 5"/>
          <p:cNvSpPr>
            <a:spLocks noGrp="1"/>
          </p:cNvSpPr>
          <p:nvPr>
            <p:ph type="sldNum" sz="quarter" idx="12"/>
          </p:nvPr>
        </p:nvSpPr>
        <p:spPr/>
        <p:txBody>
          <a:bodyPr/>
          <a:lstStyle/>
          <a:p>
            <a:fld id="{1F181EE6-BCB5-48D6-9A0C-7ACB016592BE}" type="slidenum">
              <a:rPr lang="en-US" smtClean="0"/>
              <a:pPr/>
              <a:t>23</a:t>
            </a:fld>
            <a:endParaRPr lang="en-US"/>
          </a:p>
        </p:txBody>
      </p:sp>
    </p:spTree>
    <p:extLst>
      <p:ext uri="{BB962C8B-B14F-4D97-AF65-F5344CB8AC3E}">
        <p14:creationId xmlns:p14="http://schemas.microsoft.com/office/powerpoint/2010/main" val="20398009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chemeClr val="accent1"/>
                </a:solidFill>
              </a:rPr>
              <a:t>Nuts and Bolts 03: Introduction to the Population Health Assessment Engine</a:t>
            </a:r>
            <a:br>
              <a:rPr lang="en-US" sz="2800" dirty="0" smtClean="0">
                <a:solidFill>
                  <a:schemeClr val="accent1"/>
                </a:solidFill>
              </a:rPr>
            </a:br>
            <a:r>
              <a:rPr lang="en-US" sz="2800" dirty="0" smtClean="0">
                <a:solidFill>
                  <a:schemeClr val="accent3"/>
                </a:solidFill>
              </a:rPr>
              <a:t>Learning Objectives</a:t>
            </a:r>
            <a:endParaRPr lang="en-US" sz="2800" dirty="0">
              <a:solidFill>
                <a:schemeClr val="accent3"/>
              </a:solidFill>
            </a:endParaRP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p:txBody>
      </p:sp>
      <p:sp>
        <p:nvSpPr>
          <p:cNvPr id="5" name="Content Placeholder 7"/>
          <p:cNvSpPr txBox="1">
            <a:spLocks/>
          </p:cNvSpPr>
          <p:nvPr/>
        </p:nvSpPr>
        <p:spPr>
          <a:xfrm>
            <a:off x="609600" y="19812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dirty="0" smtClean="0">
                <a:solidFill>
                  <a:schemeClr val="tx1">
                    <a:lumMod val="50000"/>
                  </a:schemeClr>
                </a:solidFill>
              </a:rPr>
              <a:t>List two activities that can be done using the PHATE</a:t>
            </a:r>
          </a:p>
          <a:p>
            <a:pPr marL="457200" indent="-457200" algn="l">
              <a:buFont typeface="Arial" panose="020B0604020202020204" pitchFamily="34" charset="0"/>
              <a:buChar char="•"/>
            </a:pPr>
            <a:r>
              <a:rPr lang="en-US" dirty="0" smtClean="0">
                <a:solidFill>
                  <a:schemeClr val="tx1">
                    <a:lumMod val="50000"/>
                  </a:schemeClr>
                </a:solidFill>
              </a:rPr>
              <a:t>Demonstrate competency in navigating the PHATE</a:t>
            </a:r>
            <a:endParaRPr lang="en-US"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p:txBody>
      </p:sp>
      <p:sp>
        <p:nvSpPr>
          <p:cNvPr id="3" name="Slide Number Placeholder 2"/>
          <p:cNvSpPr>
            <a:spLocks noGrp="1"/>
          </p:cNvSpPr>
          <p:nvPr>
            <p:ph type="sldNum" sz="quarter" idx="12"/>
          </p:nvPr>
        </p:nvSpPr>
        <p:spPr/>
        <p:txBody>
          <a:bodyPr/>
          <a:lstStyle/>
          <a:p>
            <a:fld id="{94681301-5DFE-4D5C-BCB9-364D2F8A62D3}" type="slidenum">
              <a:rPr lang="en-US" smtClean="0"/>
              <a:t>24</a:t>
            </a:fld>
            <a:endParaRPr lang="en-US"/>
          </a:p>
        </p:txBody>
      </p:sp>
    </p:spTree>
    <p:extLst>
      <p:ext uri="{BB962C8B-B14F-4D97-AF65-F5344CB8AC3E}">
        <p14:creationId xmlns:p14="http://schemas.microsoft.com/office/powerpoint/2010/main" val="19292842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solidFill>
                  <a:schemeClr val="accent1"/>
                </a:solidFill>
              </a:rPr>
              <a:t>Relevant family medicine milestones</a:t>
            </a:r>
          </a:p>
        </p:txBody>
      </p:sp>
      <p:sp>
        <p:nvSpPr>
          <p:cNvPr id="2" name="Slide Number Placeholder 1"/>
          <p:cNvSpPr>
            <a:spLocks noGrp="1"/>
          </p:cNvSpPr>
          <p:nvPr>
            <p:ph type="sldNum" sz="quarter" idx="12"/>
          </p:nvPr>
        </p:nvSpPr>
        <p:spPr/>
        <p:txBody>
          <a:bodyPr/>
          <a:lstStyle/>
          <a:p>
            <a:fld id="{94681301-5DFE-4D5C-BCB9-364D2F8A62D3}" type="slidenum">
              <a:rPr lang="en-US" smtClean="0"/>
              <a:t>25</a:t>
            </a:fld>
            <a:endParaRPr lang="en-US"/>
          </a:p>
        </p:txBody>
      </p:sp>
      <p:pic>
        <p:nvPicPr>
          <p:cNvPr id="3" name="Picture 2"/>
          <p:cNvPicPr>
            <a:picLocks noChangeAspect="1"/>
          </p:cNvPicPr>
          <p:nvPr/>
        </p:nvPicPr>
        <p:blipFill>
          <a:blip r:embed="rId3"/>
          <a:stretch>
            <a:fillRect/>
          </a:stretch>
        </p:blipFill>
        <p:spPr>
          <a:xfrm>
            <a:off x="228600" y="2362200"/>
            <a:ext cx="8723302" cy="2514600"/>
          </a:xfrm>
          <a:prstGeom prst="rect">
            <a:avLst/>
          </a:prstGeom>
        </p:spPr>
      </p:pic>
    </p:spTree>
    <p:extLst>
      <p:ext uri="{BB962C8B-B14F-4D97-AF65-F5344CB8AC3E}">
        <p14:creationId xmlns:p14="http://schemas.microsoft.com/office/powerpoint/2010/main" val="6532304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solidFill>
                  <a:schemeClr val="accent1"/>
                </a:solidFill>
              </a:rPr>
              <a:t>Relevant nurse practitioner competencies</a:t>
            </a:r>
          </a:p>
        </p:txBody>
      </p:sp>
      <p:sp>
        <p:nvSpPr>
          <p:cNvPr id="2" name="Slide Number Placeholder 1"/>
          <p:cNvSpPr>
            <a:spLocks noGrp="1"/>
          </p:cNvSpPr>
          <p:nvPr>
            <p:ph type="sldNum" sz="quarter" idx="12"/>
          </p:nvPr>
        </p:nvSpPr>
        <p:spPr/>
        <p:txBody>
          <a:bodyPr/>
          <a:lstStyle/>
          <a:p>
            <a:fld id="{94681301-5DFE-4D5C-BCB9-364D2F8A62D3}" type="slidenum">
              <a:rPr lang="en-US" smtClean="0"/>
              <a:t>26</a:t>
            </a:fld>
            <a:endParaRPr lang="en-US"/>
          </a:p>
        </p:txBody>
      </p:sp>
      <p:pic>
        <p:nvPicPr>
          <p:cNvPr id="3" name="Picture 2"/>
          <p:cNvPicPr>
            <a:picLocks noChangeAspect="1"/>
          </p:cNvPicPr>
          <p:nvPr/>
        </p:nvPicPr>
        <p:blipFill>
          <a:blip r:embed="rId3"/>
          <a:stretch>
            <a:fillRect/>
          </a:stretch>
        </p:blipFill>
        <p:spPr>
          <a:xfrm>
            <a:off x="381000" y="2362200"/>
            <a:ext cx="8473877" cy="2438400"/>
          </a:xfrm>
          <a:prstGeom prst="rect">
            <a:avLst/>
          </a:prstGeom>
        </p:spPr>
      </p:pic>
    </p:spTree>
    <p:extLst>
      <p:ext uri="{BB962C8B-B14F-4D97-AF65-F5344CB8AC3E}">
        <p14:creationId xmlns:p14="http://schemas.microsoft.com/office/powerpoint/2010/main" val="35099719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TextBox 12"/>
          <p:cNvSpPr txBox="1"/>
          <p:nvPr/>
        </p:nvSpPr>
        <p:spPr>
          <a:xfrm>
            <a:off x="952500" y="2438400"/>
            <a:ext cx="7239000" cy="2753753"/>
          </a:xfrm>
          <a:prstGeom prst="rect">
            <a:avLst/>
          </a:prstGeom>
          <a:noFill/>
        </p:spPr>
        <p:txBody>
          <a:bodyPr wrap="square" lIns="38405" tIns="19202" rIns="38405" bIns="19202" rtlCol="0">
            <a:spAutoFit/>
          </a:bodyPr>
          <a:lstStyle/>
          <a:p>
            <a:pPr algn="ctr">
              <a:lnSpc>
                <a:spcPts val="5460"/>
              </a:lnSpc>
            </a:pPr>
            <a:r>
              <a:rPr lang="en-US" sz="2400" b="1" dirty="0" smtClean="0">
                <a:solidFill>
                  <a:schemeClr val="bg1"/>
                </a:solidFill>
                <a:latin typeface="Lato" charset="0"/>
                <a:ea typeface="Lato" charset="0"/>
                <a:cs typeface="Lato" charset="0"/>
              </a:rPr>
              <a:t>To integrate community data, clinical data, and community resources in order to address social determinants of health and improve the health of patients and populations.</a:t>
            </a:r>
            <a:endParaRPr lang="en-US" sz="2400" b="1" dirty="0">
              <a:solidFill>
                <a:schemeClr val="bg1"/>
              </a:solidFill>
              <a:latin typeface="Lato" charset="0"/>
              <a:ea typeface="Lato" charset="0"/>
              <a:cs typeface="Lato" charset="0"/>
            </a:endParaRPr>
          </a:p>
        </p:txBody>
      </p:sp>
      <p:sp>
        <p:nvSpPr>
          <p:cNvPr id="4" name="TextBox 3"/>
          <p:cNvSpPr txBox="1"/>
          <p:nvPr/>
        </p:nvSpPr>
        <p:spPr>
          <a:xfrm>
            <a:off x="533400" y="685800"/>
            <a:ext cx="8077199" cy="1449422"/>
          </a:xfrm>
          <a:prstGeom prst="rect">
            <a:avLst/>
          </a:prstGeom>
          <a:noFill/>
        </p:spPr>
        <p:txBody>
          <a:bodyPr wrap="square" lIns="38405" tIns="19202" rIns="38405" bIns="19202" rtlCol="0">
            <a:spAutoFit/>
          </a:bodyPr>
          <a:lstStyle/>
          <a:p>
            <a:pPr algn="ctr">
              <a:lnSpc>
                <a:spcPts val="5460"/>
              </a:lnSpc>
            </a:pPr>
            <a:r>
              <a:rPr lang="en-US" sz="3600" b="1" dirty="0" smtClean="0">
                <a:solidFill>
                  <a:schemeClr val="accent2"/>
                </a:solidFill>
                <a:latin typeface="Lato" charset="0"/>
                <a:ea typeface="Lato" charset="0"/>
                <a:cs typeface="Lato" charset="0"/>
              </a:rPr>
              <a:t>Overall goal for the PHATE Curriculum</a:t>
            </a:r>
            <a:endParaRPr lang="en-US" sz="3600" b="1" dirty="0">
              <a:solidFill>
                <a:schemeClr val="accent2"/>
              </a:solidFill>
              <a:latin typeface="Lato" charset="0"/>
              <a:ea typeface="Lato" charset="0"/>
              <a:cs typeface="Lato" charset="0"/>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3</a:t>
            </a:fld>
            <a:endParaRPr lang="en-US"/>
          </a:p>
        </p:txBody>
      </p:sp>
    </p:spTree>
    <p:extLst>
      <p:ext uri="{BB962C8B-B14F-4D97-AF65-F5344CB8AC3E}">
        <p14:creationId xmlns:p14="http://schemas.microsoft.com/office/powerpoint/2010/main" val="1766341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1470025"/>
          </a:xfrm>
        </p:spPr>
        <p:txBody>
          <a:bodyPr/>
          <a:lstStyle/>
          <a:p>
            <a:r>
              <a:rPr lang="en-US" dirty="0" smtClean="0">
                <a:solidFill>
                  <a:schemeClr val="accent1"/>
                </a:solidFill>
              </a:rPr>
              <a:t>Target audience</a:t>
            </a:r>
            <a:endParaRPr lang="en-US" dirty="0">
              <a:solidFill>
                <a:schemeClr val="accent1"/>
              </a:solidFill>
            </a:endParaRP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sz="3600" dirty="0" smtClean="0">
                <a:solidFill>
                  <a:schemeClr val="tx1">
                    <a:lumMod val="50000"/>
                  </a:schemeClr>
                </a:solidFill>
              </a:rPr>
              <a:t>Anyone interested in learning about improving the health of populations</a:t>
            </a:r>
          </a:p>
          <a:p>
            <a:pPr marL="914400" lvl="1" indent="-457200" algn="l">
              <a:buFont typeface="Arial" panose="020B0604020202020204" pitchFamily="34" charset="0"/>
              <a:buChar char="•"/>
            </a:pPr>
            <a:r>
              <a:rPr lang="en-US" sz="3200" dirty="0" smtClean="0">
                <a:solidFill>
                  <a:schemeClr val="tx1">
                    <a:lumMod val="50000"/>
                  </a:schemeClr>
                </a:solidFill>
              </a:rPr>
              <a:t>Providers</a:t>
            </a:r>
          </a:p>
          <a:p>
            <a:pPr marL="914400" lvl="1" indent="-457200" algn="l">
              <a:buFont typeface="Arial" panose="020B0604020202020204" pitchFamily="34" charset="0"/>
              <a:buChar char="•"/>
            </a:pPr>
            <a:r>
              <a:rPr lang="en-US" sz="3200" dirty="0" smtClean="0">
                <a:solidFill>
                  <a:schemeClr val="tx1">
                    <a:lumMod val="50000"/>
                  </a:schemeClr>
                </a:solidFill>
              </a:rPr>
              <a:t>Staff</a:t>
            </a:r>
          </a:p>
          <a:p>
            <a:pPr marL="914400" lvl="1" indent="-457200" algn="l">
              <a:buFont typeface="Arial" panose="020B0604020202020204" pitchFamily="34" charset="0"/>
              <a:buChar char="•"/>
            </a:pPr>
            <a:r>
              <a:rPr lang="en-US" sz="3200" dirty="0" smtClean="0">
                <a:solidFill>
                  <a:schemeClr val="tx1">
                    <a:lumMod val="50000"/>
                  </a:schemeClr>
                </a:solidFill>
              </a:rPr>
              <a:t>Learners</a:t>
            </a:r>
          </a:p>
          <a:p>
            <a:pPr marL="1371600" lvl="2" indent="-457200" algn="l">
              <a:buFont typeface="Arial" panose="020B0604020202020204" pitchFamily="34" charset="0"/>
              <a:buChar char="•"/>
            </a:pPr>
            <a:r>
              <a:rPr lang="en-US" sz="2800" dirty="0" smtClean="0">
                <a:solidFill>
                  <a:schemeClr val="tx1">
                    <a:lumMod val="50000"/>
                  </a:schemeClr>
                </a:solidFill>
              </a:rPr>
              <a:t>Residents</a:t>
            </a:r>
          </a:p>
          <a:p>
            <a:pPr marL="1371600" lvl="2" indent="-457200" algn="l">
              <a:buFont typeface="Arial" panose="020B0604020202020204" pitchFamily="34" charset="0"/>
              <a:buChar char="•"/>
            </a:pPr>
            <a:r>
              <a:rPr lang="en-US" sz="2800" dirty="0" smtClean="0">
                <a:solidFill>
                  <a:schemeClr val="tx1">
                    <a:lumMod val="50000"/>
                  </a:schemeClr>
                </a:solidFill>
              </a:rPr>
              <a:t>Medical students</a:t>
            </a:r>
            <a:endParaRPr lang="en-US" sz="2800"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p:txBody>
      </p:sp>
      <p:sp>
        <p:nvSpPr>
          <p:cNvPr id="3" name="Slide Number Placeholder 2"/>
          <p:cNvSpPr>
            <a:spLocks noGrp="1"/>
          </p:cNvSpPr>
          <p:nvPr>
            <p:ph type="sldNum" sz="quarter" idx="12"/>
          </p:nvPr>
        </p:nvSpPr>
        <p:spPr/>
        <p:txBody>
          <a:bodyPr/>
          <a:lstStyle/>
          <a:p>
            <a:fld id="{94681301-5DFE-4D5C-BCB9-364D2F8A62D3}" type="slidenum">
              <a:rPr lang="en-US" smtClean="0"/>
              <a:t>4</a:t>
            </a:fld>
            <a:endParaRPr lang="en-US"/>
          </a:p>
        </p:txBody>
      </p:sp>
    </p:spTree>
    <p:extLst>
      <p:ext uri="{BB962C8B-B14F-4D97-AF65-F5344CB8AC3E}">
        <p14:creationId xmlns:p14="http://schemas.microsoft.com/office/powerpoint/2010/main" val="947807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1470025"/>
          </a:xfrm>
        </p:spPr>
        <p:txBody>
          <a:bodyPr/>
          <a:lstStyle/>
          <a:p>
            <a:r>
              <a:rPr lang="en-US" dirty="0" smtClean="0">
                <a:solidFill>
                  <a:schemeClr val="accent1"/>
                </a:solidFill>
              </a:rPr>
              <a:t>Abbreviations</a:t>
            </a:r>
            <a:endParaRPr lang="en-US" dirty="0">
              <a:solidFill>
                <a:schemeClr val="accent1"/>
              </a:solidFill>
            </a:endParaRP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sz="3600" dirty="0" smtClean="0">
                <a:solidFill>
                  <a:schemeClr val="tx1">
                    <a:lumMod val="50000"/>
                  </a:schemeClr>
                </a:solidFill>
              </a:rPr>
              <a:t>PHATE: Population Health Assessment Engine</a:t>
            </a:r>
            <a:endParaRPr lang="en-US" sz="2800"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p:txBody>
      </p:sp>
      <p:sp>
        <p:nvSpPr>
          <p:cNvPr id="3" name="Slide Number Placeholder 2"/>
          <p:cNvSpPr>
            <a:spLocks noGrp="1"/>
          </p:cNvSpPr>
          <p:nvPr>
            <p:ph type="sldNum" sz="quarter" idx="12"/>
          </p:nvPr>
        </p:nvSpPr>
        <p:spPr/>
        <p:txBody>
          <a:bodyPr/>
          <a:lstStyle/>
          <a:p>
            <a:fld id="{94681301-5DFE-4D5C-BCB9-364D2F8A62D3}" type="slidenum">
              <a:rPr lang="en-US" smtClean="0"/>
              <a:t>5</a:t>
            </a:fld>
            <a:endParaRPr lang="en-US"/>
          </a:p>
        </p:txBody>
      </p:sp>
    </p:spTree>
    <p:extLst>
      <p:ext uri="{BB962C8B-B14F-4D97-AF65-F5344CB8AC3E}">
        <p14:creationId xmlns:p14="http://schemas.microsoft.com/office/powerpoint/2010/main" val="384044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TextBox 12"/>
          <p:cNvSpPr txBox="1"/>
          <p:nvPr/>
        </p:nvSpPr>
        <p:spPr>
          <a:xfrm>
            <a:off x="457200" y="914400"/>
            <a:ext cx="7239000" cy="3565385"/>
          </a:xfrm>
          <a:prstGeom prst="rect">
            <a:avLst/>
          </a:prstGeom>
          <a:noFill/>
        </p:spPr>
        <p:txBody>
          <a:bodyPr wrap="square" lIns="38405" tIns="19202" rIns="38405" bIns="19202" rtlCol="0">
            <a:spAutoFit/>
          </a:bodyPr>
          <a:lstStyle/>
          <a:p>
            <a:pPr>
              <a:lnSpc>
                <a:spcPts val="5460"/>
              </a:lnSpc>
            </a:pPr>
            <a:r>
              <a:rPr lang="en-US" sz="5700" b="1" dirty="0" smtClean="0">
                <a:solidFill>
                  <a:schemeClr val="accent3"/>
                </a:solidFill>
                <a:latin typeface="Lato" charset="0"/>
                <a:ea typeface="Lato" charset="0"/>
                <a:cs typeface="Lato" charset="0"/>
              </a:rPr>
              <a:t>INTRODUCTION </a:t>
            </a:r>
            <a:r>
              <a:rPr lang="en-US" sz="5700" b="1" dirty="0" smtClean="0">
                <a:solidFill>
                  <a:schemeClr val="bg2"/>
                </a:solidFill>
                <a:latin typeface="Lato" charset="0"/>
                <a:ea typeface="Lato" charset="0"/>
                <a:cs typeface="Lato" charset="0"/>
              </a:rPr>
              <a:t>TO</a:t>
            </a:r>
            <a:r>
              <a:rPr lang="en-US" sz="5700" b="1" dirty="0" smtClean="0">
                <a:solidFill>
                  <a:schemeClr val="bg1"/>
                </a:solidFill>
                <a:latin typeface="Lato" charset="0"/>
                <a:ea typeface="Lato" charset="0"/>
                <a:cs typeface="Lato" charset="0"/>
              </a:rPr>
              <a:t> THE </a:t>
            </a:r>
            <a:r>
              <a:rPr lang="en-US" sz="5700" b="1" dirty="0">
                <a:solidFill>
                  <a:schemeClr val="bg1"/>
                </a:solidFill>
                <a:latin typeface="Lato" charset="0"/>
                <a:ea typeface="Lato" charset="0"/>
                <a:cs typeface="Lato" charset="0"/>
              </a:rPr>
              <a:t>POPULATION </a:t>
            </a:r>
            <a:r>
              <a:rPr lang="en-US" sz="5700" b="1" dirty="0" smtClean="0">
                <a:solidFill>
                  <a:schemeClr val="bg1"/>
                </a:solidFill>
                <a:latin typeface="Lato" charset="0"/>
                <a:ea typeface="Lato" charset="0"/>
                <a:cs typeface="Lato" charset="0"/>
              </a:rPr>
              <a:t>HEALTH ASSESSMENT ENGINE</a:t>
            </a:r>
            <a:endParaRPr lang="en-US" sz="5700" b="1" dirty="0">
              <a:solidFill>
                <a:schemeClr val="bg1"/>
              </a:solidFill>
              <a:latin typeface="Lato" charset="0"/>
              <a:ea typeface="Lato" charset="0"/>
              <a:cs typeface="Lato" charset="0"/>
            </a:endParaRPr>
          </a:p>
        </p:txBody>
      </p:sp>
      <p:sp>
        <p:nvSpPr>
          <p:cNvPr id="4" name="TextBox 3"/>
          <p:cNvSpPr txBox="1"/>
          <p:nvPr/>
        </p:nvSpPr>
        <p:spPr>
          <a:xfrm>
            <a:off x="609600" y="5613776"/>
            <a:ext cx="7239000" cy="684533"/>
          </a:xfrm>
          <a:prstGeom prst="rect">
            <a:avLst/>
          </a:prstGeom>
          <a:noFill/>
        </p:spPr>
        <p:txBody>
          <a:bodyPr wrap="square" lIns="38405" tIns="19202" rIns="38405" bIns="19202" rtlCol="0">
            <a:spAutoFit/>
          </a:bodyPr>
          <a:lstStyle/>
          <a:p>
            <a:pPr>
              <a:lnSpc>
                <a:spcPts val="5460"/>
              </a:lnSpc>
            </a:pPr>
            <a:r>
              <a:rPr lang="en-US" sz="4000" b="1" dirty="0" smtClean="0">
                <a:solidFill>
                  <a:schemeClr val="accent2"/>
                </a:solidFill>
                <a:latin typeface="Lato" charset="0"/>
                <a:ea typeface="Lato" charset="0"/>
                <a:cs typeface="Lato" charset="0"/>
              </a:rPr>
              <a:t>BEGINNER 03</a:t>
            </a:r>
            <a:endParaRPr lang="en-US" sz="4000" b="1" dirty="0">
              <a:solidFill>
                <a:schemeClr val="accent2"/>
              </a:solidFill>
              <a:latin typeface="Lato" charset="0"/>
              <a:ea typeface="Lato" charset="0"/>
              <a:cs typeface="Lato" charset="0"/>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6</a:t>
            </a:fld>
            <a:endParaRPr lang="en-US"/>
          </a:p>
        </p:txBody>
      </p:sp>
    </p:spTree>
    <p:extLst>
      <p:ext uri="{BB962C8B-B14F-4D97-AF65-F5344CB8AC3E}">
        <p14:creationId xmlns:p14="http://schemas.microsoft.com/office/powerpoint/2010/main" val="2067557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chemeClr val="accent1"/>
                </a:solidFill>
              </a:rPr>
              <a:t>Nuts and Bolts 03: Introduction to the Population Health Assessment Engine</a:t>
            </a:r>
            <a:br>
              <a:rPr lang="en-US" sz="2800" dirty="0" smtClean="0">
                <a:solidFill>
                  <a:schemeClr val="accent1"/>
                </a:solidFill>
              </a:rPr>
            </a:br>
            <a:r>
              <a:rPr lang="en-US" sz="2800" dirty="0" smtClean="0">
                <a:solidFill>
                  <a:schemeClr val="accent3"/>
                </a:solidFill>
              </a:rPr>
              <a:t>Learning Objectives</a:t>
            </a:r>
            <a:endParaRPr lang="en-US" sz="2800" dirty="0">
              <a:solidFill>
                <a:schemeClr val="accent3"/>
              </a:solidFill>
            </a:endParaRP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p:txBody>
      </p:sp>
      <p:sp>
        <p:nvSpPr>
          <p:cNvPr id="5" name="Content Placeholder 7"/>
          <p:cNvSpPr txBox="1">
            <a:spLocks/>
          </p:cNvSpPr>
          <p:nvPr/>
        </p:nvSpPr>
        <p:spPr>
          <a:xfrm>
            <a:off x="609600" y="19812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dirty="0" smtClean="0">
                <a:solidFill>
                  <a:schemeClr val="tx1">
                    <a:lumMod val="50000"/>
                  </a:schemeClr>
                </a:solidFill>
              </a:rPr>
              <a:t>List two activities that can be done using the PHATE</a:t>
            </a:r>
          </a:p>
          <a:p>
            <a:pPr marL="457200" indent="-457200" algn="l">
              <a:buFont typeface="Arial" panose="020B0604020202020204" pitchFamily="34" charset="0"/>
              <a:buChar char="•"/>
            </a:pPr>
            <a:r>
              <a:rPr lang="en-US" dirty="0" smtClean="0">
                <a:solidFill>
                  <a:schemeClr val="tx1">
                    <a:lumMod val="50000"/>
                  </a:schemeClr>
                </a:solidFill>
              </a:rPr>
              <a:t>Demonstrate competency in navigating the PHATE</a:t>
            </a:r>
            <a:endParaRPr lang="en-US"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p:txBody>
      </p:sp>
      <p:sp>
        <p:nvSpPr>
          <p:cNvPr id="3" name="Slide Number Placeholder 2"/>
          <p:cNvSpPr>
            <a:spLocks noGrp="1"/>
          </p:cNvSpPr>
          <p:nvPr>
            <p:ph type="sldNum" sz="quarter" idx="12"/>
          </p:nvPr>
        </p:nvSpPr>
        <p:spPr/>
        <p:txBody>
          <a:bodyPr/>
          <a:lstStyle/>
          <a:p>
            <a:fld id="{94681301-5DFE-4D5C-BCB9-364D2F8A62D3}" type="slidenum">
              <a:rPr lang="en-US" smtClean="0"/>
              <a:t>7</a:t>
            </a:fld>
            <a:endParaRPr lang="en-US"/>
          </a:p>
        </p:txBody>
      </p:sp>
    </p:spTree>
    <p:extLst>
      <p:ext uri="{BB962C8B-B14F-4D97-AF65-F5344CB8AC3E}">
        <p14:creationId xmlns:p14="http://schemas.microsoft.com/office/powerpoint/2010/main" val="3210627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solidFill>
                  <a:schemeClr val="accent1"/>
                </a:solidFill>
              </a:rPr>
              <a:t>Relevant family medicine milestones</a:t>
            </a:r>
          </a:p>
        </p:txBody>
      </p:sp>
      <p:sp>
        <p:nvSpPr>
          <p:cNvPr id="2" name="Slide Number Placeholder 1"/>
          <p:cNvSpPr>
            <a:spLocks noGrp="1"/>
          </p:cNvSpPr>
          <p:nvPr>
            <p:ph type="sldNum" sz="quarter" idx="12"/>
          </p:nvPr>
        </p:nvSpPr>
        <p:spPr/>
        <p:txBody>
          <a:bodyPr/>
          <a:lstStyle/>
          <a:p>
            <a:fld id="{94681301-5DFE-4D5C-BCB9-364D2F8A62D3}" type="slidenum">
              <a:rPr lang="en-US" smtClean="0"/>
              <a:t>8</a:t>
            </a:fld>
            <a:endParaRPr lang="en-US"/>
          </a:p>
        </p:txBody>
      </p:sp>
      <p:pic>
        <p:nvPicPr>
          <p:cNvPr id="3" name="Picture 2"/>
          <p:cNvPicPr>
            <a:picLocks noChangeAspect="1"/>
          </p:cNvPicPr>
          <p:nvPr/>
        </p:nvPicPr>
        <p:blipFill>
          <a:blip r:embed="rId3"/>
          <a:stretch>
            <a:fillRect/>
          </a:stretch>
        </p:blipFill>
        <p:spPr>
          <a:xfrm>
            <a:off x="228600" y="2362200"/>
            <a:ext cx="8723302" cy="2514600"/>
          </a:xfrm>
          <a:prstGeom prst="rect">
            <a:avLst/>
          </a:prstGeom>
        </p:spPr>
      </p:pic>
    </p:spTree>
    <p:extLst>
      <p:ext uri="{BB962C8B-B14F-4D97-AF65-F5344CB8AC3E}">
        <p14:creationId xmlns:p14="http://schemas.microsoft.com/office/powerpoint/2010/main" val="9511285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solidFill>
                  <a:schemeClr val="accent1"/>
                </a:solidFill>
              </a:rPr>
              <a:t>Relevant nurse practitioner competencies</a:t>
            </a:r>
          </a:p>
        </p:txBody>
      </p:sp>
      <p:sp>
        <p:nvSpPr>
          <p:cNvPr id="2" name="Slide Number Placeholder 1"/>
          <p:cNvSpPr>
            <a:spLocks noGrp="1"/>
          </p:cNvSpPr>
          <p:nvPr>
            <p:ph type="sldNum" sz="quarter" idx="12"/>
          </p:nvPr>
        </p:nvSpPr>
        <p:spPr/>
        <p:txBody>
          <a:bodyPr/>
          <a:lstStyle/>
          <a:p>
            <a:fld id="{94681301-5DFE-4D5C-BCB9-364D2F8A62D3}" type="slidenum">
              <a:rPr lang="en-US" smtClean="0"/>
              <a:t>9</a:t>
            </a:fld>
            <a:endParaRPr lang="en-US"/>
          </a:p>
        </p:txBody>
      </p:sp>
      <p:pic>
        <p:nvPicPr>
          <p:cNvPr id="3" name="Picture 2"/>
          <p:cNvPicPr>
            <a:picLocks noChangeAspect="1"/>
          </p:cNvPicPr>
          <p:nvPr/>
        </p:nvPicPr>
        <p:blipFill>
          <a:blip r:embed="rId3"/>
          <a:stretch>
            <a:fillRect/>
          </a:stretch>
        </p:blipFill>
        <p:spPr>
          <a:xfrm>
            <a:off x="381000" y="2362200"/>
            <a:ext cx="8473877" cy="2438400"/>
          </a:xfrm>
          <a:prstGeom prst="rect">
            <a:avLst/>
          </a:prstGeom>
        </p:spPr>
      </p:pic>
    </p:spTree>
    <p:extLst>
      <p:ext uri="{BB962C8B-B14F-4D97-AF65-F5344CB8AC3E}">
        <p14:creationId xmlns:p14="http://schemas.microsoft.com/office/powerpoint/2010/main" val="1778118507"/>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Custom 14">
      <a:dk1>
        <a:srgbClr val="445469"/>
      </a:dk1>
      <a:lt1>
        <a:srgbClr val="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con Set - Jetfabri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Theme">
  <a:themeElements>
    <a:clrScheme name="Custom 14">
      <a:dk1>
        <a:srgbClr val="445469"/>
      </a:dk1>
      <a:lt1>
        <a:srgbClr val="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Icon Set - Jetfabri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Icon Set - Jetfabrik</Template>
  <TotalTime>2775</TotalTime>
  <Words>955</Words>
  <Application>Microsoft Office PowerPoint</Application>
  <PresentationFormat>On-screen Show (4:3)</PresentationFormat>
  <Paragraphs>179</Paragraphs>
  <Slides>26</Slides>
  <Notes>26</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26</vt:i4>
      </vt:variant>
    </vt:vector>
  </HeadingPairs>
  <TitlesOfParts>
    <vt:vector size="44" baseType="lpstr">
      <vt:lpstr>MS PGothic</vt:lpstr>
      <vt:lpstr>MS PGothic</vt:lpstr>
      <vt:lpstr>Arial</vt:lpstr>
      <vt:lpstr>Calibri</vt:lpstr>
      <vt:lpstr>Calibri Light</vt:lpstr>
      <vt:lpstr>Lato</vt:lpstr>
      <vt:lpstr>Lato Black</vt:lpstr>
      <vt:lpstr>Lato Bold</vt:lpstr>
      <vt:lpstr>Lato Light</vt:lpstr>
      <vt:lpstr>Lato Regular</vt:lpstr>
      <vt:lpstr>Custom Design</vt:lpstr>
      <vt:lpstr>Default Theme</vt:lpstr>
      <vt:lpstr>1_Custom Design</vt:lpstr>
      <vt:lpstr>Icon Set - Jetfabrik</vt:lpstr>
      <vt:lpstr>2_Custom Design</vt:lpstr>
      <vt:lpstr>1_Default Theme</vt:lpstr>
      <vt:lpstr>3_Custom Design</vt:lpstr>
      <vt:lpstr>1_Icon Set - Jetfabrik</vt:lpstr>
      <vt:lpstr>Population Health Assessment Engine</vt:lpstr>
      <vt:lpstr>PowerPoint Presentation</vt:lpstr>
      <vt:lpstr>PowerPoint Presentation</vt:lpstr>
      <vt:lpstr>Target audience</vt:lpstr>
      <vt:lpstr>Abbreviations</vt:lpstr>
      <vt:lpstr>PowerPoint Presentation</vt:lpstr>
      <vt:lpstr>Nuts and Bolts 03: Introduction to the Population Health Assessment Engine Learning Objectives</vt:lpstr>
      <vt:lpstr>Relevant family medicine milestones</vt:lpstr>
      <vt:lpstr>Relevant nurse practitioner competencies</vt:lpstr>
      <vt:lpstr>Nuts and Bolts 03: Introduction to the Population Health Assessment Engine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points</vt:lpstr>
      <vt:lpstr>Nuts and Bolts 03: Introduction to the Population Health Assessment Engine Learning Objectives</vt:lpstr>
      <vt:lpstr>Relevant family medicine milestones</vt:lpstr>
      <vt:lpstr>Relevant nurse practitioner competencies</vt:lpstr>
    </vt:vector>
  </TitlesOfParts>
  <Company>AAFP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PHATE - Beginner 3 - Intro to PHATE</dc:title>
  <dc:creator>RGC</dc:creator>
  <cp:lastModifiedBy>Liaw, Winston</cp:lastModifiedBy>
  <cp:revision>483</cp:revision>
  <cp:lastPrinted>2017-09-18T15:52:47Z</cp:lastPrinted>
  <dcterms:created xsi:type="dcterms:W3CDTF">2017-03-27T16:44:12Z</dcterms:created>
  <dcterms:modified xsi:type="dcterms:W3CDTF">2018-04-10T18:12:32Z</dcterms:modified>
</cp:coreProperties>
</file>