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 id="2147483796" r:id="rId2"/>
    <p:sldMasterId id="2147483820" r:id="rId3"/>
    <p:sldMasterId id="2147483832" r:id="rId4"/>
    <p:sldMasterId id="2147483846" r:id="rId5"/>
    <p:sldMasterId id="2147483858" r:id="rId6"/>
    <p:sldMasterId id="2147483883" r:id="rId7"/>
    <p:sldMasterId id="2147483895" r:id="rId8"/>
  </p:sldMasterIdLst>
  <p:notesMasterIdLst>
    <p:notesMasterId r:id="rId40"/>
  </p:notesMasterIdLst>
  <p:handoutMasterIdLst>
    <p:handoutMasterId r:id="rId41"/>
  </p:handoutMasterIdLst>
  <p:sldIdLst>
    <p:sldId id="507" r:id="rId9"/>
    <p:sldId id="513" r:id="rId10"/>
    <p:sldId id="509" r:id="rId11"/>
    <p:sldId id="491" r:id="rId12"/>
    <p:sldId id="384" r:id="rId13"/>
    <p:sldId id="364" r:id="rId14"/>
    <p:sldId id="492" r:id="rId15"/>
    <p:sldId id="505" r:id="rId16"/>
    <p:sldId id="506" r:id="rId17"/>
    <p:sldId id="511" r:id="rId18"/>
    <p:sldId id="436" r:id="rId19"/>
    <p:sldId id="479" r:id="rId20"/>
    <p:sldId id="497" r:id="rId21"/>
    <p:sldId id="502" r:id="rId22"/>
    <p:sldId id="501" r:id="rId23"/>
    <p:sldId id="503" r:id="rId24"/>
    <p:sldId id="504" r:id="rId25"/>
    <p:sldId id="510" r:id="rId26"/>
    <p:sldId id="480" r:id="rId27"/>
    <p:sldId id="481" r:id="rId28"/>
    <p:sldId id="482" r:id="rId29"/>
    <p:sldId id="483" r:id="rId30"/>
    <p:sldId id="484" r:id="rId31"/>
    <p:sldId id="486" r:id="rId32"/>
    <p:sldId id="487" r:id="rId33"/>
    <p:sldId id="499" r:id="rId34"/>
    <p:sldId id="512" r:id="rId35"/>
    <p:sldId id="494" r:id="rId36"/>
    <p:sldId id="500" r:id="rId37"/>
    <p:sldId id="366" r:id="rId38"/>
    <p:sldId id="367" r:id="rId3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1" autoAdjust="0"/>
    <p:restoredTop sz="79244" autoAdjust="0"/>
  </p:normalViewPr>
  <p:slideViewPr>
    <p:cSldViewPr>
      <p:cViewPr varScale="1">
        <p:scale>
          <a:sx n="69" d="100"/>
          <a:sy n="69" d="100"/>
        </p:scale>
        <p:origin x="18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C7D2592D-B31A-46D1-8716-F2B8E2524067}" type="datetimeFigureOut">
              <a:rPr lang="en-US" smtClean="0"/>
              <a:t>4/10/2018</a:t>
            </a:fld>
            <a:endParaRPr lang="en-US"/>
          </a:p>
        </p:txBody>
      </p:sp>
      <p:sp>
        <p:nvSpPr>
          <p:cNvPr id="4" name="Footer Placeholder 3"/>
          <p:cNvSpPr>
            <a:spLocks noGrp="1"/>
          </p:cNvSpPr>
          <p:nvPr>
            <p:ph type="ftr" sz="quarter" idx="2"/>
          </p:nvPr>
        </p:nvSpPr>
        <p:spPr>
          <a:xfrm>
            <a:off x="1"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E09DB7E7-22C7-475E-BC61-04ED43EA9226}" type="slidenum">
              <a:rPr lang="en-US" smtClean="0"/>
              <a:t>‹#›</a:t>
            </a:fld>
            <a:endParaRPr lang="en-US"/>
          </a:p>
        </p:txBody>
      </p:sp>
    </p:spTree>
    <p:extLst>
      <p:ext uri="{BB962C8B-B14F-4D97-AF65-F5344CB8AC3E}">
        <p14:creationId xmlns:p14="http://schemas.microsoft.com/office/powerpoint/2010/main" val="3051621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A5B01856-849A-4698-8391-F5C4F4D1A5F1}" type="datetimeFigureOut">
              <a:rPr lang="en-US" smtClean="0"/>
              <a:t>4/10/2018</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649EBF63-EA0E-4274-95F6-E3754595B5A4}" type="slidenum">
              <a:rPr lang="en-US" smtClean="0"/>
              <a:t>‹#›</a:t>
            </a:fld>
            <a:endParaRPr lang="en-US"/>
          </a:p>
        </p:txBody>
      </p:sp>
    </p:spTree>
    <p:extLst>
      <p:ext uri="{BB962C8B-B14F-4D97-AF65-F5344CB8AC3E}">
        <p14:creationId xmlns:p14="http://schemas.microsoft.com/office/powerpoint/2010/main" val="1613460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a:t>
            </a:fld>
            <a:endParaRPr lang="en-US"/>
          </a:p>
        </p:txBody>
      </p:sp>
    </p:spTree>
    <p:extLst>
      <p:ext uri="{BB962C8B-B14F-4D97-AF65-F5344CB8AC3E}">
        <p14:creationId xmlns:p14="http://schemas.microsoft.com/office/powerpoint/2010/main" val="3611342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10</a:t>
            </a:fld>
            <a:endParaRPr lang="en-US"/>
          </a:p>
        </p:txBody>
      </p:sp>
    </p:spTree>
    <p:extLst>
      <p:ext uri="{BB962C8B-B14F-4D97-AF65-F5344CB8AC3E}">
        <p14:creationId xmlns:p14="http://schemas.microsoft.com/office/powerpoint/2010/main" val="223475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innovators have experimented with new ways of linking health to place and have, in the process, added new terms to the population health lexicon. As recalled in the 2011 </a:t>
            </a:r>
            <a:r>
              <a:rPr lang="en-US" baseline="0" dirty="0" err="1" smtClean="0"/>
              <a:t>Atul</a:t>
            </a:r>
            <a:r>
              <a:rPr lang="en-US" baseline="0" dirty="0" smtClean="0"/>
              <a:t> </a:t>
            </a:r>
            <a:r>
              <a:rPr lang="en-US" baseline="0" dirty="0" err="1" smtClean="0"/>
              <a:t>Gawande</a:t>
            </a:r>
            <a:r>
              <a:rPr lang="en-US" baseline="0" dirty="0" smtClean="0"/>
              <a:t> </a:t>
            </a:r>
            <a:r>
              <a:rPr lang="en-US" i="1" baseline="0" dirty="0" smtClean="0"/>
              <a:t>New Yorker </a:t>
            </a:r>
            <a:r>
              <a:rPr lang="en-US" baseline="0" dirty="0" smtClean="0"/>
              <a:t>article, Jeffrey Brenner, a family physician, pioneered the </a:t>
            </a:r>
            <a:r>
              <a:rPr lang="en-US" baseline="0" dirty="0" err="1" smtClean="0"/>
              <a:t>hotspotting</a:t>
            </a:r>
            <a:r>
              <a:rPr lang="en-US" baseline="0" dirty="0" smtClean="0"/>
              <a:t> playbook. Serving as a citizen member of a Camden police reform commission, Brenner learned about community policing. One strategy was crime </a:t>
            </a:r>
            <a:r>
              <a:rPr lang="en-US" baseline="0" dirty="0" err="1" smtClean="0"/>
              <a:t>hotspotting</a:t>
            </a:r>
            <a:r>
              <a:rPr lang="en-US" baseline="0" dirty="0" smtClean="0"/>
              <a:t>, or the process of mapping crime and focusing resources on high crime neighborhoods. He applied similar techniques using health care data, identifying and treating patients and buildings responsible for significant costs. Check out the Brenner’s Camden Coalition website for more information about </a:t>
            </a:r>
            <a:r>
              <a:rPr lang="en-US" baseline="0" dirty="0" err="1" smtClean="0"/>
              <a:t>hotspotting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11</a:t>
            </a:fld>
            <a:endParaRPr lang="en-US"/>
          </a:p>
        </p:txBody>
      </p:sp>
    </p:spTree>
    <p:extLst>
      <p:ext uri="{BB962C8B-B14F-4D97-AF65-F5344CB8AC3E}">
        <p14:creationId xmlns:p14="http://schemas.microsoft.com/office/powerpoint/2010/main" val="127443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lumMod val="50000"/>
                  </a:schemeClr>
                </a:solidFill>
              </a:rPr>
              <a:t>The Merriam-Webster</a:t>
            </a:r>
            <a:r>
              <a:rPr lang="en-US" baseline="0" dirty="0" smtClean="0">
                <a:solidFill>
                  <a:schemeClr val="tx1">
                    <a:lumMod val="50000"/>
                  </a:schemeClr>
                </a:solidFill>
              </a:rPr>
              <a:t> dictionary defines a hot spot as a place of more than usual activity. With respect to health care, Dr. Brenner defines hot spots as those addresses or buildings where high-utilizing, high-spending patients live. Hot spots can refer to a wide variety of measures, including crime, pollution, and disparities. In PHATE, hot spots refer to clusters of poor disease control or gaps in quality. </a:t>
            </a:r>
            <a:endParaRPr lang="en-US"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649EBF63-EA0E-4274-95F6-E3754595B5A4}" type="slidenum">
              <a:rPr lang="en-US" smtClean="0"/>
              <a:t>12</a:t>
            </a:fld>
            <a:endParaRPr lang="en-US"/>
          </a:p>
        </p:txBody>
      </p:sp>
    </p:spTree>
    <p:extLst>
      <p:ext uri="{BB962C8B-B14F-4D97-AF65-F5344CB8AC3E}">
        <p14:creationId xmlns:p14="http://schemas.microsoft.com/office/powerpoint/2010/main" val="3404411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lumMod val="50000"/>
                  </a:schemeClr>
                </a:solidFill>
              </a:rPr>
              <a:t>A heat ma</a:t>
            </a:r>
            <a:r>
              <a:rPr lang="en-US" baseline="0" dirty="0" smtClean="0">
                <a:solidFill>
                  <a:schemeClr val="tx1">
                    <a:lumMod val="50000"/>
                  </a:schemeClr>
                </a:solidFill>
              </a:rPr>
              <a:t>p is a representation of data in which values are represented as colors and is a method for visualizing hot spots. The Community </a:t>
            </a:r>
            <a:r>
              <a:rPr lang="en-US" baseline="0" dirty="0" err="1" smtClean="0">
                <a:solidFill>
                  <a:schemeClr val="tx1">
                    <a:lumMod val="50000"/>
                  </a:schemeClr>
                </a:solidFill>
              </a:rPr>
              <a:t>HotSpots</a:t>
            </a:r>
            <a:r>
              <a:rPr lang="en-US" baseline="0" dirty="0" smtClean="0">
                <a:solidFill>
                  <a:schemeClr val="tx1">
                    <a:lumMod val="50000"/>
                  </a:schemeClr>
                </a:solidFill>
              </a:rPr>
              <a:t> tool uses different colors to represent differences in densities or clusters of activity. </a:t>
            </a:r>
            <a:endParaRPr lang="en-US"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649EBF63-EA0E-4274-95F6-E3754595B5A4}" type="slidenum">
              <a:rPr lang="en-US" smtClean="0"/>
              <a:t>13</a:t>
            </a:fld>
            <a:endParaRPr lang="en-US"/>
          </a:p>
        </p:txBody>
      </p:sp>
    </p:spTree>
    <p:extLst>
      <p:ext uri="{BB962C8B-B14F-4D97-AF65-F5344CB8AC3E}">
        <p14:creationId xmlns:p14="http://schemas.microsoft.com/office/powerpoint/2010/main" val="1793846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The Community </a:t>
            </a:r>
            <a:r>
              <a:rPr lang="en-US" dirty="0" err="1" smtClean="0">
                <a:solidFill>
                  <a:schemeClr val="tx1"/>
                </a:solidFill>
              </a:rPr>
              <a:t>HotSpot</a:t>
            </a:r>
            <a:r>
              <a:rPr lang="en-US" dirty="0" smtClean="0">
                <a:solidFill>
                  <a:schemeClr val="tx1"/>
                </a:solidFill>
              </a:rPr>
              <a:t> tool maps the addresses of all of the patients who have</a:t>
            </a:r>
            <a:r>
              <a:rPr lang="en-US" baseline="0" dirty="0" smtClean="0">
                <a:solidFill>
                  <a:schemeClr val="tx1"/>
                </a:solidFill>
              </a:rPr>
              <a:t> poor disease control or gaps in quality.</a:t>
            </a:r>
          </a:p>
          <a:p>
            <a:endParaRPr lang="en-US" baseline="0" dirty="0" smtClean="0">
              <a:solidFill>
                <a:schemeClr val="tx1"/>
              </a:solidFill>
            </a:endParaRPr>
          </a:p>
          <a:p>
            <a:r>
              <a:rPr lang="en-US" baseline="0" dirty="0" smtClean="0">
                <a:solidFill>
                  <a:schemeClr val="tx1"/>
                </a:solidFill>
              </a:rPr>
              <a:t>Any clusters involving 3 patients or more that are within a 1 km will appear as a red circle.</a:t>
            </a:r>
            <a:endParaRPr lang="en-US"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649EBF63-EA0E-4274-95F6-E3754595B5A4}" type="slidenum">
              <a:rPr lang="en-US" smtClean="0"/>
              <a:t>14</a:t>
            </a:fld>
            <a:endParaRPr lang="en-US"/>
          </a:p>
        </p:txBody>
      </p:sp>
    </p:spTree>
    <p:extLst>
      <p:ext uri="{BB962C8B-B14F-4D97-AF65-F5344CB8AC3E}">
        <p14:creationId xmlns:p14="http://schemas.microsoft.com/office/powerpoint/2010/main" val="2906986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Here</a:t>
            </a:r>
            <a:r>
              <a:rPr lang="en-US" baseline="0" dirty="0" smtClean="0">
                <a:solidFill>
                  <a:schemeClr val="tx1"/>
                </a:solidFill>
              </a:rPr>
              <a:t> is the actual heat map and the same cluster of patients</a:t>
            </a:r>
            <a:endParaRPr lang="en-US"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649EBF63-EA0E-4274-95F6-E3754595B5A4}" type="slidenum">
              <a:rPr lang="en-US" smtClean="0"/>
              <a:t>15</a:t>
            </a:fld>
            <a:endParaRPr lang="en-US"/>
          </a:p>
        </p:txBody>
      </p:sp>
    </p:spTree>
    <p:extLst>
      <p:ext uri="{BB962C8B-B14F-4D97-AF65-F5344CB8AC3E}">
        <p14:creationId xmlns:p14="http://schemas.microsoft.com/office/powerpoint/2010/main" val="2498265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For</a:t>
            </a:r>
            <a:r>
              <a:rPr lang="en-US" baseline="0" dirty="0" smtClean="0">
                <a:solidFill>
                  <a:schemeClr val="tx1"/>
                </a:solidFill>
              </a:rPr>
              <a:t> Community </a:t>
            </a:r>
            <a:r>
              <a:rPr lang="en-US" baseline="0" dirty="0" err="1" smtClean="0">
                <a:solidFill>
                  <a:schemeClr val="tx1"/>
                </a:solidFill>
              </a:rPr>
              <a:t>HotSpots</a:t>
            </a:r>
            <a:r>
              <a:rPr lang="en-US" baseline="0" dirty="0" smtClean="0">
                <a:solidFill>
                  <a:schemeClr val="tx1"/>
                </a:solidFill>
              </a:rPr>
              <a:t>, red circles indicate that there are 3 patients with poor disease control or gaps in quality within the same 1 kilometer radius distance.</a:t>
            </a:r>
          </a:p>
          <a:p>
            <a:endParaRPr lang="en-US" baseline="0" dirty="0" smtClean="0">
              <a:solidFill>
                <a:schemeClr val="tx1"/>
              </a:solidFill>
            </a:endParaRPr>
          </a:p>
          <a:p>
            <a:r>
              <a:rPr lang="en-US" baseline="0" dirty="0" smtClean="0">
                <a:solidFill>
                  <a:schemeClr val="tx1"/>
                </a:solidFill>
              </a:rPr>
              <a:t>This tool only maps those patients living within the 70% service area. </a:t>
            </a:r>
            <a:endParaRPr lang="en-US"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649EBF63-EA0E-4274-95F6-E3754595B5A4}" type="slidenum">
              <a:rPr lang="en-US" smtClean="0"/>
              <a:t>16</a:t>
            </a:fld>
            <a:endParaRPr lang="en-US"/>
          </a:p>
        </p:txBody>
      </p:sp>
    </p:spTree>
    <p:extLst>
      <p:ext uri="{BB962C8B-B14F-4D97-AF65-F5344CB8AC3E}">
        <p14:creationId xmlns:p14="http://schemas.microsoft.com/office/powerpoint/2010/main" val="2489878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lumMod val="50000"/>
                  </a:schemeClr>
                </a:solidFill>
              </a:rPr>
              <a:t>The</a:t>
            </a:r>
            <a:r>
              <a:rPr lang="en-US" baseline="0" dirty="0" smtClean="0">
                <a:solidFill>
                  <a:schemeClr val="tx1">
                    <a:lumMod val="50000"/>
                  </a:schemeClr>
                </a:solidFill>
              </a:rPr>
              <a:t> PRIME Registry consists of measures from the National Quality Forum and the Centers for Medicare &amp; Medicaid Services.</a:t>
            </a:r>
          </a:p>
          <a:p>
            <a:r>
              <a:rPr lang="en-US" baseline="0" dirty="0" smtClean="0">
                <a:solidFill>
                  <a:schemeClr val="tx1">
                    <a:lumMod val="50000"/>
                  </a:schemeClr>
                </a:solidFill>
              </a:rPr>
              <a:t>These measures span:</a:t>
            </a:r>
          </a:p>
          <a:p>
            <a:pPr marL="228600" indent="-228600">
              <a:buAutoNum type="arabicParenR"/>
            </a:pPr>
            <a:r>
              <a:rPr lang="en-US" baseline="0" dirty="0" smtClean="0">
                <a:solidFill>
                  <a:schemeClr val="tx1">
                    <a:lumMod val="50000"/>
                  </a:schemeClr>
                </a:solidFill>
              </a:rPr>
              <a:t>Prevention: such as immunizations and weight counseling</a:t>
            </a:r>
          </a:p>
          <a:p>
            <a:pPr marL="228600" indent="-228600">
              <a:buAutoNum type="arabicParenR"/>
            </a:pPr>
            <a:r>
              <a:rPr lang="en-US" baseline="0" dirty="0" smtClean="0">
                <a:solidFill>
                  <a:schemeClr val="tx1">
                    <a:lumMod val="50000"/>
                  </a:schemeClr>
                </a:solidFill>
              </a:rPr>
              <a:t>Acute conditions: such as otitis externa, pharyngitis, and sinusitis</a:t>
            </a:r>
          </a:p>
          <a:p>
            <a:pPr marL="228600" indent="-228600">
              <a:buAutoNum type="arabicParenR"/>
            </a:pPr>
            <a:r>
              <a:rPr lang="en-US" baseline="0" dirty="0" smtClean="0">
                <a:solidFill>
                  <a:schemeClr val="tx1">
                    <a:lumMod val="50000"/>
                  </a:schemeClr>
                </a:solidFill>
              </a:rPr>
              <a:t>Chronic conditions: such as diabetes, heart failure, asthma, and heart disease</a:t>
            </a:r>
            <a:endParaRPr lang="en-US"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649EBF63-EA0E-4274-95F6-E3754595B5A4}" type="slidenum">
              <a:rPr lang="en-US" smtClean="0"/>
              <a:t>17</a:t>
            </a:fld>
            <a:endParaRPr lang="en-US"/>
          </a:p>
        </p:txBody>
      </p:sp>
    </p:spTree>
    <p:extLst>
      <p:ext uri="{BB962C8B-B14F-4D97-AF65-F5344CB8AC3E}">
        <p14:creationId xmlns:p14="http://schemas.microsoft.com/office/powerpoint/2010/main" val="3234990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access</a:t>
            </a:r>
            <a:r>
              <a:rPr lang="en-US" baseline="0" dirty="0" smtClean="0"/>
              <a:t> Community </a:t>
            </a:r>
            <a:r>
              <a:rPr lang="en-US" baseline="0" dirty="0" err="1" smtClean="0"/>
              <a:t>HotSpots</a:t>
            </a:r>
            <a:r>
              <a:rPr lang="en-US" baseline="0" dirty="0" smtClean="0"/>
              <a:t>, select the option on the navigation menu on the left side of the screen.</a:t>
            </a:r>
            <a:br>
              <a:rPr lang="en-US" baseline="0" dirty="0" smtClean="0"/>
            </a:b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18</a:t>
            </a:fld>
            <a:endParaRPr lang="en-US"/>
          </a:p>
        </p:txBody>
      </p:sp>
    </p:spTree>
    <p:extLst>
      <p:ext uri="{BB962C8B-B14F-4D97-AF65-F5344CB8AC3E}">
        <p14:creationId xmlns:p14="http://schemas.microsoft.com/office/powerpoint/2010/main" val="2996155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Whereas the My Community tool allows you to visualize the census tracts served by your clinic, the Community </a:t>
            </a:r>
            <a:r>
              <a:rPr lang="en-US" baseline="0" dirty="0" err="1" smtClean="0"/>
              <a:t>HotSpots</a:t>
            </a:r>
            <a:r>
              <a:rPr lang="en-US" baseline="0" dirty="0" smtClean="0"/>
              <a:t> tool allows you to map the distribution of individual data within the EHR. </a:t>
            </a:r>
          </a:p>
          <a:p>
            <a:r>
              <a:rPr lang="en-US" baseline="0" dirty="0" smtClean="0"/>
              <a:t>The individual data are represented as a heat map. Red indicates a greater number of individuals with the condition in that geography. If no measures are selected, then the distribution of all patients is mapped. </a:t>
            </a:r>
          </a:p>
          <a:p>
            <a:endParaRPr lang="en-US" baseline="0" dirty="0" smtClean="0"/>
          </a:p>
          <a:p>
            <a:r>
              <a:rPr lang="en-US" baseline="0" dirty="0" smtClean="0"/>
              <a:t>Notice how the menu is different. The bottom section is the same as in “My Community” while the top has new options.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19</a:t>
            </a:fld>
            <a:endParaRPr lang="en-US"/>
          </a:p>
        </p:txBody>
      </p:sp>
    </p:spTree>
    <p:extLst>
      <p:ext uri="{BB962C8B-B14F-4D97-AF65-F5344CB8AC3E}">
        <p14:creationId xmlns:p14="http://schemas.microsoft.com/office/powerpoint/2010/main" val="201848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curriculum consists</a:t>
            </a:r>
            <a:r>
              <a:rPr lang="en-US" baseline="0" dirty="0" smtClean="0"/>
              <a:t> of 2 background modules that will introduce you to population health and geospatial concepts. The next three modules will describe how to use the Population Health Assessment Engine (PHATE) and the two tools embedded within PHATE: My Community and Community </a:t>
            </a:r>
            <a:r>
              <a:rPr lang="en-US" baseline="0" dirty="0" err="1" smtClean="0"/>
              <a:t>HotSpots</a:t>
            </a:r>
            <a:r>
              <a:rPr lang="en-US" baseline="0" dirty="0" smtClean="0"/>
              <a:t>. The final two modules will help you learn how to integrate PHATE into your clinic.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a:t>
            </a:fld>
            <a:endParaRPr lang="en-US"/>
          </a:p>
        </p:txBody>
      </p:sp>
    </p:spTree>
    <p:extLst>
      <p:ext uri="{BB962C8B-B14F-4D97-AF65-F5344CB8AC3E}">
        <p14:creationId xmlns:p14="http://schemas.microsoft.com/office/powerpoint/2010/main" val="1089866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heat map can either</a:t>
            </a:r>
            <a:r>
              <a:rPr lang="en-US" baseline="0" dirty="0" smtClean="0"/>
              <a:t> be very light (low </a:t>
            </a:r>
            <a:r>
              <a:rPr lang="en-US" baseline="0" dirty="0" err="1" smtClean="0"/>
              <a:t>HotSpot</a:t>
            </a:r>
            <a:r>
              <a:rPr lang="en-US" baseline="0" dirty="0" smtClean="0"/>
              <a:t> opacity) or…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20</a:t>
            </a:fld>
            <a:endParaRPr lang="en-US"/>
          </a:p>
        </p:txBody>
      </p:sp>
    </p:spTree>
    <p:extLst>
      <p:ext uri="{BB962C8B-B14F-4D97-AF65-F5344CB8AC3E}">
        <p14:creationId xmlns:p14="http://schemas.microsoft.com/office/powerpoint/2010/main" val="532679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dark (high </a:t>
            </a:r>
            <a:r>
              <a:rPr lang="en-US" dirty="0" err="1" smtClean="0"/>
              <a:t>HotSpot</a:t>
            </a:r>
            <a:r>
              <a:rPr lang="en-US" baseline="0" dirty="0" smtClean="0"/>
              <a:t> opacity) depending on whether you want to be able to see the heat map, community data, or both.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21</a:t>
            </a:fld>
            <a:endParaRPr lang="en-US"/>
          </a:p>
        </p:txBody>
      </p:sp>
    </p:spTree>
    <p:extLst>
      <p:ext uri="{BB962C8B-B14F-4D97-AF65-F5344CB8AC3E}">
        <p14:creationId xmlns:p14="http://schemas.microsoft.com/office/powerpoint/2010/main" val="3417267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“Patient Filters”</a:t>
            </a:r>
            <a:r>
              <a:rPr lang="en-US" baseline="0" dirty="0" smtClean="0"/>
              <a:t> section of the menu, you can adjust the individuals included in the heat map, by selecting the clinicians, time frame, and conditions. Here, we have selected one of the clinicians in the group. Therefore, we are only seeing the patients assigned to him or her.  </a:t>
            </a:r>
          </a:p>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22</a:t>
            </a:fld>
            <a:endParaRPr lang="en-US"/>
          </a:p>
        </p:txBody>
      </p:sp>
    </p:spTree>
    <p:extLst>
      <p:ext uri="{BB962C8B-B14F-4D97-AF65-F5344CB8AC3E}">
        <p14:creationId xmlns:p14="http://schemas.microsoft.com/office/powerpoint/2010/main" val="3233041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select the time frame included by selecting the desired year, quarter, or month. This selects the patients seen at the clinic during the year, quarter, or month of interest. </a:t>
            </a:r>
          </a:p>
        </p:txBody>
      </p:sp>
      <p:sp>
        <p:nvSpPr>
          <p:cNvPr id="4" name="Slide Number Placeholder 3"/>
          <p:cNvSpPr>
            <a:spLocks noGrp="1"/>
          </p:cNvSpPr>
          <p:nvPr>
            <p:ph type="sldNum" sz="quarter" idx="10"/>
          </p:nvPr>
        </p:nvSpPr>
        <p:spPr/>
        <p:txBody>
          <a:bodyPr/>
          <a:lstStyle/>
          <a:p>
            <a:fld id="{649EBF63-EA0E-4274-95F6-E3754595B5A4}" type="slidenum">
              <a:rPr lang="en-US" smtClean="0"/>
              <a:t>23</a:t>
            </a:fld>
            <a:endParaRPr lang="en-US"/>
          </a:p>
        </p:txBody>
      </p:sp>
    </p:spTree>
    <p:extLst>
      <p:ext uri="{BB962C8B-B14F-4D97-AF65-F5344CB8AC3E}">
        <p14:creationId xmlns:p14="http://schemas.microsoft.com/office/powerpoint/2010/main" val="4129321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you can select the disease group and quality measure included. </a:t>
            </a:r>
          </a:p>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24</a:t>
            </a:fld>
            <a:endParaRPr lang="en-US"/>
          </a:p>
        </p:txBody>
      </p:sp>
    </p:spTree>
    <p:extLst>
      <p:ext uri="{BB962C8B-B14F-4D97-AF65-F5344CB8AC3E}">
        <p14:creationId xmlns:p14="http://schemas.microsoft.com/office/powerpoint/2010/main" val="3501851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with the My Community tool, you can view the underlying data by clicking on the “Data” tab. </a:t>
            </a:r>
          </a:p>
          <a:p>
            <a:endParaRPr lang="en-US" baseline="0" dirty="0" smtClean="0"/>
          </a:p>
          <a:p>
            <a:r>
              <a:rPr lang="en-US" baseline="0" dirty="0" smtClean="0"/>
              <a:t>The census tracts visible are those included in the practice’s 70% service area.</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25</a:t>
            </a:fld>
            <a:endParaRPr lang="en-US"/>
          </a:p>
        </p:txBody>
      </p:sp>
    </p:spTree>
    <p:extLst>
      <p:ext uri="{BB962C8B-B14F-4D97-AF65-F5344CB8AC3E}">
        <p14:creationId xmlns:p14="http://schemas.microsoft.com/office/powerpoint/2010/main" val="2047769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Under Local Resources, PHATE provides links to Aunt Bertha, a website that collates community resources in your community. </a:t>
            </a:r>
          </a:p>
          <a:p>
            <a:endParaRPr lang="en-US" baseline="0" dirty="0" smtClean="0"/>
          </a:p>
          <a:p>
            <a:r>
              <a:rPr lang="en-US" baseline="0" dirty="0" smtClean="0"/>
              <a:t>PHATE links the census tract to its commensurate zip code and allows you to search across six domains (health, transit, housing, care, food, and work). Clicking on the links takes you the Aunt Bertha page for that zip code and domain.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26</a:t>
            </a:fld>
            <a:endParaRPr lang="en-US"/>
          </a:p>
        </p:txBody>
      </p:sp>
    </p:spTree>
    <p:extLst>
      <p:ext uri="{BB962C8B-B14F-4D97-AF65-F5344CB8AC3E}">
        <p14:creationId xmlns:p14="http://schemas.microsoft.com/office/powerpoint/2010/main" val="700605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Clicking on “housing” for census tract 43.10 in Mercer County takes you to this Aunt Bertha page which provides information for housing resources in this zip code. </a:t>
            </a:r>
          </a:p>
        </p:txBody>
      </p:sp>
      <p:sp>
        <p:nvSpPr>
          <p:cNvPr id="4" name="Slide Number Placeholder 3"/>
          <p:cNvSpPr>
            <a:spLocks noGrp="1"/>
          </p:cNvSpPr>
          <p:nvPr>
            <p:ph type="sldNum" sz="quarter" idx="10"/>
          </p:nvPr>
        </p:nvSpPr>
        <p:spPr/>
        <p:txBody>
          <a:bodyPr/>
          <a:lstStyle/>
          <a:p>
            <a:fld id="{649EBF63-EA0E-4274-95F6-E3754595B5A4}" type="slidenum">
              <a:rPr lang="en-US" smtClean="0"/>
              <a:t>27</a:t>
            </a:fld>
            <a:endParaRPr lang="en-US"/>
          </a:p>
        </p:txBody>
      </p:sp>
    </p:spTree>
    <p:extLst>
      <p:ext uri="{BB962C8B-B14F-4D97-AF65-F5344CB8AC3E}">
        <p14:creationId xmlns:p14="http://schemas.microsoft.com/office/powerpoint/2010/main" val="484883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3B4A71-311F-48C2-9236-972218595BA9}" type="slidenum">
              <a:rPr lang="en-US" smtClean="0"/>
              <a:pPr/>
              <a:t>28</a:t>
            </a:fld>
            <a:endParaRPr lang="en-US"/>
          </a:p>
        </p:txBody>
      </p:sp>
    </p:spTree>
    <p:extLst>
      <p:ext uri="{BB962C8B-B14F-4D97-AF65-F5344CB8AC3E}">
        <p14:creationId xmlns:p14="http://schemas.microsoft.com/office/powerpoint/2010/main" val="2528665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29</a:t>
            </a:fld>
            <a:endParaRPr lang="en-US"/>
          </a:p>
        </p:txBody>
      </p:sp>
    </p:spTree>
    <p:extLst>
      <p:ext uri="{BB962C8B-B14F-4D97-AF65-F5344CB8AC3E}">
        <p14:creationId xmlns:p14="http://schemas.microsoft.com/office/powerpoint/2010/main" val="39627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the</a:t>
            </a:r>
            <a:r>
              <a:rPr lang="en-US" baseline="0" dirty="0" smtClean="0"/>
              <a:t> modules, case studies, and performance improvement activity, we hope that you will be able to integrate community data, clinical data, and community resources in order to address social determinants of health and improve the health of patients and populations.</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a:t>
            </a:fld>
            <a:endParaRPr lang="en-US"/>
          </a:p>
        </p:txBody>
      </p:sp>
    </p:spTree>
    <p:extLst>
      <p:ext uri="{BB962C8B-B14F-4D97-AF65-F5344CB8AC3E}">
        <p14:creationId xmlns:p14="http://schemas.microsoft.com/office/powerpoint/2010/main" val="635895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completing this module, we hope that family medicine residents will be able to meet these milestones. </a:t>
            </a:r>
          </a:p>
          <a:p>
            <a:endParaRPr lang="en-US" baseline="0" dirty="0" smtClean="0"/>
          </a:p>
          <a:p>
            <a:r>
              <a:rPr lang="en-US" baseline="0" dirty="0" smtClean="0"/>
              <a:t>https://www.acgme.org/Portals/0/PDFs/Milestones/FamilyMedicineMilestones.pdf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30</a:t>
            </a:fld>
            <a:endParaRPr lang="en-US"/>
          </a:p>
        </p:txBody>
      </p:sp>
    </p:spTree>
    <p:extLst>
      <p:ext uri="{BB962C8B-B14F-4D97-AF65-F5344CB8AC3E}">
        <p14:creationId xmlns:p14="http://schemas.microsoft.com/office/powerpoint/2010/main" val="3164263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completing this module, we hope that nurse practitioner trainees will be able to address these competencies. </a:t>
            </a:r>
            <a:endParaRPr lang="en-US" dirty="0" smtClean="0"/>
          </a:p>
          <a:p>
            <a:endParaRPr lang="en-US" dirty="0" smtClean="0"/>
          </a:p>
          <a:p>
            <a:r>
              <a:rPr lang="en-US" dirty="0" smtClean="0"/>
              <a:t>http://www.aacn.nche.edu/dnp/Essentials.pdf</a:t>
            </a:r>
          </a:p>
          <a:p>
            <a:endParaRPr lang="en-US" dirty="0" smtClean="0"/>
          </a:p>
          <a:p>
            <a:r>
              <a:rPr lang="en-US" dirty="0" smtClean="0"/>
              <a:t>https://c.ymcdn.com/sites/nonpf.site-ym.com/resource/resmgr/Competencies/NPCoreCompsContentFinalNov20.pdf</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31</a:t>
            </a:fld>
            <a:endParaRPr lang="en-US"/>
          </a:p>
        </p:txBody>
      </p:sp>
    </p:spTree>
    <p:extLst>
      <p:ext uri="{BB962C8B-B14F-4D97-AF65-F5344CB8AC3E}">
        <p14:creationId xmlns:p14="http://schemas.microsoft.com/office/powerpoint/2010/main" val="3840688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9EBF63-EA0E-4274-95F6-E3754595B5A4}" type="slidenum">
              <a:rPr lang="en-US" smtClean="0"/>
              <a:t>4</a:t>
            </a:fld>
            <a:endParaRPr lang="en-US"/>
          </a:p>
        </p:txBody>
      </p:sp>
    </p:spTree>
    <p:extLst>
      <p:ext uri="{BB962C8B-B14F-4D97-AF65-F5344CB8AC3E}">
        <p14:creationId xmlns:p14="http://schemas.microsoft.com/office/powerpoint/2010/main" val="175045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9EBF63-EA0E-4274-95F6-E3754595B5A4}" type="slidenum">
              <a:rPr lang="en-US" smtClean="0"/>
              <a:t>5</a:t>
            </a:fld>
            <a:endParaRPr lang="en-US"/>
          </a:p>
        </p:txBody>
      </p:sp>
    </p:spTree>
    <p:extLst>
      <p:ext uri="{BB962C8B-B14F-4D97-AF65-F5344CB8AC3E}">
        <p14:creationId xmlns:p14="http://schemas.microsoft.com/office/powerpoint/2010/main" val="543386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6</a:t>
            </a:fld>
            <a:endParaRPr lang="en-US"/>
          </a:p>
        </p:txBody>
      </p:sp>
    </p:spTree>
    <p:extLst>
      <p:ext uri="{BB962C8B-B14F-4D97-AF65-F5344CB8AC3E}">
        <p14:creationId xmlns:p14="http://schemas.microsoft.com/office/powerpoint/2010/main" val="305598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7</a:t>
            </a:fld>
            <a:endParaRPr lang="en-US"/>
          </a:p>
        </p:txBody>
      </p:sp>
    </p:spTree>
    <p:extLst>
      <p:ext uri="{BB962C8B-B14F-4D97-AF65-F5344CB8AC3E}">
        <p14:creationId xmlns:p14="http://schemas.microsoft.com/office/powerpoint/2010/main" val="382632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completing this module, we hope that family medicine residents will be able to meet these milestones. </a:t>
            </a:r>
          </a:p>
          <a:p>
            <a:endParaRPr lang="en-US" baseline="0" dirty="0" smtClean="0"/>
          </a:p>
          <a:p>
            <a:r>
              <a:rPr lang="en-US" baseline="0" dirty="0" smtClean="0"/>
              <a:t>https://www.acgme.org/Portals/0/PDFs/Milestones/FamilyMedicineMilestones.pdf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8</a:t>
            </a:fld>
            <a:endParaRPr lang="en-US"/>
          </a:p>
        </p:txBody>
      </p:sp>
    </p:spTree>
    <p:extLst>
      <p:ext uri="{BB962C8B-B14F-4D97-AF65-F5344CB8AC3E}">
        <p14:creationId xmlns:p14="http://schemas.microsoft.com/office/powerpoint/2010/main" val="1014637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completing this module, we hope that nurse practitioner trainees will be able to address these competencies. </a:t>
            </a:r>
            <a:endParaRPr lang="en-US" dirty="0" smtClean="0"/>
          </a:p>
          <a:p>
            <a:endParaRPr lang="en-US" dirty="0" smtClean="0"/>
          </a:p>
          <a:p>
            <a:r>
              <a:rPr lang="en-US" dirty="0" smtClean="0"/>
              <a:t>http://www.aacn.nche.edu/dnp/Essentials.pdf</a:t>
            </a:r>
          </a:p>
          <a:p>
            <a:endParaRPr lang="en-US" dirty="0" smtClean="0"/>
          </a:p>
          <a:p>
            <a:r>
              <a:rPr lang="en-US" dirty="0" smtClean="0"/>
              <a:t>https://c.ymcdn.com/sites/nonpf.site-ym.com/resource/resmgr/Competencies/NPCoreCompsContentFinalNov20.pdf</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9</a:t>
            </a:fld>
            <a:endParaRPr lang="en-US"/>
          </a:p>
        </p:txBody>
      </p:sp>
    </p:spTree>
    <p:extLst>
      <p:ext uri="{BB962C8B-B14F-4D97-AF65-F5344CB8AC3E}">
        <p14:creationId xmlns:p14="http://schemas.microsoft.com/office/powerpoint/2010/main" val="155046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1DED5A-CE9D-4640-B231-FA2BB5422F0F}"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591058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851A4-E89B-48D2-97A6-09D8FAB5F903}"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4974607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0E0F361-E76A-4FB7-87D4-DB473BA1029B}"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4649409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7EAFA0-88E6-4467-88F8-BCC381B745D0}"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8820674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BFE85-C624-4CEB-9F7E-F5DB12BC186F}"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5003805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B483E-9637-441C-B02D-A417B41D45FD}"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9225282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E208D0B-DC21-4279-8A06-D6FA18802D0E}"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2984544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DA59313-BA66-483E-8B89-1B30B1ECB06A}"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9359725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7204F40D-ABEB-4034-B7AC-ECC638B6EA79}"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5652498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16A7704-495E-4BBF-BD29-EE9C0567F318}"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9061982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71CA620-E2C1-4B14-878E-2127DF6D3010}" type="datetime1">
              <a:rPr lang="en-US" smtClean="0"/>
              <a:t>4/10/2018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6244286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A89E577-2957-4722-B36D-AA15C3FD103F}" type="datetime1">
              <a:rPr lang="en-US" smtClean="0"/>
              <a:t>4/10/2018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550877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FCF6C2-E48F-497A-86C1-4A06E9106A96}"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3455916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C370E0E-219A-4F64-88CD-48816EE3701C}" type="datetime1">
              <a:rPr lang="en-US" smtClean="0"/>
              <a:t>4/10/2018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9176908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5CECAC8D-B5DF-4DD1-B6BD-4677181C42DF}"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8637287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1D17B8D8-EDAA-4C64-8592-420742144AE0}"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6434873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FF3D42C-99CD-4AEC-9B12-8FECA44E66F6}"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0723299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C30E343-A72C-49C7-A7A5-94C6E1BA01D7}"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4235975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38703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7151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347C6-86EF-448E-9F97-6D4928819D26}" type="datetime1">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716716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art-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79197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Big_Picture_team-skills">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9152357" cy="6858001"/>
          </a:xfrm>
        </p:spPr>
        <p:txBody>
          <a:bodyPr>
            <a:normAutofit/>
          </a:bodyPr>
          <a:lstStyle>
            <a:lvl1pPr marL="0" indent="0">
              <a:buNone/>
              <a:defRPr sz="1200">
                <a:latin typeface="Lato Light"/>
                <a:cs typeface="Lato Light"/>
              </a:defRPr>
            </a:lvl1pPr>
          </a:lstStyle>
          <a:p>
            <a:r>
              <a:rPr lang="en-US" smtClean="0"/>
              <a:t>Click icon to add picture</a:t>
            </a:r>
            <a:endParaRPr lang="id-ID" dirty="0"/>
          </a:p>
        </p:txBody>
      </p:sp>
      <p:sp>
        <p:nvSpPr>
          <p:cNvPr id="5" name="Picture Placeholder 22"/>
          <p:cNvSpPr>
            <a:spLocks noGrp="1"/>
          </p:cNvSpPr>
          <p:nvPr>
            <p:ph type="pic" sz="quarter" idx="14"/>
          </p:nvPr>
        </p:nvSpPr>
        <p:spPr>
          <a:xfrm>
            <a:off x="1180364" y="2344616"/>
            <a:ext cx="1231010" cy="1547446"/>
          </a:xfrm>
        </p:spPr>
        <p:txBody>
          <a:bodyPr>
            <a:normAutofit/>
          </a:bodyPr>
          <a:lstStyle>
            <a:lvl1pPr marL="0" indent="0">
              <a:buNone/>
              <a:defRPr sz="1200">
                <a:solidFill>
                  <a:schemeClr val="bg1"/>
                </a:solidFill>
                <a:latin typeface="Lato Regular"/>
                <a:cs typeface="Lato Regular"/>
              </a:defRPr>
            </a:lvl1pPr>
          </a:lstStyle>
          <a:p>
            <a:r>
              <a:rPr lang="en-US" smtClean="0"/>
              <a:t>Click icon to add picture</a:t>
            </a:r>
            <a:endParaRPr lang="id-ID" dirty="0"/>
          </a:p>
        </p:txBody>
      </p:sp>
    </p:spTree>
    <p:extLst>
      <p:ext uri="{BB962C8B-B14F-4D97-AF65-F5344CB8AC3E}">
        <p14:creationId xmlns:p14="http://schemas.microsoft.com/office/powerpoint/2010/main" val="117399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Iphone_06_layout">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3845169" y="2485292"/>
            <a:ext cx="1453399" cy="2520462"/>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26972206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acbook_Air_mockup">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3099915" y="2518442"/>
            <a:ext cx="2967532" cy="1865989"/>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32595759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ipad_mockup">
    <p:spTree>
      <p:nvGrpSpPr>
        <p:cNvPr id="1" name=""/>
        <p:cNvGrpSpPr/>
        <p:nvPr/>
      </p:nvGrpSpPr>
      <p:grpSpPr>
        <a:xfrm>
          <a:off x="0" y="0"/>
          <a:ext cx="0" cy="0"/>
          <a:chOff x="0" y="0"/>
          <a:chExt cx="0" cy="0"/>
        </a:xfrm>
      </p:grpSpPr>
      <p:sp>
        <p:nvSpPr>
          <p:cNvPr id="9" name="Picture Placeholder 4"/>
          <p:cNvSpPr>
            <a:spLocks noGrp="1"/>
          </p:cNvSpPr>
          <p:nvPr>
            <p:ph type="pic" sz="quarter" idx="10"/>
          </p:nvPr>
        </p:nvSpPr>
        <p:spPr>
          <a:xfrm>
            <a:off x="5631883" y="2199224"/>
            <a:ext cx="2002648" cy="2700196"/>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40920690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ipad_mockup2">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3152458" y="2493469"/>
            <a:ext cx="2843641" cy="2107451"/>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26798162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new_macbook_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2960239" y="2497015"/>
            <a:ext cx="3190781" cy="1992924"/>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22279995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FC60A-BEEF-4832-B190-C8F432DCBD99}"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264834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iMac_Compare">
    <p:spTree>
      <p:nvGrpSpPr>
        <p:cNvPr id="1" name=""/>
        <p:cNvGrpSpPr/>
        <p:nvPr/>
      </p:nvGrpSpPr>
      <p:grpSpPr>
        <a:xfrm>
          <a:off x="0" y="0"/>
          <a:ext cx="0" cy="0"/>
          <a:chOff x="0" y="0"/>
          <a:chExt cx="0" cy="0"/>
        </a:xfrm>
      </p:grpSpPr>
      <p:sp>
        <p:nvSpPr>
          <p:cNvPr id="32" name="Picture Placeholder 4"/>
          <p:cNvSpPr>
            <a:spLocks noGrp="1"/>
          </p:cNvSpPr>
          <p:nvPr>
            <p:ph type="pic" sz="quarter" idx="10"/>
          </p:nvPr>
        </p:nvSpPr>
        <p:spPr>
          <a:xfrm>
            <a:off x="1354204" y="1928920"/>
            <a:ext cx="2203523" cy="1244630"/>
          </a:xfrm>
        </p:spPr>
        <p:txBody>
          <a:bodyPr>
            <a:normAutofit/>
          </a:bodyPr>
          <a:lstStyle>
            <a:lvl1pPr>
              <a:defRPr sz="1400"/>
            </a:lvl1pPr>
          </a:lstStyle>
          <a:p>
            <a:r>
              <a:rPr lang="en-US" smtClean="0"/>
              <a:t>Click icon to add picture</a:t>
            </a:r>
            <a:endParaRPr lang="en-US" dirty="0"/>
          </a:p>
        </p:txBody>
      </p:sp>
      <p:sp>
        <p:nvSpPr>
          <p:cNvPr id="33" name="Picture Placeholder 4"/>
          <p:cNvSpPr>
            <a:spLocks noGrp="1"/>
          </p:cNvSpPr>
          <p:nvPr>
            <p:ph type="pic" sz="quarter" idx="11"/>
          </p:nvPr>
        </p:nvSpPr>
        <p:spPr>
          <a:xfrm>
            <a:off x="5525136" y="1932226"/>
            <a:ext cx="2203523" cy="1244630"/>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6888906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3943484"/>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60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191" y="0"/>
            <a:ext cx="9144001" cy="6858000"/>
          </a:xfrm>
          <a:effectLst/>
        </p:spPr>
        <p:txBody>
          <a:bodyPr>
            <a:normAutofit/>
          </a:bodyPr>
          <a:lstStyle>
            <a:lvl1pPr marL="0" indent="0">
              <a:buNone/>
              <a:defRPr sz="1600">
                <a:ln>
                  <a:noFill/>
                </a:ln>
                <a:solidFill>
                  <a:schemeClr val="bg1">
                    <a:lumMod val="85000"/>
                  </a:schemeClr>
                </a:solidFill>
              </a:defRPr>
            </a:lvl1pPr>
          </a:lstStyle>
          <a:p>
            <a:r>
              <a:rPr lang="en-US" smtClean="0"/>
              <a:t>Click icon to add picture</a:t>
            </a:r>
            <a:endParaRPr lang="en-US" dirty="0"/>
          </a:p>
        </p:txBody>
      </p:sp>
    </p:spTree>
    <p:extLst>
      <p:ext uri="{BB962C8B-B14F-4D97-AF65-F5344CB8AC3E}">
        <p14:creationId xmlns:p14="http://schemas.microsoft.com/office/powerpoint/2010/main" val="1220905218"/>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1" y="0"/>
            <a:ext cx="5362185" cy="6858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214012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Full Image 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normAutofit/>
          </a:bodyPr>
          <a:lstStyle>
            <a:lvl1pPr marL="0" indent="0">
              <a:buNone/>
              <a:defRPr sz="1200"/>
            </a:lvl1pPr>
          </a:lstStyle>
          <a:p>
            <a:r>
              <a:rPr lang="en-US" smtClean="0"/>
              <a:t>Click icon to add picture</a:t>
            </a:r>
            <a:endParaRPr lang="en-US" dirty="0"/>
          </a:p>
        </p:txBody>
      </p:sp>
    </p:spTree>
    <p:extLst>
      <p:ext uri="{BB962C8B-B14F-4D97-AF65-F5344CB8AC3E}">
        <p14:creationId xmlns:p14="http://schemas.microsoft.com/office/powerpoint/2010/main" val="3906190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Individual of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0" y="0"/>
            <a:ext cx="4572000" cy="6935254"/>
          </a:xfrm>
          <a:prstGeom prst="rect">
            <a:avLst/>
          </a:prstGeom>
        </p:spPr>
        <p:txBody>
          <a:bodyPr>
            <a:normAutofit/>
          </a:bodyPr>
          <a:lstStyle>
            <a:lvl1pPr>
              <a:defRPr sz="1200"/>
            </a:lvl1pPr>
          </a:lstStyle>
          <a:p>
            <a:r>
              <a:rPr lang="en-US" smtClean="0"/>
              <a:t>Click icon to add picture</a:t>
            </a:r>
            <a:endParaRPr lang="en-US"/>
          </a:p>
        </p:txBody>
      </p:sp>
    </p:spTree>
    <p:extLst>
      <p:ext uri="{BB962C8B-B14F-4D97-AF65-F5344CB8AC3E}">
        <p14:creationId xmlns:p14="http://schemas.microsoft.com/office/powerpoint/2010/main" val="251738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24206"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smtClean="0"/>
              <a:t>Click icon to add picture</a:t>
            </a:r>
            <a:endParaRPr lang="en-US" noProof="0" dirty="0"/>
          </a:p>
        </p:txBody>
      </p:sp>
      <p:sp>
        <p:nvSpPr>
          <p:cNvPr id="13" name="Picture Placeholder 6"/>
          <p:cNvSpPr>
            <a:spLocks noGrp="1"/>
          </p:cNvSpPr>
          <p:nvPr>
            <p:ph type="pic" sz="quarter" idx="11"/>
          </p:nvPr>
        </p:nvSpPr>
        <p:spPr>
          <a:xfrm>
            <a:off x="3198241"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smtClean="0"/>
              <a:t>Click icon to add picture</a:t>
            </a:r>
            <a:endParaRPr lang="en-US" noProof="0"/>
          </a:p>
        </p:txBody>
      </p:sp>
      <p:sp>
        <p:nvSpPr>
          <p:cNvPr id="15" name="Picture Placeholder 6"/>
          <p:cNvSpPr>
            <a:spLocks noGrp="1"/>
          </p:cNvSpPr>
          <p:nvPr>
            <p:ph type="pic" sz="quarter" idx="12"/>
          </p:nvPr>
        </p:nvSpPr>
        <p:spPr>
          <a:xfrm>
            <a:off x="5589729"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smtClean="0"/>
              <a:t>Click icon to add picture</a:t>
            </a:r>
            <a:endParaRPr lang="en-US" noProof="0"/>
          </a:p>
        </p:txBody>
      </p:sp>
    </p:spTree>
    <p:extLst>
      <p:ext uri="{BB962C8B-B14F-4D97-AF65-F5344CB8AC3E}">
        <p14:creationId xmlns:p14="http://schemas.microsoft.com/office/powerpoint/2010/main" val="277003306"/>
      </p:ext>
    </p:extLst>
  </p:cSld>
  <p:clrMapOvr>
    <a:masterClrMapping/>
  </p:clrMapOvr>
  <p:transition spd="med" advClick="0" advTm="2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Data Driven">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190" y="2214687"/>
            <a:ext cx="9144000" cy="2006754"/>
          </a:xfrm>
        </p:spPr>
        <p:txBody>
          <a:bodyPr/>
          <a:lstStyle/>
          <a:p>
            <a:r>
              <a:rPr lang="en-US" smtClean="0"/>
              <a:t>Click icon to add picture</a:t>
            </a:r>
            <a:endParaRPr lang="en-US"/>
          </a:p>
        </p:txBody>
      </p:sp>
    </p:spTree>
    <p:extLst>
      <p:ext uri="{BB962C8B-B14F-4D97-AF65-F5344CB8AC3E}">
        <p14:creationId xmlns:p14="http://schemas.microsoft.com/office/powerpoint/2010/main" val="4195231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1F8871-BB87-42D7-A073-C6D7D181CDC6}"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191856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936E9-F33A-474B-8E50-759A6285C375}"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53007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A04DA2-4CDE-46CE-9C91-2D193563EF3E}"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134375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9144000" cy="6858000"/>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smtClean="0"/>
              <a:t>Click icon to add picture</a:t>
            </a:r>
            <a:endParaRPr lang="en-US" dirty="0"/>
          </a:p>
        </p:txBody>
      </p:sp>
    </p:spTree>
    <p:extLst>
      <p:ext uri="{BB962C8B-B14F-4D97-AF65-F5344CB8AC3E}">
        <p14:creationId xmlns:p14="http://schemas.microsoft.com/office/powerpoint/2010/main" val="42381656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9144000" cy="6858000"/>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smtClean="0"/>
              <a:t>Click icon to add picture</a:t>
            </a:r>
            <a:endParaRPr lang="en-US" dirty="0"/>
          </a:p>
        </p:txBody>
      </p:sp>
    </p:spTree>
    <p:extLst>
      <p:ext uri="{BB962C8B-B14F-4D97-AF65-F5344CB8AC3E}">
        <p14:creationId xmlns:p14="http://schemas.microsoft.com/office/powerpoint/2010/main" val="36097591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9144000" cy="6858000"/>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7172694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9144000" cy="6858000"/>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25569535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BC23BD-1CB7-47DA-B1BE-7214E9DEE05C}"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4031286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8AD77-2942-40C6-A1CC-7EDC214CAD05}"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833973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241D8A-5302-424E-A6AD-12D29A7CF831}"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530590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CB89EB-1AE1-49E6-81B9-CF58EAA771C8}"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973061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7B3977-BE3C-45A5-A797-8E0F52EEFD37}" type="datetime1">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6931383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9AC646-8EA0-4D5D-8712-60ABB294D87D}" type="datetime1">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99987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28C6D0-2C43-46C3-BC99-39BC6D755E6C}"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202881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2DA90-08D3-4121-83C5-920AF6900D0A}" type="datetime1">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4141194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538ACF-753E-4DC2-B84B-03511ABA1FFD}"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304445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49036E3-D3EA-4A3C-B75E-9BCF8E9FA411}"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0214010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9C6A9-6A6A-4B07-8FB9-411E42DF9C4E}"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6120697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188C9-29D2-4E3C-B0EF-15A329AA914D}"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86469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D83ABBB-CEEB-4C18-BCD2-30F15065C573}"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4032863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ADD4B59-335B-48E6-ABE1-A8D9E613771A}"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3782580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190A7CD3-DAD0-42F0-AA43-44CB0DA068B9}"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25234839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2829F10-72EF-4716-B649-AEBB014E05A7}"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2354169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993C5E4-06E1-4B59-94DB-3A28BF2CBCDB}" type="datetime1">
              <a:rPr lang="en-US" smtClean="0"/>
              <a:t>4/10/2018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31112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B78B2D-A176-47B2-9802-7B6C9F1633D8}" type="datetime1">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8635913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8336BA6-1198-494E-A3CA-3425719BAE55}" type="datetime1">
              <a:rPr lang="en-US" smtClean="0"/>
              <a:t>4/10/2018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777121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DCC6D54-9017-4C7F-8BCB-60AA5F636542}" type="datetime1">
              <a:rPr lang="en-US" smtClean="0"/>
              <a:t>4/10/2018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8372085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162560CA-DCBC-4F26-A04C-B52D6272A1CF}"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23204763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4284F0D5-21AE-4D3A-837C-A44ACA08E607}"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7802043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C8AA2A-FD30-4913-843A-5A45A4702F5F}"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211437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16239CB-D880-4281-89DF-E23188F90A2A}"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20017262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7287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263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69D6FF-5CB4-41A7-BFCC-E96524123E82}"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7241557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C07383-9F03-46AB-9895-F1F0573BAD9B}"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37524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97EF0-D83A-4A07-B877-69F840483CDB}" type="datetime1">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673931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279AD1-4361-4919-BB22-496C9F55E5D9}"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3260174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417B70-C39D-41C0-895E-4D51ACEF83EE}"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6091976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BA5F07-F8F1-4A15-88EF-4938D1228524}" type="datetime1">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4835849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573D13-6B9A-4207-86EA-A13A1BA6C2CF}" type="datetime1">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2522369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F8D0D-2CE1-4390-8850-82707500C81A}" type="datetime1">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1995358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006B8D-5695-4DA4-BD2E-A4EF7FF39A1D}"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2188039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FA16AD-62DE-47B6-88F4-43EBD40C7584}"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1613504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0AAD4-E0D4-4526-9B65-5D7CA83A7C69}"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0447293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C8DA0-3656-4564-ABF7-4FC32EDEEDBC}"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5091803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AAFE7-5251-4DD2-9447-D876487D8175}" type="datetime1">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17445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B5FD7-676A-4C99-B333-394C267669AC}" type="datetime1">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484561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tart-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13151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Big_Picture_team-skills">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9152357" cy="6858001"/>
          </a:xfrm>
        </p:spPr>
        <p:txBody>
          <a:bodyPr>
            <a:normAutofit/>
          </a:bodyPr>
          <a:lstStyle>
            <a:lvl1pPr marL="0" indent="0">
              <a:buNone/>
              <a:defRPr sz="1200">
                <a:latin typeface="Lato Light"/>
                <a:cs typeface="Lato Light"/>
              </a:defRPr>
            </a:lvl1pPr>
          </a:lstStyle>
          <a:p>
            <a:r>
              <a:rPr lang="en-US" smtClean="0"/>
              <a:t>Click icon to add picture</a:t>
            </a:r>
            <a:endParaRPr lang="id-ID" dirty="0"/>
          </a:p>
        </p:txBody>
      </p:sp>
      <p:sp>
        <p:nvSpPr>
          <p:cNvPr id="5" name="Picture Placeholder 22"/>
          <p:cNvSpPr>
            <a:spLocks noGrp="1"/>
          </p:cNvSpPr>
          <p:nvPr>
            <p:ph type="pic" sz="quarter" idx="14"/>
          </p:nvPr>
        </p:nvSpPr>
        <p:spPr>
          <a:xfrm>
            <a:off x="1180364" y="2344616"/>
            <a:ext cx="1231010" cy="1547446"/>
          </a:xfrm>
        </p:spPr>
        <p:txBody>
          <a:bodyPr>
            <a:normAutofit/>
          </a:bodyPr>
          <a:lstStyle>
            <a:lvl1pPr marL="0" indent="0">
              <a:buNone/>
              <a:defRPr sz="1200">
                <a:solidFill>
                  <a:schemeClr val="bg1"/>
                </a:solidFill>
                <a:latin typeface="Lato Regular"/>
                <a:cs typeface="Lato Regular"/>
              </a:defRPr>
            </a:lvl1pPr>
          </a:lstStyle>
          <a:p>
            <a:r>
              <a:rPr lang="en-US" smtClean="0"/>
              <a:t>Click icon to add picture</a:t>
            </a:r>
            <a:endParaRPr lang="id-ID" dirty="0"/>
          </a:p>
        </p:txBody>
      </p:sp>
    </p:spTree>
    <p:extLst>
      <p:ext uri="{BB962C8B-B14F-4D97-AF65-F5344CB8AC3E}">
        <p14:creationId xmlns:p14="http://schemas.microsoft.com/office/powerpoint/2010/main" val="6100063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Iphone_06_layout">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3845169" y="2485292"/>
            <a:ext cx="1453399" cy="2520462"/>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21062724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macbook_Air_mockup">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3099915" y="2518442"/>
            <a:ext cx="2967532" cy="1865989"/>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19929397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pad_mockup">
    <p:spTree>
      <p:nvGrpSpPr>
        <p:cNvPr id="1" name=""/>
        <p:cNvGrpSpPr/>
        <p:nvPr/>
      </p:nvGrpSpPr>
      <p:grpSpPr>
        <a:xfrm>
          <a:off x="0" y="0"/>
          <a:ext cx="0" cy="0"/>
          <a:chOff x="0" y="0"/>
          <a:chExt cx="0" cy="0"/>
        </a:xfrm>
      </p:grpSpPr>
      <p:sp>
        <p:nvSpPr>
          <p:cNvPr id="9" name="Picture Placeholder 4"/>
          <p:cNvSpPr>
            <a:spLocks noGrp="1"/>
          </p:cNvSpPr>
          <p:nvPr>
            <p:ph type="pic" sz="quarter" idx="10"/>
          </p:nvPr>
        </p:nvSpPr>
        <p:spPr>
          <a:xfrm>
            <a:off x="5631883" y="2199224"/>
            <a:ext cx="2002648" cy="2700196"/>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18911801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ipad_mockup2">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3152458" y="2493469"/>
            <a:ext cx="2843641" cy="2107451"/>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39191221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new_macbook_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2960239" y="2497015"/>
            <a:ext cx="3190781" cy="1992924"/>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35300026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iMac_Compare">
    <p:spTree>
      <p:nvGrpSpPr>
        <p:cNvPr id="1" name=""/>
        <p:cNvGrpSpPr/>
        <p:nvPr/>
      </p:nvGrpSpPr>
      <p:grpSpPr>
        <a:xfrm>
          <a:off x="0" y="0"/>
          <a:ext cx="0" cy="0"/>
          <a:chOff x="0" y="0"/>
          <a:chExt cx="0" cy="0"/>
        </a:xfrm>
      </p:grpSpPr>
      <p:sp>
        <p:nvSpPr>
          <p:cNvPr id="32" name="Picture Placeholder 4"/>
          <p:cNvSpPr>
            <a:spLocks noGrp="1"/>
          </p:cNvSpPr>
          <p:nvPr>
            <p:ph type="pic" sz="quarter" idx="10"/>
          </p:nvPr>
        </p:nvSpPr>
        <p:spPr>
          <a:xfrm>
            <a:off x="1354204" y="1928920"/>
            <a:ext cx="2203523" cy="1244630"/>
          </a:xfrm>
        </p:spPr>
        <p:txBody>
          <a:bodyPr>
            <a:normAutofit/>
          </a:bodyPr>
          <a:lstStyle>
            <a:lvl1pPr>
              <a:defRPr sz="1400"/>
            </a:lvl1pPr>
          </a:lstStyle>
          <a:p>
            <a:r>
              <a:rPr lang="en-US" smtClean="0"/>
              <a:t>Click icon to add picture</a:t>
            </a:r>
            <a:endParaRPr lang="en-US" dirty="0"/>
          </a:p>
        </p:txBody>
      </p:sp>
      <p:sp>
        <p:nvSpPr>
          <p:cNvPr id="33" name="Picture Placeholder 4"/>
          <p:cNvSpPr>
            <a:spLocks noGrp="1"/>
          </p:cNvSpPr>
          <p:nvPr>
            <p:ph type="pic" sz="quarter" idx="11"/>
          </p:nvPr>
        </p:nvSpPr>
        <p:spPr>
          <a:xfrm>
            <a:off x="5525136" y="1932226"/>
            <a:ext cx="2203523" cy="1244630"/>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10981623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3943484"/>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29082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191" y="0"/>
            <a:ext cx="9144001" cy="6858000"/>
          </a:xfrm>
          <a:effectLst/>
        </p:spPr>
        <p:txBody>
          <a:bodyPr>
            <a:normAutofit/>
          </a:bodyPr>
          <a:lstStyle>
            <a:lvl1pPr marL="0" indent="0">
              <a:buNone/>
              <a:defRPr sz="1600">
                <a:ln>
                  <a:noFill/>
                </a:ln>
                <a:solidFill>
                  <a:schemeClr val="bg1">
                    <a:lumMod val="85000"/>
                  </a:schemeClr>
                </a:solidFill>
              </a:defRPr>
            </a:lvl1pPr>
          </a:lstStyle>
          <a:p>
            <a:r>
              <a:rPr lang="en-US" smtClean="0"/>
              <a:t>Click icon to add picture</a:t>
            </a:r>
            <a:endParaRPr lang="en-US" dirty="0"/>
          </a:p>
        </p:txBody>
      </p:sp>
    </p:spTree>
    <p:extLst>
      <p:ext uri="{BB962C8B-B14F-4D97-AF65-F5344CB8AC3E}">
        <p14:creationId xmlns:p14="http://schemas.microsoft.com/office/powerpoint/2010/main" val="1648785416"/>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68343A-7C1B-4EA9-8482-19765AB77F5B}"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5532407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1" y="0"/>
            <a:ext cx="5362185" cy="6858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1904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Full Image 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normAutofit/>
          </a:bodyPr>
          <a:lstStyle>
            <a:lvl1pPr marL="0" indent="0">
              <a:buNone/>
              <a:defRPr sz="1200"/>
            </a:lvl1pPr>
          </a:lstStyle>
          <a:p>
            <a:r>
              <a:rPr lang="en-US" smtClean="0"/>
              <a:t>Click icon to add picture</a:t>
            </a:r>
            <a:endParaRPr lang="en-US" dirty="0"/>
          </a:p>
        </p:txBody>
      </p:sp>
    </p:spTree>
    <p:extLst>
      <p:ext uri="{BB962C8B-B14F-4D97-AF65-F5344CB8AC3E}">
        <p14:creationId xmlns:p14="http://schemas.microsoft.com/office/powerpoint/2010/main" val="14143368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2_Individual of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0" y="0"/>
            <a:ext cx="4572000" cy="6935254"/>
          </a:xfrm>
          <a:prstGeom prst="rect">
            <a:avLst/>
          </a:prstGeom>
        </p:spPr>
        <p:txBody>
          <a:bodyPr>
            <a:normAutofit/>
          </a:bodyPr>
          <a:lstStyle>
            <a:lvl1pPr>
              <a:defRPr sz="1200"/>
            </a:lvl1pPr>
          </a:lstStyle>
          <a:p>
            <a:r>
              <a:rPr lang="en-US" smtClean="0"/>
              <a:t>Click icon to add picture</a:t>
            </a:r>
            <a:endParaRPr lang="en-US"/>
          </a:p>
        </p:txBody>
      </p:sp>
    </p:spTree>
    <p:extLst>
      <p:ext uri="{BB962C8B-B14F-4D97-AF65-F5344CB8AC3E}">
        <p14:creationId xmlns:p14="http://schemas.microsoft.com/office/powerpoint/2010/main" val="37082458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24206"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smtClean="0"/>
              <a:t>Click icon to add picture</a:t>
            </a:r>
            <a:endParaRPr lang="en-US" noProof="0" dirty="0"/>
          </a:p>
        </p:txBody>
      </p:sp>
      <p:sp>
        <p:nvSpPr>
          <p:cNvPr id="13" name="Picture Placeholder 6"/>
          <p:cNvSpPr>
            <a:spLocks noGrp="1"/>
          </p:cNvSpPr>
          <p:nvPr>
            <p:ph type="pic" sz="quarter" idx="11"/>
          </p:nvPr>
        </p:nvSpPr>
        <p:spPr>
          <a:xfrm>
            <a:off x="3198241"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smtClean="0"/>
              <a:t>Click icon to add picture</a:t>
            </a:r>
            <a:endParaRPr lang="en-US" noProof="0"/>
          </a:p>
        </p:txBody>
      </p:sp>
      <p:sp>
        <p:nvSpPr>
          <p:cNvPr id="15" name="Picture Placeholder 6"/>
          <p:cNvSpPr>
            <a:spLocks noGrp="1"/>
          </p:cNvSpPr>
          <p:nvPr>
            <p:ph type="pic" sz="quarter" idx="12"/>
          </p:nvPr>
        </p:nvSpPr>
        <p:spPr>
          <a:xfrm>
            <a:off x="5589729"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smtClean="0"/>
              <a:t>Click icon to add picture</a:t>
            </a:r>
            <a:endParaRPr lang="en-US" noProof="0"/>
          </a:p>
        </p:txBody>
      </p:sp>
    </p:spTree>
    <p:extLst>
      <p:ext uri="{BB962C8B-B14F-4D97-AF65-F5344CB8AC3E}">
        <p14:creationId xmlns:p14="http://schemas.microsoft.com/office/powerpoint/2010/main" val="2135881643"/>
      </p:ext>
    </p:extLst>
  </p:cSld>
  <p:clrMapOvr>
    <a:masterClrMapping/>
  </p:clrMapOvr>
  <p:transition spd="med" advClick="0" advTm="2000">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ata Driven">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190" y="2214687"/>
            <a:ext cx="9144000" cy="2006754"/>
          </a:xfrm>
        </p:spPr>
        <p:txBody>
          <a:bodyPr/>
          <a:lstStyle/>
          <a:p>
            <a:r>
              <a:rPr lang="en-US" smtClean="0"/>
              <a:t>Click icon to add picture</a:t>
            </a:r>
            <a:endParaRPr lang="en-US"/>
          </a:p>
        </p:txBody>
      </p:sp>
    </p:spTree>
    <p:extLst>
      <p:ext uri="{BB962C8B-B14F-4D97-AF65-F5344CB8AC3E}">
        <p14:creationId xmlns:p14="http://schemas.microsoft.com/office/powerpoint/2010/main" val="8553925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E06126-75BE-4074-BA26-45D1955C115D}"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2870292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fld id="{180D467A-9CD7-49DB-8346-91527FC6C4DD}" type="datetime1">
              <a:rPr lang="en-US" smtClean="0"/>
              <a:t>4/10/2018</a:t>
            </a:fld>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6B5EDA75-33EF-4F5F-8AEE-B0487D5CD76E}" type="slidenum">
              <a:rPr lang="en-US" smtClean="0"/>
              <a:t>‹#›</a:t>
            </a:fld>
            <a:endParaRPr lang="en-US"/>
          </a:p>
        </p:txBody>
      </p:sp>
    </p:spTree>
    <p:extLst>
      <p:ext uri="{BB962C8B-B14F-4D97-AF65-F5344CB8AC3E}">
        <p14:creationId xmlns:p14="http://schemas.microsoft.com/office/powerpoint/2010/main" val="21813983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0843B-98A5-45B1-973F-91E4724C1AAF}"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6497962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E38359-A4A0-4746-AE47-04F9931A5474}"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3523533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pPr lvl="0"/>
            <a:r>
              <a:rPr lang="en-US" noProof="0" smtClean="0"/>
              <a:t>Click icon to add online image</a:t>
            </a:r>
            <a:endParaRPr lang="en-US" noProof="0"/>
          </a:p>
        </p:txBody>
      </p:sp>
      <p:sp>
        <p:nvSpPr>
          <p:cNvPr id="5" name="Rectangle 27"/>
          <p:cNvSpPr>
            <a:spLocks noGrp="1" noChangeArrowheads="1"/>
          </p:cNvSpPr>
          <p:nvPr>
            <p:ph type="dt" sz="half" idx="10"/>
          </p:nvPr>
        </p:nvSpPr>
        <p:spPr>
          <a:ln/>
        </p:spPr>
        <p:txBody>
          <a:bodyPr/>
          <a:lstStyle>
            <a:lvl1pPr>
              <a:defRPr/>
            </a:lvl1pPr>
          </a:lstStyle>
          <a:p>
            <a:fld id="{A6167E29-A0C2-4E0D-8FB8-D0C71E355C68}" type="datetime1">
              <a:rPr lang="en-US" smtClean="0"/>
              <a:t>4/10/2018</a:t>
            </a:fld>
            <a:endParaRPr lang="en-US"/>
          </a:p>
        </p:txBody>
      </p:sp>
      <p:sp>
        <p:nvSpPr>
          <p:cNvPr id="6" name="Rectangle 28"/>
          <p:cNvSpPr>
            <a:spLocks noGrp="1" noChangeArrowheads="1"/>
          </p:cNvSpPr>
          <p:nvPr>
            <p:ph type="ftr" sz="quarter" idx="11"/>
          </p:nvPr>
        </p:nvSpPr>
        <p:spPr>
          <a:ln/>
        </p:spPr>
        <p:txBody>
          <a:bodyPr/>
          <a:lstStyle>
            <a:lvl1pPr>
              <a:defRPr/>
            </a:lvl1pPr>
          </a:lstStyle>
          <a:p>
            <a:endParaRPr lang="en-US"/>
          </a:p>
        </p:txBody>
      </p:sp>
      <p:sp>
        <p:nvSpPr>
          <p:cNvPr id="7" name="Rectangle 29"/>
          <p:cNvSpPr>
            <a:spLocks noGrp="1" noChangeArrowheads="1"/>
          </p:cNvSpPr>
          <p:nvPr>
            <p:ph type="sldNum" sz="quarter" idx="12"/>
          </p:nvPr>
        </p:nvSpPr>
        <p:spPr>
          <a:ln/>
        </p:spPr>
        <p:txBody>
          <a:bodyPr/>
          <a:lstStyle>
            <a:lvl1pPr>
              <a:defRPr/>
            </a:lvl1pPr>
          </a:lstStyle>
          <a:p>
            <a:fld id="{6B5EDA75-33EF-4F5F-8AEE-B0487D5CD76E}" type="slidenum">
              <a:rPr lang="en-US" smtClean="0"/>
              <a:t>‹#›</a:t>
            </a:fld>
            <a:endParaRPr lang="en-US"/>
          </a:p>
        </p:txBody>
      </p:sp>
    </p:spTree>
    <p:extLst>
      <p:ext uri="{BB962C8B-B14F-4D97-AF65-F5344CB8AC3E}">
        <p14:creationId xmlns:p14="http://schemas.microsoft.com/office/powerpoint/2010/main" val="424190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563F3C-1707-4936-AFDD-49DF52B57F2C}"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7769546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9144000" cy="6858000"/>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smtClean="0"/>
              <a:t>Click icon to add picture</a:t>
            </a:r>
            <a:endParaRPr lang="en-US" dirty="0"/>
          </a:p>
        </p:txBody>
      </p:sp>
    </p:spTree>
    <p:extLst>
      <p:ext uri="{BB962C8B-B14F-4D97-AF65-F5344CB8AC3E}">
        <p14:creationId xmlns:p14="http://schemas.microsoft.com/office/powerpoint/2010/main" val="19816907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9144000" cy="6858000"/>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smtClean="0"/>
              <a:t>Click icon to add picture</a:t>
            </a:r>
            <a:endParaRPr lang="en-US" dirty="0"/>
          </a:p>
        </p:txBody>
      </p:sp>
    </p:spTree>
    <p:extLst>
      <p:ext uri="{BB962C8B-B14F-4D97-AF65-F5344CB8AC3E}">
        <p14:creationId xmlns:p14="http://schemas.microsoft.com/office/powerpoint/2010/main" val="123233954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9144000" cy="6858000"/>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smtClean="0"/>
              <a:t>Click icon to add picture</a:t>
            </a:r>
            <a:endParaRPr lang="en-US" dirty="0"/>
          </a:p>
        </p:txBody>
      </p:sp>
    </p:spTree>
    <p:extLst>
      <p:ext uri="{BB962C8B-B14F-4D97-AF65-F5344CB8AC3E}">
        <p14:creationId xmlns:p14="http://schemas.microsoft.com/office/powerpoint/2010/main" val="18683334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262D15-08B9-48E6-8CB3-20021C0A1A60}"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1813005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43A591-4052-4075-A21C-68B6D8D39B20}"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4276156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8F8D8A-7E85-4DFD-A2DB-39C1A0B054E9}"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6317600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E89814-0D46-42D0-9B8C-64AC09078326}"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1225848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023962-5B3A-4341-96EC-3B0671731ED2}" type="datetime1">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7429891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002324-5046-4487-A8A3-01C2B3C9F707}" type="datetime1">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6558543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7362-2420-4D55-B3DD-B7DF1A39A815}" type="datetime1">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969866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theme" Target="../theme/theme6.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7.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0D003-1891-49B9-9E47-942B0B2F99F8}" type="datetime1">
              <a:rPr lang="en-US" smtClean="0"/>
              <a:t>4/10/2018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41915694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45720" tIns="22860" rIns="45720" bIns="2286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45720" tIns="22860" rIns="45720" bIns="2286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45720" tIns="22860" rIns="45720" bIns="22860" rtlCol="0" anchor="ctr"/>
          <a:lstStyle>
            <a:lvl1pPr algn="l">
              <a:defRPr sz="1200">
                <a:solidFill>
                  <a:schemeClr val="tx1">
                    <a:tint val="75000"/>
                  </a:schemeClr>
                </a:solidFill>
              </a:defRPr>
            </a:lvl1pPr>
          </a:lstStyle>
          <a:p>
            <a:fld id="{92804DF7-5AD9-4E47-BE74-949E346758EB}" type="datetime1">
              <a:rPr lang="en-US" smtClean="0"/>
              <a:t>4/10/2018</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45720" tIns="22860" rIns="45720" bIns="228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45720" tIns="22860" rIns="45720" bIns="22860" rtlCol="0" anchor="ctr"/>
          <a:lstStyle>
            <a:lvl1pPr algn="r">
              <a:defRPr sz="1200">
                <a:solidFill>
                  <a:schemeClr val="tx1">
                    <a:tint val="75000"/>
                  </a:schemeClr>
                </a:solidFill>
              </a:defRPr>
            </a:lvl1pPr>
          </a:lstStyle>
          <a:p>
            <a:fld id="{6B5EDA75-33EF-4F5F-8AEE-B0487D5CD76E}" type="slidenum">
              <a:rPr lang="en-US" smtClean="0"/>
              <a:t>‹#›</a:t>
            </a:fld>
            <a:endParaRPr lang="en-US"/>
          </a:p>
        </p:txBody>
      </p:sp>
      <p:sp>
        <p:nvSpPr>
          <p:cNvPr id="9" name="TextBox 8"/>
          <p:cNvSpPr txBox="1"/>
          <p:nvPr/>
        </p:nvSpPr>
        <p:spPr>
          <a:xfrm>
            <a:off x="8664959" y="303535"/>
            <a:ext cx="310003" cy="238519"/>
          </a:xfrm>
          <a:prstGeom prst="rect">
            <a:avLst/>
          </a:prstGeom>
          <a:noFill/>
        </p:spPr>
        <p:txBody>
          <a:bodyPr wrap="none" lIns="68571" tIns="34286" rIns="68571" bIns="34286" rtlCol="0">
            <a:spAutoFit/>
          </a:bodyPr>
          <a:lstStyle/>
          <a:p>
            <a:pPr algn="ctr"/>
            <a:fld id="{260E2A6B-A809-4840-BF14-8648BC0BDF87}" type="slidenum">
              <a:rPr lang="id-ID" sz="1100" b="1" smtClean="0">
                <a:solidFill>
                  <a:schemeClr val="bg1"/>
                </a:solidFill>
                <a:latin typeface="Lato Regular"/>
                <a:cs typeface="Lato Regular"/>
              </a:rPr>
              <a:pPr algn="ctr"/>
              <a:t>‹#›</a:t>
            </a:fld>
            <a:endParaRPr lang="id-ID" sz="1100" dirty="0">
              <a:solidFill>
                <a:schemeClr val="bg1"/>
              </a:solidFill>
              <a:latin typeface="Lato Regular"/>
              <a:cs typeface="Lato Regular"/>
            </a:endParaRPr>
          </a:p>
        </p:txBody>
      </p:sp>
    </p:spTree>
    <p:extLst>
      <p:ext uri="{BB962C8B-B14F-4D97-AF65-F5344CB8AC3E}">
        <p14:creationId xmlns:p14="http://schemas.microsoft.com/office/powerpoint/2010/main" val="158414618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5" r:id="rId18"/>
    <p:sldLayoutId id="2147483818" r:id="rId19"/>
    <p:sldLayoutId id="2147483819" r:id="rId20"/>
    <p:sldLayoutId id="2147483795" r:id="rId21"/>
    <p:sldLayoutId id="2147483794"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644BD-81F3-478A-A6DC-5BE49A378737}" type="datetime1">
              <a:rPr lang="en-US" smtClean="0"/>
              <a:t>4/10/2018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94621095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03B4A"/>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4" name="Date Placeholder 3"/>
          <p:cNvSpPr>
            <a:spLocks noGrp="1"/>
          </p:cNvSpPr>
          <p:nvPr>
            <p:ph type="dt" sz="half" idx="2"/>
          </p:nvPr>
        </p:nvSpPr>
        <p:spPr>
          <a:xfrm>
            <a:off x="457200" y="6356351"/>
            <a:ext cx="2133600" cy="36618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810CDFE1-1EE2-41DC-BA53-47AE81EE6FAE}" type="datetime1">
              <a:rPr lang="en-US" smtClean="0"/>
              <a:t>4/10/2018</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B5EDA75-33EF-4F5F-8AEE-B0487D5CD76E}" type="slidenum">
              <a:rPr lang="en-US" smtClean="0"/>
              <a:t>‹#›</a:t>
            </a:fld>
            <a:endParaRPr lang="en-US"/>
          </a:p>
        </p:txBody>
      </p:sp>
    </p:spTree>
    <p:extLst>
      <p:ext uri="{BB962C8B-B14F-4D97-AF65-F5344CB8AC3E}">
        <p14:creationId xmlns:p14="http://schemas.microsoft.com/office/powerpoint/2010/main" val="314813074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70A5F-EA73-45B8-927B-DC7038348502}" type="datetime1">
              <a:rPr lang="en-US" smtClean="0"/>
              <a:t>4/10/2018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26690434"/>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45720" tIns="22860" rIns="45720" bIns="2286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45720" tIns="22860" rIns="45720" bIns="2286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45720" tIns="22860" rIns="45720" bIns="22860" rtlCol="0" anchor="ctr"/>
          <a:lstStyle>
            <a:lvl1pPr algn="l">
              <a:defRPr sz="1200">
                <a:solidFill>
                  <a:schemeClr val="tx1">
                    <a:tint val="75000"/>
                  </a:schemeClr>
                </a:solidFill>
              </a:defRPr>
            </a:lvl1pPr>
          </a:lstStyle>
          <a:p>
            <a:fld id="{71D457E0-3F3A-470D-83A5-CC79B446E55E}" type="datetime1">
              <a:rPr lang="en-US" smtClean="0"/>
              <a:t>4/10/2018</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45720" tIns="22860" rIns="45720" bIns="228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45720" tIns="22860" rIns="45720" bIns="22860" rtlCol="0" anchor="ctr"/>
          <a:lstStyle>
            <a:lvl1pPr algn="r">
              <a:defRPr sz="1200">
                <a:solidFill>
                  <a:schemeClr val="tx1">
                    <a:tint val="75000"/>
                  </a:schemeClr>
                </a:solidFill>
              </a:defRPr>
            </a:lvl1pPr>
          </a:lstStyle>
          <a:p>
            <a:fld id="{6B5EDA75-33EF-4F5F-8AEE-B0487D5CD76E}" type="slidenum">
              <a:rPr lang="en-US" smtClean="0"/>
              <a:t>‹#›</a:t>
            </a:fld>
            <a:endParaRPr lang="en-US"/>
          </a:p>
        </p:txBody>
      </p:sp>
      <p:sp>
        <p:nvSpPr>
          <p:cNvPr id="9" name="TextBox 8"/>
          <p:cNvSpPr txBox="1"/>
          <p:nvPr/>
        </p:nvSpPr>
        <p:spPr>
          <a:xfrm>
            <a:off x="8664959" y="303535"/>
            <a:ext cx="310003" cy="238519"/>
          </a:xfrm>
          <a:prstGeom prst="rect">
            <a:avLst/>
          </a:prstGeom>
          <a:noFill/>
        </p:spPr>
        <p:txBody>
          <a:bodyPr wrap="none" lIns="68571" tIns="34286" rIns="68571" bIns="34286" rtlCol="0">
            <a:spAutoFit/>
          </a:bodyPr>
          <a:lstStyle/>
          <a:p>
            <a:pPr algn="ctr"/>
            <a:fld id="{260E2A6B-A809-4840-BF14-8648BC0BDF87}" type="slidenum">
              <a:rPr lang="id-ID" sz="1100" b="1" smtClean="0">
                <a:solidFill>
                  <a:schemeClr val="bg1"/>
                </a:solidFill>
                <a:latin typeface="Lato Regular"/>
                <a:cs typeface="Lato Regular"/>
              </a:rPr>
              <a:pPr algn="ctr"/>
              <a:t>‹#›</a:t>
            </a:fld>
            <a:endParaRPr lang="id-ID" sz="1100" dirty="0">
              <a:solidFill>
                <a:schemeClr val="bg1"/>
              </a:solidFill>
              <a:latin typeface="Lato Regular"/>
              <a:cs typeface="Lato Regular"/>
            </a:endParaRPr>
          </a:p>
        </p:txBody>
      </p:sp>
    </p:spTree>
    <p:extLst>
      <p:ext uri="{BB962C8B-B14F-4D97-AF65-F5344CB8AC3E}">
        <p14:creationId xmlns:p14="http://schemas.microsoft.com/office/powerpoint/2010/main" val="110966365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D350B-DDFC-4635-A375-3F544DDEEAE5}" type="datetime1">
              <a:rPr lang="en-US" smtClean="0"/>
              <a:t>4/10/2018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662471731"/>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303B4A"/>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4" name="Date Placeholder 3"/>
          <p:cNvSpPr>
            <a:spLocks noGrp="1"/>
          </p:cNvSpPr>
          <p:nvPr>
            <p:ph type="dt" sz="half" idx="2"/>
          </p:nvPr>
        </p:nvSpPr>
        <p:spPr>
          <a:xfrm>
            <a:off x="457200" y="6356351"/>
            <a:ext cx="2133600" cy="36618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5D4A2322-7284-4F45-8F14-B1F60C14975D}" type="datetime1">
              <a:rPr lang="en-US" smtClean="0"/>
              <a:t>4/10/2018</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B5EDA75-33EF-4F5F-8AEE-B0487D5CD76E}" type="slidenum">
              <a:rPr lang="en-US" smtClean="0"/>
              <a:t>‹#›</a:t>
            </a:fld>
            <a:endParaRPr lang="en-US"/>
          </a:p>
        </p:txBody>
      </p:sp>
    </p:spTree>
    <p:extLst>
      <p:ext uri="{BB962C8B-B14F-4D97-AF65-F5344CB8AC3E}">
        <p14:creationId xmlns:p14="http://schemas.microsoft.com/office/powerpoint/2010/main" val="3900175768"/>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685800"/>
            <a:ext cx="11887200" cy="7924800"/>
          </a:xfrm>
          <a:prstGeom prst="rect">
            <a:avLst/>
          </a:prstGeom>
        </p:spPr>
      </p:pic>
      <p:sp>
        <p:nvSpPr>
          <p:cNvPr id="7" name="Title 6"/>
          <p:cNvSpPr>
            <a:spLocks noGrp="1"/>
          </p:cNvSpPr>
          <p:nvPr>
            <p:ph type="ctrTitle"/>
          </p:nvPr>
        </p:nvSpPr>
        <p:spPr>
          <a:xfrm>
            <a:off x="457200" y="4747492"/>
            <a:ext cx="8305800" cy="1470025"/>
          </a:xfrm>
        </p:spPr>
        <p:txBody>
          <a:bodyPr>
            <a:normAutofit fontScale="90000"/>
          </a:bodyPr>
          <a:lstStyle/>
          <a:p>
            <a:pPr algn="ctr"/>
            <a:r>
              <a:rPr lang="en-US" sz="7200" b="1" dirty="0" smtClean="0">
                <a:solidFill>
                  <a:schemeClr val="bg2"/>
                </a:solidFill>
                <a:latin typeface="Lato Bold"/>
              </a:rPr>
              <a:t>Population Health Assessment Engine</a:t>
            </a:r>
            <a:endParaRPr lang="en-US" sz="7200" b="1" dirty="0">
              <a:solidFill>
                <a:schemeClr val="bg2"/>
              </a:solidFill>
              <a:latin typeface="Lato Bold"/>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1</a:t>
            </a:fld>
            <a:endParaRPr lang="en-US"/>
          </a:p>
        </p:txBody>
      </p:sp>
    </p:spTree>
    <p:extLst>
      <p:ext uri="{BB962C8B-B14F-4D97-AF65-F5344CB8AC3E}">
        <p14:creationId xmlns:p14="http://schemas.microsoft.com/office/powerpoint/2010/main" val="18455207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56381" y="324138"/>
            <a:ext cx="7886700" cy="8471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accent1"/>
                </a:solidFill>
              </a:rPr>
              <a:t>Community </a:t>
            </a:r>
            <a:r>
              <a:rPr lang="en-US" dirty="0" err="1" smtClean="0">
                <a:solidFill>
                  <a:schemeClr val="accent1"/>
                </a:solidFill>
              </a:rPr>
              <a:t>HotSpots</a:t>
            </a:r>
            <a:endParaRPr lang="en-US" dirty="0">
              <a:solidFill>
                <a:schemeClr val="accent1"/>
              </a:solidFill>
            </a:endParaRPr>
          </a:p>
        </p:txBody>
      </p:sp>
      <p:sp>
        <p:nvSpPr>
          <p:cNvPr id="7" name="Content Placeholder 2"/>
          <p:cNvSpPr txBox="1">
            <a:spLocks/>
          </p:cNvSpPr>
          <p:nvPr/>
        </p:nvSpPr>
        <p:spPr>
          <a:xfrm>
            <a:off x="533400" y="5029200"/>
            <a:ext cx="8382000" cy="1828800"/>
          </a:xfrm>
          <a:prstGeom prst="rect">
            <a:avLst/>
          </a:prstGeom>
        </p:spPr>
        <p:txBody>
          <a:bodyPr vert="horz" lIns="45720" tIns="22860" rIns="45720" bIns="228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en-US" sz="1800" dirty="0" smtClean="0"/>
              <a:t>What you can do using Community </a:t>
            </a:r>
            <a:r>
              <a:rPr lang="en-US" altLang="en-US" sz="1800" dirty="0" err="1" smtClean="0"/>
              <a:t>HotSpots</a:t>
            </a:r>
            <a:r>
              <a:rPr lang="en-US" altLang="en-US" sz="1800" dirty="0" smtClean="0"/>
              <a:t>: </a:t>
            </a:r>
          </a:p>
          <a:p>
            <a:pPr>
              <a:lnSpc>
                <a:spcPct val="100000"/>
              </a:lnSpc>
              <a:spcBef>
                <a:spcPts val="0"/>
              </a:spcBef>
            </a:pPr>
            <a:r>
              <a:rPr lang="en-US" altLang="en-US" sz="1800" dirty="0" smtClean="0"/>
              <a:t>View community characteristics</a:t>
            </a:r>
          </a:p>
          <a:p>
            <a:pPr>
              <a:lnSpc>
                <a:spcPct val="100000"/>
              </a:lnSpc>
              <a:spcBef>
                <a:spcPts val="0"/>
              </a:spcBef>
            </a:pPr>
            <a:r>
              <a:rPr lang="en-US" altLang="en-US" sz="1800" dirty="0" smtClean="0"/>
              <a:t>View hot spots (clusters of poor disease control or gaps in quality) from your electronic health record data</a:t>
            </a:r>
          </a:p>
          <a:p>
            <a:pPr>
              <a:lnSpc>
                <a:spcPct val="100000"/>
              </a:lnSpc>
              <a:spcBef>
                <a:spcPts val="0"/>
              </a:spcBef>
            </a:pPr>
            <a:r>
              <a:rPr lang="en-US" altLang="en-US" sz="1800" dirty="0" smtClean="0"/>
              <a:t>View how hot spots relate to community characteristics</a:t>
            </a:r>
          </a:p>
          <a:p>
            <a:pPr>
              <a:lnSpc>
                <a:spcPct val="100000"/>
              </a:lnSpc>
              <a:spcBef>
                <a:spcPts val="0"/>
              </a:spcBef>
            </a:pPr>
            <a:r>
              <a:rPr lang="en-US" altLang="en-US" sz="1800" dirty="0" smtClean="0"/>
              <a:t>Download community characteristics</a:t>
            </a:r>
          </a:p>
        </p:txBody>
      </p:sp>
      <p:sp>
        <p:nvSpPr>
          <p:cNvPr id="2" name="Slide Number Placeholder 1"/>
          <p:cNvSpPr>
            <a:spLocks noGrp="1"/>
          </p:cNvSpPr>
          <p:nvPr>
            <p:ph type="sldNum" sz="quarter" idx="12"/>
          </p:nvPr>
        </p:nvSpPr>
        <p:spPr/>
        <p:txBody>
          <a:bodyPr/>
          <a:lstStyle/>
          <a:p>
            <a:fld id="{94681301-5DFE-4D5C-BCB9-364D2F8A62D3}" type="slidenum">
              <a:rPr lang="en-US" smtClean="0"/>
              <a:t>10</a:t>
            </a:fld>
            <a:endParaRPr lang="en-US"/>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9791"/>
            <a:ext cx="9144000" cy="3849813"/>
          </a:xfrm>
          <a:prstGeom prst="rect">
            <a:avLst/>
          </a:prstGeom>
        </p:spPr>
      </p:pic>
    </p:spTree>
    <p:extLst>
      <p:ext uri="{BB962C8B-B14F-4D97-AF65-F5344CB8AC3E}">
        <p14:creationId xmlns:p14="http://schemas.microsoft.com/office/powerpoint/2010/main" val="2157174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4681301-5DFE-4D5C-BCB9-364D2F8A62D3}" type="slidenum">
              <a:rPr lang="en-US" smtClean="0"/>
              <a:t>11</a:t>
            </a:fld>
            <a:endParaRPr lang="en-US"/>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52413"/>
            <a:ext cx="4343400" cy="3490956"/>
          </a:xfrm>
          <a:prstGeom prst="rect">
            <a:avLst/>
          </a:prstGeom>
        </p:spPr>
      </p:pic>
      <p:sp>
        <p:nvSpPr>
          <p:cNvPr id="8" name="Rectangle 7"/>
          <p:cNvSpPr/>
          <p:nvPr/>
        </p:nvSpPr>
        <p:spPr>
          <a:xfrm>
            <a:off x="990600" y="4005679"/>
            <a:ext cx="6934200" cy="2554545"/>
          </a:xfrm>
          <a:prstGeom prst="rect">
            <a:avLst/>
          </a:prstGeom>
        </p:spPr>
        <p:txBody>
          <a:bodyPr wrap="square">
            <a:spAutoFit/>
          </a:bodyPr>
          <a:lstStyle/>
          <a:p>
            <a:pPr algn="ctr"/>
            <a:r>
              <a:rPr lang="en-US" sz="3200" dirty="0">
                <a:solidFill>
                  <a:schemeClr val="bg2"/>
                </a:solidFill>
              </a:rPr>
              <a:t>Hotspotting</a:t>
            </a:r>
          </a:p>
          <a:p>
            <a:pPr algn="ctr"/>
            <a:endParaRPr lang="en-US" sz="3200" dirty="0">
              <a:solidFill>
                <a:schemeClr val="bg2"/>
              </a:solidFill>
            </a:endParaRPr>
          </a:p>
          <a:p>
            <a:pPr algn="ctr"/>
            <a:r>
              <a:rPr lang="en-US" sz="3200" dirty="0">
                <a:solidFill>
                  <a:schemeClr val="bg2"/>
                </a:solidFill>
              </a:rPr>
              <a:t>The use of data to reallocate resources to a small subset of high-need, high-cost patients</a:t>
            </a:r>
          </a:p>
        </p:txBody>
      </p:sp>
    </p:spTree>
    <p:extLst>
      <p:ext uri="{BB962C8B-B14F-4D97-AF65-F5344CB8AC3E}">
        <p14:creationId xmlns:p14="http://schemas.microsoft.com/office/powerpoint/2010/main" val="1495401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What is a </a:t>
            </a:r>
            <a:r>
              <a:rPr lang="en-US" smtClean="0">
                <a:solidFill>
                  <a:schemeClr val="accent1"/>
                </a:solidFill>
              </a:rPr>
              <a:t>Hot Spot?</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Merriam-Webster: a place of more than usual activity</a:t>
            </a:r>
          </a:p>
          <a:p>
            <a:r>
              <a:rPr lang="en-US" dirty="0"/>
              <a:t>Brenner: high-utilizing, high-spending </a:t>
            </a:r>
            <a:r>
              <a:rPr lang="en-US" dirty="0" smtClean="0"/>
              <a:t>patients</a:t>
            </a:r>
          </a:p>
          <a:p>
            <a:r>
              <a:rPr lang="en-US" dirty="0" smtClean="0"/>
              <a:t>Can look across a multitude of measures:</a:t>
            </a:r>
          </a:p>
          <a:p>
            <a:pPr lvl="1"/>
            <a:r>
              <a:rPr lang="en-US" dirty="0" smtClean="0"/>
              <a:t>Crime</a:t>
            </a:r>
          </a:p>
          <a:p>
            <a:pPr lvl="1"/>
            <a:r>
              <a:rPr lang="en-US" dirty="0" smtClean="0"/>
              <a:t>Pollution</a:t>
            </a:r>
          </a:p>
          <a:p>
            <a:pPr lvl="1"/>
            <a:r>
              <a:rPr lang="en-US" dirty="0" smtClean="0"/>
              <a:t>Disparities</a:t>
            </a:r>
          </a:p>
          <a:p>
            <a:pPr lvl="1"/>
            <a:r>
              <a:rPr lang="en-US" dirty="0" smtClean="0"/>
              <a:t>PHATE: poor disease control and gaps in quality</a:t>
            </a:r>
          </a:p>
          <a:p>
            <a:endParaRPr lang="en-US" dirty="0"/>
          </a:p>
        </p:txBody>
      </p:sp>
      <p:sp>
        <p:nvSpPr>
          <p:cNvPr id="6" name="Slide Number Placeholder 5"/>
          <p:cNvSpPr>
            <a:spLocks noGrp="1"/>
          </p:cNvSpPr>
          <p:nvPr>
            <p:ph type="sldNum" sz="quarter" idx="12"/>
          </p:nvPr>
        </p:nvSpPr>
        <p:spPr/>
        <p:txBody>
          <a:bodyPr/>
          <a:lstStyle/>
          <a:p>
            <a:fld id="{94681301-5DFE-4D5C-BCB9-364D2F8A62D3}" type="slidenum">
              <a:rPr lang="en-US" smtClean="0"/>
              <a:t>12</a:t>
            </a:fld>
            <a:endParaRPr lang="en-US"/>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7" name="Rectangle 6"/>
          <p:cNvSpPr/>
          <p:nvPr/>
        </p:nvSpPr>
        <p:spPr>
          <a:xfrm>
            <a:off x="304800" y="6322497"/>
            <a:ext cx="7824788" cy="369332"/>
          </a:xfrm>
          <a:prstGeom prst="rect">
            <a:avLst/>
          </a:prstGeom>
        </p:spPr>
        <p:txBody>
          <a:bodyPr wrap="square">
            <a:spAutoFit/>
          </a:bodyPr>
          <a:lstStyle/>
          <a:p>
            <a:r>
              <a:rPr lang="en-US"/>
              <a:t>https://www.merriam-webster.com/dictionary/hot%20spot</a:t>
            </a:r>
          </a:p>
        </p:txBody>
      </p:sp>
    </p:spTree>
    <p:extLst>
      <p:ext uri="{BB962C8B-B14F-4D97-AF65-F5344CB8AC3E}">
        <p14:creationId xmlns:p14="http://schemas.microsoft.com/office/powerpoint/2010/main" val="678718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What is a Heat Map?</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A heat map is a representation of data in which values are represented as colors and is a method for visualizing hot spots</a:t>
            </a:r>
          </a:p>
          <a:p>
            <a:r>
              <a:rPr lang="en-US" dirty="0" smtClean="0"/>
              <a:t>The Community </a:t>
            </a:r>
            <a:r>
              <a:rPr lang="en-US" dirty="0" err="1" smtClean="0"/>
              <a:t>HotSpots</a:t>
            </a:r>
            <a:r>
              <a:rPr lang="en-US" dirty="0" smtClean="0"/>
              <a:t> tool uses different colors to represent differences in densities or clusters of activity.</a:t>
            </a:r>
          </a:p>
          <a:p>
            <a:r>
              <a:rPr lang="en-US" dirty="0" smtClean="0"/>
              <a:t>For this tool, hot </a:t>
            </a:r>
            <a:r>
              <a:rPr lang="en-US" dirty="0"/>
              <a:t>spots are clusters of individuals with poor disease control or gaps in </a:t>
            </a:r>
            <a:r>
              <a:rPr lang="en-US" dirty="0" smtClean="0"/>
              <a:t>quality.</a:t>
            </a:r>
            <a:endParaRPr lang="en-US" dirty="0"/>
          </a:p>
        </p:txBody>
      </p:sp>
      <p:sp>
        <p:nvSpPr>
          <p:cNvPr id="6" name="Slide Number Placeholder 5"/>
          <p:cNvSpPr>
            <a:spLocks noGrp="1"/>
          </p:cNvSpPr>
          <p:nvPr>
            <p:ph type="sldNum" sz="quarter" idx="12"/>
          </p:nvPr>
        </p:nvSpPr>
        <p:spPr/>
        <p:txBody>
          <a:bodyPr/>
          <a:lstStyle/>
          <a:p>
            <a:fld id="{94681301-5DFE-4D5C-BCB9-364D2F8A62D3}" type="slidenum">
              <a:rPr lang="en-US" smtClean="0"/>
              <a:t>13</a:t>
            </a:fld>
            <a:endParaRPr lang="en-US"/>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Tree>
    <p:extLst>
      <p:ext uri="{BB962C8B-B14F-4D97-AF65-F5344CB8AC3E}">
        <p14:creationId xmlns:p14="http://schemas.microsoft.com/office/powerpoint/2010/main" val="945866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What is a </a:t>
            </a:r>
            <a:r>
              <a:rPr lang="en-US" smtClean="0">
                <a:solidFill>
                  <a:schemeClr val="accent1"/>
                </a:solidFill>
              </a:rPr>
              <a:t>Hot Spot?</a:t>
            </a:r>
            <a:endParaRPr lang="en-US" dirty="0">
              <a:solidFill>
                <a:schemeClr val="accent1"/>
              </a:solidFill>
            </a:endParaRPr>
          </a:p>
        </p:txBody>
      </p:sp>
      <p:sp>
        <p:nvSpPr>
          <p:cNvPr id="6" name="Slide Number Placeholder 5"/>
          <p:cNvSpPr>
            <a:spLocks noGrp="1"/>
          </p:cNvSpPr>
          <p:nvPr>
            <p:ph type="sldNum" sz="quarter" idx="12"/>
          </p:nvPr>
        </p:nvSpPr>
        <p:spPr/>
        <p:txBody>
          <a:bodyPr/>
          <a:lstStyle/>
          <a:p>
            <a:fld id="{94681301-5DFE-4D5C-BCB9-364D2F8A62D3}" type="slidenum">
              <a:rPr lang="en-US" smtClean="0"/>
              <a:t>14</a:t>
            </a:fld>
            <a:endParaRPr lang="en-US"/>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4486"/>
            <a:ext cx="9144000" cy="4359411"/>
          </a:xfrm>
          <a:prstGeom prst="rect">
            <a:avLst/>
          </a:prstGeom>
        </p:spPr>
      </p:pic>
      <p:sp>
        <p:nvSpPr>
          <p:cNvPr id="7" name="Oval 6"/>
          <p:cNvSpPr/>
          <p:nvPr/>
        </p:nvSpPr>
        <p:spPr>
          <a:xfrm>
            <a:off x="3657600" y="3573396"/>
            <a:ext cx="685800" cy="670785"/>
          </a:xfrm>
          <a:prstGeom prst="ellipse">
            <a:avLst/>
          </a:prstGeom>
          <a:solidFill>
            <a:schemeClr val="accent4">
              <a:alpha val="49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ultiply 3"/>
          <p:cNvSpPr/>
          <p:nvPr/>
        </p:nvSpPr>
        <p:spPr>
          <a:xfrm>
            <a:off x="3848100" y="3794191"/>
            <a:ext cx="152400" cy="1754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4000500" y="3962400"/>
            <a:ext cx="152400" cy="1754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4038600" y="3657600"/>
            <a:ext cx="152400" cy="1754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4000500" y="3946591"/>
            <a:ext cx="152400" cy="1754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381000" y="6356352"/>
            <a:ext cx="152400" cy="1754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28649" y="6213228"/>
            <a:ext cx="3028951" cy="461665"/>
          </a:xfrm>
          <a:prstGeom prst="rect">
            <a:avLst/>
          </a:prstGeom>
          <a:noFill/>
        </p:spPr>
        <p:txBody>
          <a:bodyPr wrap="square" rtlCol="0">
            <a:spAutoFit/>
          </a:bodyPr>
          <a:lstStyle/>
          <a:p>
            <a:r>
              <a:rPr lang="en-US" sz="2400" dirty="0" smtClean="0"/>
              <a:t>Hemoglobin A1c &gt; 9%</a:t>
            </a:r>
            <a:endParaRPr lang="en-US" sz="2400" dirty="0"/>
          </a:p>
        </p:txBody>
      </p:sp>
      <p:sp>
        <p:nvSpPr>
          <p:cNvPr id="13" name="Oval 12"/>
          <p:cNvSpPr/>
          <p:nvPr/>
        </p:nvSpPr>
        <p:spPr>
          <a:xfrm>
            <a:off x="3752849" y="6058101"/>
            <a:ext cx="685800" cy="670785"/>
          </a:xfrm>
          <a:prstGeom prst="ellipse">
            <a:avLst/>
          </a:prstGeom>
          <a:solidFill>
            <a:schemeClr val="accent4">
              <a:alpha val="49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72001" y="6172200"/>
            <a:ext cx="2438400" cy="461665"/>
          </a:xfrm>
          <a:prstGeom prst="rect">
            <a:avLst/>
          </a:prstGeom>
          <a:noFill/>
        </p:spPr>
        <p:txBody>
          <a:bodyPr wrap="square" rtlCol="0">
            <a:spAutoFit/>
          </a:bodyPr>
          <a:lstStyle/>
          <a:p>
            <a:r>
              <a:rPr lang="en-US" sz="2400" dirty="0" smtClean="0"/>
              <a:t>1 kilometer radius</a:t>
            </a:r>
            <a:endParaRPr lang="en-US" sz="2400" dirty="0"/>
          </a:p>
        </p:txBody>
      </p:sp>
    </p:spTree>
    <p:extLst>
      <p:ext uri="{BB962C8B-B14F-4D97-AF65-F5344CB8AC3E}">
        <p14:creationId xmlns:p14="http://schemas.microsoft.com/office/powerpoint/2010/main" val="36013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9144000" cy="4397496"/>
          </a:xfrm>
          <a:prstGeom prst="rect">
            <a:avLst/>
          </a:prstGeom>
        </p:spPr>
      </p:pic>
      <p:sp>
        <p:nvSpPr>
          <p:cNvPr id="2" name="Title 1"/>
          <p:cNvSpPr>
            <a:spLocks noGrp="1"/>
          </p:cNvSpPr>
          <p:nvPr>
            <p:ph type="title"/>
          </p:nvPr>
        </p:nvSpPr>
        <p:spPr/>
        <p:txBody>
          <a:bodyPr/>
          <a:lstStyle/>
          <a:p>
            <a:r>
              <a:rPr lang="en-US" dirty="0" smtClean="0">
                <a:solidFill>
                  <a:schemeClr val="accent1"/>
                </a:solidFill>
              </a:rPr>
              <a:t>What is a </a:t>
            </a:r>
            <a:r>
              <a:rPr lang="en-US" smtClean="0">
                <a:solidFill>
                  <a:schemeClr val="accent1"/>
                </a:solidFill>
              </a:rPr>
              <a:t>Hot Spot?</a:t>
            </a:r>
            <a:endParaRPr lang="en-US" dirty="0">
              <a:solidFill>
                <a:schemeClr val="accent1"/>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6" name="Slide Number Placeholder 5"/>
          <p:cNvSpPr>
            <a:spLocks noGrp="1"/>
          </p:cNvSpPr>
          <p:nvPr>
            <p:ph type="sldNum" sz="quarter" idx="12"/>
          </p:nvPr>
        </p:nvSpPr>
        <p:spPr/>
        <p:txBody>
          <a:bodyPr/>
          <a:lstStyle/>
          <a:p>
            <a:fld id="{94681301-5DFE-4D5C-BCB9-364D2F8A62D3}" type="slidenum">
              <a:rPr lang="en-US" smtClean="0"/>
              <a:t>15</a:t>
            </a:fld>
            <a:endParaRPr lang="en-US"/>
          </a:p>
        </p:txBody>
      </p:sp>
      <p:sp>
        <p:nvSpPr>
          <p:cNvPr id="7" name="Oval 6"/>
          <p:cNvSpPr/>
          <p:nvPr/>
        </p:nvSpPr>
        <p:spPr>
          <a:xfrm>
            <a:off x="3657600" y="3573396"/>
            <a:ext cx="685800" cy="670785"/>
          </a:xfrm>
          <a:prstGeom prst="ellipse">
            <a:avLst/>
          </a:prstGeom>
          <a:solidFill>
            <a:schemeClr val="accent4">
              <a:alpha val="49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41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Community </a:t>
            </a:r>
            <a:r>
              <a:rPr lang="en-US" dirty="0" err="1" smtClean="0">
                <a:solidFill>
                  <a:schemeClr val="accent1"/>
                </a:solidFill>
              </a:rPr>
              <a:t>HotSpots</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Red = 3 patients or more are within a 1 kilometer radius distance</a:t>
            </a:r>
          </a:p>
          <a:p>
            <a:r>
              <a:rPr lang="en-US" dirty="0" smtClean="0"/>
              <a:t>Only includes patients that live within the 70% service area</a:t>
            </a:r>
          </a:p>
          <a:p>
            <a:pPr marL="0" indent="0">
              <a:buNone/>
            </a:pPr>
            <a:endParaRPr lang="en-US" dirty="0" smtClean="0"/>
          </a:p>
        </p:txBody>
      </p:sp>
      <p:sp>
        <p:nvSpPr>
          <p:cNvPr id="6" name="Slide Number Placeholder 5"/>
          <p:cNvSpPr>
            <a:spLocks noGrp="1"/>
          </p:cNvSpPr>
          <p:nvPr>
            <p:ph type="sldNum" sz="quarter" idx="12"/>
          </p:nvPr>
        </p:nvSpPr>
        <p:spPr/>
        <p:txBody>
          <a:bodyPr/>
          <a:lstStyle/>
          <a:p>
            <a:fld id="{94681301-5DFE-4D5C-BCB9-364D2F8A62D3}" type="slidenum">
              <a:rPr lang="en-US" smtClean="0"/>
              <a:t>16</a:t>
            </a:fld>
            <a:endParaRPr lang="en-US"/>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Tree>
    <p:extLst>
      <p:ext uri="{BB962C8B-B14F-4D97-AF65-F5344CB8AC3E}">
        <p14:creationId xmlns:p14="http://schemas.microsoft.com/office/powerpoint/2010/main" val="2149674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Community </a:t>
            </a:r>
            <a:r>
              <a:rPr lang="en-US" dirty="0" err="1" smtClean="0">
                <a:solidFill>
                  <a:schemeClr val="accent1"/>
                </a:solidFill>
              </a:rPr>
              <a:t>HotSpots</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Measures</a:t>
            </a:r>
          </a:p>
          <a:p>
            <a:pPr lvl="1"/>
            <a:r>
              <a:rPr lang="en-US" dirty="0" smtClean="0"/>
              <a:t>Include measures from the National Quality Forum and Centers for Medicare &amp; Medicaid Services</a:t>
            </a:r>
          </a:p>
          <a:p>
            <a:pPr lvl="1"/>
            <a:r>
              <a:rPr lang="en-US" dirty="0" smtClean="0"/>
              <a:t>Prevention: such as immunizations and weight counseling</a:t>
            </a:r>
          </a:p>
          <a:p>
            <a:pPr lvl="1"/>
            <a:r>
              <a:rPr lang="en-US" dirty="0" smtClean="0"/>
              <a:t>Acute: such as otitis externa, pharyngitis, sinusitis</a:t>
            </a:r>
          </a:p>
          <a:p>
            <a:pPr lvl="1"/>
            <a:r>
              <a:rPr lang="en-US" dirty="0" smtClean="0"/>
              <a:t>Chronic: such as diabetes, heart failure, asthma, heart disease</a:t>
            </a:r>
          </a:p>
          <a:p>
            <a:pPr marL="0" indent="0">
              <a:buNone/>
            </a:pPr>
            <a:endParaRPr lang="en-US" dirty="0" smtClean="0"/>
          </a:p>
        </p:txBody>
      </p:sp>
      <p:sp>
        <p:nvSpPr>
          <p:cNvPr id="6" name="Slide Number Placeholder 5"/>
          <p:cNvSpPr>
            <a:spLocks noGrp="1"/>
          </p:cNvSpPr>
          <p:nvPr>
            <p:ph type="sldNum" sz="quarter" idx="12"/>
          </p:nvPr>
        </p:nvSpPr>
        <p:spPr/>
        <p:txBody>
          <a:bodyPr/>
          <a:lstStyle/>
          <a:p>
            <a:fld id="{94681301-5DFE-4D5C-BCB9-364D2F8A62D3}" type="slidenum">
              <a:rPr lang="en-US" smtClean="0"/>
              <a:t>17</a:t>
            </a:fld>
            <a:endParaRPr lang="en-US"/>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Tree>
    <p:extLst>
      <p:ext uri="{BB962C8B-B14F-4D97-AF65-F5344CB8AC3E}">
        <p14:creationId xmlns:p14="http://schemas.microsoft.com/office/powerpoint/2010/main" val="2543181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0614"/>
            <a:ext cx="9144000" cy="3036771"/>
          </a:xfrm>
          <a:prstGeom prst="rect">
            <a:avLst/>
          </a:prstGeom>
        </p:spPr>
      </p:pic>
      <p:sp>
        <p:nvSpPr>
          <p:cNvPr id="2" name="Title 1"/>
          <p:cNvSpPr>
            <a:spLocks noGrp="1"/>
          </p:cNvSpPr>
          <p:nvPr>
            <p:ph type="title"/>
          </p:nvPr>
        </p:nvSpPr>
        <p:spPr/>
        <p:txBody>
          <a:bodyPr/>
          <a:lstStyle/>
          <a:p>
            <a:r>
              <a:rPr lang="en-US" dirty="0" smtClean="0">
                <a:solidFill>
                  <a:schemeClr val="accent1"/>
                </a:solidFill>
              </a:rPr>
              <a:t>Community </a:t>
            </a:r>
            <a:r>
              <a:rPr lang="en-US" dirty="0" err="1" smtClean="0">
                <a:solidFill>
                  <a:schemeClr val="accent1"/>
                </a:solidFill>
              </a:rPr>
              <a:t>HotSpots</a:t>
            </a:r>
            <a:endParaRPr lang="en-US" dirty="0">
              <a:solidFill>
                <a:schemeClr val="accent1"/>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6" name="Slide Number Placeholder 5"/>
          <p:cNvSpPr>
            <a:spLocks noGrp="1"/>
          </p:cNvSpPr>
          <p:nvPr>
            <p:ph type="sldNum" sz="quarter" idx="12"/>
          </p:nvPr>
        </p:nvSpPr>
        <p:spPr/>
        <p:txBody>
          <a:bodyPr/>
          <a:lstStyle/>
          <a:p>
            <a:fld id="{94681301-5DFE-4D5C-BCB9-364D2F8A62D3}" type="slidenum">
              <a:rPr lang="en-US" smtClean="0"/>
              <a:t>18</a:t>
            </a:fld>
            <a:endParaRPr lang="en-US"/>
          </a:p>
        </p:txBody>
      </p:sp>
      <p:cxnSp>
        <p:nvCxnSpPr>
          <p:cNvPr id="18" name="Straight Arrow Connector 17"/>
          <p:cNvCxnSpPr/>
          <p:nvPr/>
        </p:nvCxnSpPr>
        <p:spPr>
          <a:xfrm flipH="1">
            <a:off x="1066800" y="2667000"/>
            <a:ext cx="12192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70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574137"/>
            <a:ext cx="8991600" cy="4023563"/>
          </a:xfrm>
          <a:prstGeom prst="rect">
            <a:avLst/>
          </a:prstGeom>
        </p:spPr>
      </p:pic>
      <p:sp>
        <p:nvSpPr>
          <p:cNvPr id="2" name="Title 1"/>
          <p:cNvSpPr>
            <a:spLocks noGrp="1"/>
          </p:cNvSpPr>
          <p:nvPr>
            <p:ph type="title"/>
          </p:nvPr>
        </p:nvSpPr>
        <p:spPr/>
        <p:txBody>
          <a:bodyPr/>
          <a:lstStyle/>
          <a:p>
            <a:r>
              <a:rPr lang="en-US" dirty="0" smtClean="0">
                <a:solidFill>
                  <a:schemeClr val="accent1"/>
                </a:solidFill>
              </a:rPr>
              <a:t>Community </a:t>
            </a:r>
            <a:r>
              <a:rPr lang="en-US" dirty="0" err="1" smtClean="0">
                <a:solidFill>
                  <a:schemeClr val="accent1"/>
                </a:solidFill>
              </a:rPr>
              <a:t>HotSpots</a:t>
            </a:r>
            <a:endParaRPr lang="en-US" dirty="0">
              <a:solidFill>
                <a:schemeClr val="accent1"/>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6" name="Slide Number Placeholder 5"/>
          <p:cNvSpPr>
            <a:spLocks noGrp="1"/>
          </p:cNvSpPr>
          <p:nvPr>
            <p:ph type="sldNum" sz="quarter" idx="12"/>
          </p:nvPr>
        </p:nvSpPr>
        <p:spPr/>
        <p:txBody>
          <a:bodyPr/>
          <a:lstStyle/>
          <a:p>
            <a:fld id="{94681301-5DFE-4D5C-BCB9-364D2F8A62D3}" type="slidenum">
              <a:rPr lang="en-US" smtClean="0"/>
              <a:t>19</a:t>
            </a:fld>
            <a:endParaRPr lang="en-US"/>
          </a:p>
        </p:txBody>
      </p:sp>
      <p:cxnSp>
        <p:nvCxnSpPr>
          <p:cNvPr id="8" name="Straight Connector 7"/>
          <p:cNvCxnSpPr/>
          <p:nvPr/>
        </p:nvCxnSpPr>
        <p:spPr>
          <a:xfrm>
            <a:off x="6356986" y="4368308"/>
            <a:ext cx="40005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56986" y="5666756"/>
            <a:ext cx="40005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374477" y="4368308"/>
            <a:ext cx="0" cy="129844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373091" y="2232819"/>
            <a:ext cx="400050"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73091" y="4191000"/>
            <a:ext cx="400050"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377247" y="2232819"/>
            <a:ext cx="0" cy="1958181"/>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53891" y="2893348"/>
            <a:ext cx="1219200" cy="381000"/>
          </a:xfrm>
          <a:prstGeom prst="rect">
            <a:avLst/>
          </a:prstGeom>
          <a:noFill/>
        </p:spPr>
        <p:txBody>
          <a:bodyPr wrap="square" rtlCol="0">
            <a:spAutoFit/>
          </a:bodyPr>
          <a:lstStyle/>
          <a:p>
            <a:r>
              <a:rPr lang="en-US" b="1" dirty="0" smtClean="0">
                <a:solidFill>
                  <a:schemeClr val="accent4"/>
                </a:solidFill>
              </a:rPr>
              <a:t>DIFFERENT</a:t>
            </a:r>
            <a:endParaRPr lang="en-US" b="1" dirty="0">
              <a:solidFill>
                <a:schemeClr val="accent4"/>
              </a:solidFill>
            </a:endParaRPr>
          </a:p>
        </p:txBody>
      </p:sp>
      <p:sp>
        <p:nvSpPr>
          <p:cNvPr id="17" name="TextBox 16"/>
          <p:cNvSpPr txBox="1"/>
          <p:nvPr/>
        </p:nvSpPr>
        <p:spPr>
          <a:xfrm>
            <a:off x="5508568" y="4832866"/>
            <a:ext cx="789709" cy="369332"/>
          </a:xfrm>
          <a:prstGeom prst="rect">
            <a:avLst/>
          </a:prstGeom>
          <a:noFill/>
        </p:spPr>
        <p:txBody>
          <a:bodyPr wrap="square" rtlCol="0">
            <a:spAutoFit/>
          </a:bodyPr>
          <a:lstStyle/>
          <a:p>
            <a:r>
              <a:rPr lang="en-US" b="1" dirty="0" smtClean="0">
                <a:solidFill>
                  <a:schemeClr val="tx2"/>
                </a:solidFill>
              </a:rPr>
              <a:t>SAME</a:t>
            </a:r>
            <a:endParaRPr lang="en-US" b="1" dirty="0">
              <a:solidFill>
                <a:schemeClr val="tx2"/>
              </a:solidFill>
            </a:endParaRPr>
          </a:p>
        </p:txBody>
      </p:sp>
    </p:spTree>
    <p:extLst>
      <p:ext uri="{BB962C8B-B14F-4D97-AF65-F5344CB8AC3E}">
        <p14:creationId xmlns:p14="http://schemas.microsoft.com/office/powerpoint/2010/main" val="1325202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683" y="0"/>
            <a:ext cx="9147683" cy="6858000"/>
          </a:xfrm>
          <a:prstGeom prst="rect">
            <a:avLst/>
          </a:prstGeom>
          <a:solidFill>
            <a:schemeClr val="accent6">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34" name="TextBox 33"/>
          <p:cNvSpPr txBox="1"/>
          <p:nvPr/>
        </p:nvSpPr>
        <p:spPr>
          <a:xfrm>
            <a:off x="5372274" y="3352800"/>
            <a:ext cx="677083" cy="685110"/>
          </a:xfrm>
          <a:prstGeom prst="rect">
            <a:avLst/>
          </a:prstGeom>
          <a:noFill/>
        </p:spPr>
        <p:txBody>
          <a:bodyPr wrap="none" lIns="38405" tIns="19202" rIns="38405" bIns="19202" rtlCol="0">
            <a:spAutoFit/>
          </a:bodyPr>
          <a:lstStyle/>
          <a:p>
            <a:pPr algn="ctr"/>
            <a:r>
              <a:rPr lang="en-US" sz="4200" b="1" dirty="0" smtClean="0">
                <a:solidFill>
                  <a:schemeClr val="bg1"/>
                </a:solidFill>
                <a:latin typeface="Lato Bold" charset="0"/>
                <a:ea typeface="Lato Bold" charset="0"/>
                <a:cs typeface="Lato Bold" charset="0"/>
              </a:rPr>
              <a:t>04</a:t>
            </a:r>
            <a:endParaRPr lang="en-US" sz="4200" b="1" dirty="0">
              <a:solidFill>
                <a:schemeClr val="bg1"/>
              </a:solidFill>
              <a:latin typeface="Lato Bold" charset="0"/>
              <a:ea typeface="Lato Bold" charset="0"/>
              <a:cs typeface="Lato Bold" charset="0"/>
            </a:endParaRPr>
          </a:p>
        </p:txBody>
      </p:sp>
      <p:sp>
        <p:nvSpPr>
          <p:cNvPr id="36" name="TextBox 35"/>
          <p:cNvSpPr txBox="1"/>
          <p:nvPr/>
        </p:nvSpPr>
        <p:spPr>
          <a:xfrm>
            <a:off x="4714250" y="4079691"/>
            <a:ext cx="2121272" cy="685110"/>
          </a:xfrm>
          <a:prstGeom prst="rect">
            <a:avLst/>
          </a:prstGeom>
          <a:noFill/>
        </p:spPr>
        <p:txBody>
          <a:bodyPr wrap="square" lIns="38405" tIns="19202" rIns="38405" bIns="19202" rtlCol="0" anchor="t" anchorCtr="1">
            <a:spAutoFit/>
          </a:bodyPr>
          <a:lstStyle/>
          <a:p>
            <a:pPr algn="ctr">
              <a:lnSpc>
                <a:spcPct val="150000"/>
              </a:lnSpc>
            </a:pPr>
            <a:r>
              <a:rPr lang="en-US" sz="1400" b="1" dirty="0" smtClean="0">
                <a:solidFill>
                  <a:schemeClr val="bg1"/>
                </a:solidFill>
                <a:latin typeface="Lato Black" charset="0"/>
                <a:ea typeface="Lato Black" charset="0"/>
                <a:cs typeface="Lato Black" charset="0"/>
              </a:rPr>
              <a:t>How to use My Community </a:t>
            </a:r>
            <a:endParaRPr lang="en-US" sz="1400" b="1" dirty="0">
              <a:solidFill>
                <a:schemeClr val="bg1"/>
              </a:solidFill>
              <a:latin typeface="Lato Black" charset="0"/>
              <a:ea typeface="Lato Black" charset="0"/>
              <a:cs typeface="Lato Black" charset="0"/>
            </a:endParaRPr>
          </a:p>
        </p:txBody>
      </p:sp>
      <p:sp>
        <p:nvSpPr>
          <p:cNvPr id="39" name="TextBox 38"/>
          <p:cNvSpPr txBox="1"/>
          <p:nvPr/>
        </p:nvSpPr>
        <p:spPr>
          <a:xfrm>
            <a:off x="3035531" y="3352800"/>
            <a:ext cx="677083" cy="685110"/>
          </a:xfrm>
          <a:prstGeom prst="rect">
            <a:avLst/>
          </a:prstGeom>
          <a:noFill/>
        </p:spPr>
        <p:txBody>
          <a:bodyPr wrap="none" lIns="38405" tIns="19202" rIns="38405" bIns="19202" rtlCol="0">
            <a:spAutoFit/>
          </a:bodyPr>
          <a:lstStyle/>
          <a:p>
            <a:pPr algn="ctr"/>
            <a:r>
              <a:rPr lang="en-US" sz="4200" b="1" dirty="0" smtClean="0">
                <a:solidFill>
                  <a:schemeClr val="bg1"/>
                </a:solidFill>
                <a:latin typeface="Lato Bold" charset="0"/>
                <a:ea typeface="Lato Bold" charset="0"/>
                <a:cs typeface="Lato Bold" charset="0"/>
              </a:rPr>
              <a:t>03</a:t>
            </a:r>
            <a:endParaRPr lang="en-US" sz="4200" b="1" dirty="0">
              <a:solidFill>
                <a:schemeClr val="bg1"/>
              </a:solidFill>
              <a:latin typeface="Lato Bold" charset="0"/>
              <a:ea typeface="Lato Bold" charset="0"/>
              <a:cs typeface="Lato Bold" charset="0"/>
            </a:endParaRPr>
          </a:p>
        </p:txBody>
      </p:sp>
      <p:sp>
        <p:nvSpPr>
          <p:cNvPr id="40" name="TextBox 39"/>
          <p:cNvSpPr txBox="1"/>
          <p:nvPr/>
        </p:nvSpPr>
        <p:spPr>
          <a:xfrm>
            <a:off x="2189553" y="3960396"/>
            <a:ext cx="2337492" cy="968329"/>
          </a:xfrm>
          <a:prstGeom prst="rect">
            <a:avLst/>
          </a:prstGeom>
          <a:noFill/>
        </p:spPr>
        <p:txBody>
          <a:bodyPr wrap="square" lIns="38405" tIns="19202" rIns="38405" bIns="19202" rtlCol="0" anchor="t" anchorCtr="1">
            <a:spAutoFit/>
          </a:bodyPr>
          <a:lstStyle/>
          <a:p>
            <a:pPr algn="ctr">
              <a:lnSpc>
                <a:spcPct val="150000"/>
              </a:lnSpc>
            </a:pPr>
            <a:r>
              <a:rPr lang="en-US" sz="1400" b="1" dirty="0" smtClean="0">
                <a:solidFill>
                  <a:schemeClr val="bg1"/>
                </a:solidFill>
                <a:latin typeface="Lato Black" charset="0"/>
                <a:ea typeface="Lato Black" charset="0"/>
                <a:cs typeface="Lato Black" charset="0"/>
              </a:rPr>
              <a:t>Introduction to the Population Health Assessment Engine </a:t>
            </a:r>
            <a:endParaRPr lang="en-US" sz="1400" b="1" dirty="0">
              <a:solidFill>
                <a:schemeClr val="bg1"/>
              </a:solidFill>
              <a:latin typeface="Lato Black" charset="0"/>
              <a:ea typeface="Lato Black" charset="0"/>
              <a:cs typeface="Lato Black" charset="0"/>
            </a:endParaRPr>
          </a:p>
        </p:txBody>
      </p:sp>
      <p:sp>
        <p:nvSpPr>
          <p:cNvPr id="43" name="TextBox 42"/>
          <p:cNvSpPr txBox="1"/>
          <p:nvPr/>
        </p:nvSpPr>
        <p:spPr>
          <a:xfrm>
            <a:off x="7524616" y="3352800"/>
            <a:ext cx="677083" cy="685110"/>
          </a:xfrm>
          <a:prstGeom prst="rect">
            <a:avLst/>
          </a:prstGeom>
          <a:noFill/>
        </p:spPr>
        <p:txBody>
          <a:bodyPr wrap="none" lIns="38405" tIns="19202" rIns="38405" bIns="19202" rtlCol="0">
            <a:spAutoFit/>
          </a:bodyPr>
          <a:lstStyle/>
          <a:p>
            <a:pPr algn="ctr"/>
            <a:r>
              <a:rPr lang="en-US" sz="4200" b="1" dirty="0" smtClean="0">
                <a:solidFill>
                  <a:schemeClr val="bg1"/>
                </a:solidFill>
                <a:latin typeface="Lato Bold" charset="0"/>
                <a:ea typeface="Lato Bold" charset="0"/>
                <a:cs typeface="Lato Bold" charset="0"/>
              </a:rPr>
              <a:t>05</a:t>
            </a:r>
            <a:endParaRPr lang="en-US" sz="4200" b="1" dirty="0">
              <a:solidFill>
                <a:schemeClr val="bg1"/>
              </a:solidFill>
              <a:latin typeface="Lato Bold" charset="0"/>
              <a:ea typeface="Lato Bold" charset="0"/>
              <a:cs typeface="Lato Bold" charset="0"/>
            </a:endParaRPr>
          </a:p>
        </p:txBody>
      </p:sp>
      <p:sp>
        <p:nvSpPr>
          <p:cNvPr id="47" name="TextBox 46"/>
          <p:cNvSpPr txBox="1"/>
          <p:nvPr/>
        </p:nvSpPr>
        <p:spPr>
          <a:xfrm>
            <a:off x="6791476" y="1560765"/>
            <a:ext cx="677083" cy="685110"/>
          </a:xfrm>
          <a:prstGeom prst="rect">
            <a:avLst/>
          </a:prstGeom>
          <a:noFill/>
        </p:spPr>
        <p:txBody>
          <a:bodyPr wrap="none" lIns="38405" tIns="19202" rIns="38405" bIns="19202" rtlCol="0">
            <a:spAutoFit/>
          </a:bodyPr>
          <a:lstStyle/>
          <a:p>
            <a:pPr algn="ctr"/>
            <a:r>
              <a:rPr lang="en-US" sz="4200" b="1" dirty="0">
                <a:solidFill>
                  <a:schemeClr val="bg1"/>
                </a:solidFill>
                <a:latin typeface="Lato Bold" charset="0"/>
                <a:ea typeface="Lato Bold" charset="0"/>
                <a:cs typeface="Lato Bold" charset="0"/>
              </a:rPr>
              <a:t>02</a:t>
            </a:r>
          </a:p>
        </p:txBody>
      </p:sp>
      <p:sp>
        <p:nvSpPr>
          <p:cNvPr id="48" name="TextBox 47"/>
          <p:cNvSpPr txBox="1"/>
          <p:nvPr/>
        </p:nvSpPr>
        <p:spPr>
          <a:xfrm>
            <a:off x="5943600" y="2367348"/>
            <a:ext cx="2272449" cy="461972"/>
          </a:xfrm>
          <a:prstGeom prst="rect">
            <a:avLst/>
          </a:prstGeom>
          <a:noFill/>
        </p:spPr>
        <p:txBody>
          <a:bodyPr wrap="square" lIns="38405" tIns="19202" rIns="38405" bIns="19202" rtlCol="0" anchor="t" anchorCtr="1">
            <a:spAutoFit/>
          </a:bodyPr>
          <a:lstStyle/>
          <a:p>
            <a:pPr algn="ctr">
              <a:lnSpc>
                <a:spcPts val="1126"/>
              </a:lnSpc>
            </a:pPr>
            <a:r>
              <a:rPr lang="en-US" sz="1400" b="1" dirty="0">
                <a:solidFill>
                  <a:schemeClr val="bg1"/>
                </a:solidFill>
                <a:latin typeface="Lato Black" charset="0"/>
                <a:ea typeface="Lato Black" charset="0"/>
                <a:cs typeface="Lato Black" charset="0"/>
              </a:rPr>
              <a:t>Introduction to </a:t>
            </a:r>
          </a:p>
          <a:p>
            <a:pPr algn="ctr">
              <a:lnSpc>
                <a:spcPts val="1126"/>
              </a:lnSpc>
            </a:pPr>
            <a:endParaRPr lang="en-US" sz="1400" b="1" dirty="0">
              <a:solidFill>
                <a:schemeClr val="bg1"/>
              </a:solidFill>
              <a:latin typeface="Lato Black" charset="0"/>
              <a:ea typeface="Lato Black" charset="0"/>
              <a:cs typeface="Lato Black" charset="0"/>
            </a:endParaRPr>
          </a:p>
          <a:p>
            <a:pPr algn="ctr">
              <a:lnSpc>
                <a:spcPts val="1126"/>
              </a:lnSpc>
            </a:pPr>
            <a:r>
              <a:rPr lang="en-US" sz="1400" b="1" dirty="0">
                <a:solidFill>
                  <a:schemeClr val="bg1"/>
                </a:solidFill>
                <a:latin typeface="Lato Black" charset="0"/>
                <a:ea typeface="Lato Black" charset="0"/>
                <a:cs typeface="Lato Black" charset="0"/>
              </a:rPr>
              <a:t>Geospatial Concepts</a:t>
            </a:r>
          </a:p>
        </p:txBody>
      </p:sp>
      <p:sp>
        <p:nvSpPr>
          <p:cNvPr id="51" name="TextBox 50"/>
          <p:cNvSpPr txBox="1"/>
          <p:nvPr/>
        </p:nvSpPr>
        <p:spPr>
          <a:xfrm>
            <a:off x="3993121" y="1524000"/>
            <a:ext cx="677083" cy="685110"/>
          </a:xfrm>
          <a:prstGeom prst="rect">
            <a:avLst/>
          </a:prstGeom>
          <a:noFill/>
        </p:spPr>
        <p:txBody>
          <a:bodyPr wrap="none" lIns="38405" tIns="19202" rIns="38405" bIns="19202" rtlCol="0">
            <a:spAutoFit/>
          </a:bodyPr>
          <a:lstStyle/>
          <a:p>
            <a:pPr algn="ctr"/>
            <a:r>
              <a:rPr lang="en-US" sz="4200" b="1" dirty="0">
                <a:solidFill>
                  <a:schemeClr val="bg1"/>
                </a:solidFill>
                <a:latin typeface="Lato Bold" charset="0"/>
                <a:ea typeface="Lato Bold" charset="0"/>
                <a:cs typeface="Lato Bold" charset="0"/>
              </a:rPr>
              <a:t>01</a:t>
            </a:r>
          </a:p>
        </p:txBody>
      </p:sp>
      <p:sp>
        <p:nvSpPr>
          <p:cNvPr id="52" name="TextBox 51"/>
          <p:cNvSpPr txBox="1"/>
          <p:nvPr/>
        </p:nvSpPr>
        <p:spPr>
          <a:xfrm>
            <a:off x="3176889" y="2301779"/>
            <a:ext cx="2157111" cy="461972"/>
          </a:xfrm>
          <a:prstGeom prst="rect">
            <a:avLst/>
          </a:prstGeom>
          <a:noFill/>
        </p:spPr>
        <p:txBody>
          <a:bodyPr wrap="square" lIns="38405" tIns="19202" rIns="38405" bIns="19202" rtlCol="0" anchor="t" anchorCtr="1">
            <a:spAutoFit/>
          </a:bodyPr>
          <a:lstStyle/>
          <a:p>
            <a:pPr algn="ctr">
              <a:lnSpc>
                <a:spcPts val="1126"/>
              </a:lnSpc>
            </a:pPr>
            <a:r>
              <a:rPr lang="en-US" sz="1400" b="1" dirty="0">
                <a:solidFill>
                  <a:schemeClr val="bg1"/>
                </a:solidFill>
                <a:latin typeface="Lato Black" charset="0"/>
                <a:ea typeface="Lato Black" charset="0"/>
                <a:cs typeface="Lato Black" charset="0"/>
              </a:rPr>
              <a:t>Introduction to</a:t>
            </a:r>
          </a:p>
          <a:p>
            <a:pPr algn="ctr">
              <a:lnSpc>
                <a:spcPts val="1126"/>
              </a:lnSpc>
            </a:pPr>
            <a:endParaRPr lang="en-US" sz="1400" b="1" dirty="0">
              <a:solidFill>
                <a:schemeClr val="bg1"/>
              </a:solidFill>
              <a:latin typeface="Lato Black" charset="0"/>
              <a:ea typeface="Lato Black" charset="0"/>
              <a:cs typeface="Lato Black" charset="0"/>
            </a:endParaRPr>
          </a:p>
          <a:p>
            <a:pPr algn="ctr">
              <a:lnSpc>
                <a:spcPts val="1126"/>
              </a:lnSpc>
            </a:pPr>
            <a:r>
              <a:rPr lang="en-US" sz="1400" b="1" dirty="0">
                <a:solidFill>
                  <a:schemeClr val="bg1"/>
                </a:solidFill>
                <a:latin typeface="Lato Black" charset="0"/>
                <a:ea typeface="Lato Black" charset="0"/>
                <a:cs typeface="Lato Black" charset="0"/>
              </a:rPr>
              <a:t> Population Health</a:t>
            </a:r>
          </a:p>
        </p:txBody>
      </p:sp>
      <p:sp>
        <p:nvSpPr>
          <p:cNvPr id="53" name="TextBox 52"/>
          <p:cNvSpPr txBox="1"/>
          <p:nvPr/>
        </p:nvSpPr>
        <p:spPr>
          <a:xfrm>
            <a:off x="408030" y="412242"/>
            <a:ext cx="8300880" cy="454271"/>
          </a:xfrm>
          <a:prstGeom prst="rect">
            <a:avLst/>
          </a:prstGeom>
          <a:noFill/>
        </p:spPr>
        <p:txBody>
          <a:bodyPr wrap="square" lIns="38397" tIns="19199" rIns="38397" bIns="19199" rtlCol="0">
            <a:spAutoFit/>
          </a:bodyPr>
          <a:lstStyle/>
          <a:p>
            <a:pPr algn="ctr"/>
            <a:r>
              <a:rPr lang="en-US" sz="2700" b="1" dirty="0" smtClean="0">
                <a:solidFill>
                  <a:schemeClr val="accent1"/>
                </a:solidFill>
                <a:latin typeface="Lato" charset="0"/>
                <a:ea typeface="Lato" charset="0"/>
                <a:cs typeface="Lato" charset="0"/>
              </a:rPr>
              <a:t>Population Health Assessment Engine Curriculum</a:t>
            </a:r>
            <a:endParaRPr lang="id-ID" sz="2700" b="1" dirty="0">
              <a:solidFill>
                <a:schemeClr val="accent1"/>
              </a:solidFill>
              <a:latin typeface="Lato" charset="0"/>
              <a:ea typeface="Lato" charset="0"/>
              <a:cs typeface="Lato" charset="0"/>
            </a:endParaRPr>
          </a:p>
        </p:txBody>
      </p:sp>
      <p:sp>
        <p:nvSpPr>
          <p:cNvPr id="54" name="Rectangle 53"/>
          <p:cNvSpPr/>
          <p:nvPr/>
        </p:nvSpPr>
        <p:spPr>
          <a:xfrm>
            <a:off x="4288454" y="1235334"/>
            <a:ext cx="582541"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62" tIns="19182" rIns="38362" bIns="19182" rtlCol="0" anchor="ctr"/>
          <a:lstStyle/>
          <a:p>
            <a:pPr algn="ctr"/>
            <a:endParaRPr lang="en-US" dirty="0">
              <a:solidFill>
                <a:schemeClr val="bg1"/>
              </a:solidFill>
              <a:latin typeface="Lato Light" charset="0"/>
            </a:endParaRPr>
          </a:p>
        </p:txBody>
      </p:sp>
      <p:sp>
        <p:nvSpPr>
          <p:cNvPr id="15" name="TextBox 14"/>
          <p:cNvSpPr txBox="1"/>
          <p:nvPr/>
        </p:nvSpPr>
        <p:spPr>
          <a:xfrm>
            <a:off x="347170" y="1699267"/>
            <a:ext cx="2337779" cy="408105"/>
          </a:xfrm>
          <a:prstGeom prst="rect">
            <a:avLst/>
          </a:prstGeom>
          <a:noFill/>
        </p:spPr>
        <p:txBody>
          <a:bodyPr wrap="none" lIns="38397" tIns="19199" rIns="38397" bIns="19199" rtlCol="0">
            <a:spAutoFit/>
          </a:bodyPr>
          <a:lstStyle/>
          <a:p>
            <a:pPr algn="ctr"/>
            <a:r>
              <a:rPr lang="en-US" sz="2400" b="1" dirty="0" smtClean="0">
                <a:solidFill>
                  <a:schemeClr val="accent3"/>
                </a:solidFill>
                <a:latin typeface="Lato" charset="0"/>
                <a:ea typeface="Lato" charset="0"/>
                <a:cs typeface="Lato" charset="0"/>
              </a:rPr>
              <a:t>BACKGROUND</a:t>
            </a:r>
            <a:endParaRPr lang="id-ID" sz="2400" b="1" dirty="0">
              <a:solidFill>
                <a:schemeClr val="accent3"/>
              </a:solidFill>
              <a:latin typeface="Lato" charset="0"/>
              <a:ea typeface="Lato" charset="0"/>
              <a:cs typeface="Lato" charset="0"/>
            </a:endParaRPr>
          </a:p>
        </p:txBody>
      </p:sp>
      <p:sp>
        <p:nvSpPr>
          <p:cNvPr id="16" name="TextBox 15"/>
          <p:cNvSpPr txBox="1"/>
          <p:nvPr/>
        </p:nvSpPr>
        <p:spPr>
          <a:xfrm>
            <a:off x="304799" y="3488071"/>
            <a:ext cx="2140714" cy="408105"/>
          </a:xfrm>
          <a:prstGeom prst="rect">
            <a:avLst/>
          </a:prstGeom>
          <a:noFill/>
        </p:spPr>
        <p:txBody>
          <a:bodyPr wrap="square" lIns="38397" tIns="19199" rIns="38397" bIns="19199" rtlCol="0">
            <a:spAutoFit/>
          </a:bodyPr>
          <a:lstStyle/>
          <a:p>
            <a:pPr algn="ctr"/>
            <a:r>
              <a:rPr lang="en-US" sz="2400" b="1" dirty="0" smtClean="0">
                <a:solidFill>
                  <a:schemeClr val="accent3"/>
                </a:solidFill>
                <a:latin typeface="Lato" charset="0"/>
                <a:ea typeface="Lato" charset="0"/>
                <a:cs typeface="Lato" charset="0"/>
              </a:rPr>
              <a:t>BEGINNER</a:t>
            </a:r>
            <a:endParaRPr lang="id-ID" sz="2400" b="1" dirty="0">
              <a:solidFill>
                <a:schemeClr val="accent3"/>
              </a:solidFill>
              <a:latin typeface="Lato" charset="0"/>
              <a:ea typeface="Lato" charset="0"/>
              <a:cs typeface="Lato" charset="0"/>
            </a:endParaRPr>
          </a:p>
        </p:txBody>
      </p:sp>
      <p:sp>
        <p:nvSpPr>
          <p:cNvPr id="17" name="Rectangle 16"/>
          <p:cNvSpPr/>
          <p:nvPr/>
        </p:nvSpPr>
        <p:spPr>
          <a:xfrm>
            <a:off x="4255444" y="3002281"/>
            <a:ext cx="582541"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62" tIns="19182" rIns="38362" bIns="19182" rtlCol="0" anchor="ctr"/>
          <a:lstStyle/>
          <a:p>
            <a:pPr algn="ctr"/>
            <a:endParaRPr lang="en-US" dirty="0">
              <a:solidFill>
                <a:schemeClr val="bg1"/>
              </a:solidFill>
              <a:latin typeface="Lato Light" charset="0"/>
            </a:endParaRPr>
          </a:p>
        </p:txBody>
      </p:sp>
      <p:sp>
        <p:nvSpPr>
          <p:cNvPr id="18" name="TextBox 17"/>
          <p:cNvSpPr txBox="1"/>
          <p:nvPr/>
        </p:nvSpPr>
        <p:spPr>
          <a:xfrm>
            <a:off x="304799" y="5504066"/>
            <a:ext cx="2097973" cy="408105"/>
          </a:xfrm>
          <a:prstGeom prst="rect">
            <a:avLst/>
          </a:prstGeom>
          <a:noFill/>
        </p:spPr>
        <p:txBody>
          <a:bodyPr wrap="square" lIns="38397" tIns="19199" rIns="38397" bIns="19199" rtlCol="0">
            <a:spAutoFit/>
          </a:bodyPr>
          <a:lstStyle/>
          <a:p>
            <a:pPr algn="ctr"/>
            <a:r>
              <a:rPr lang="en-US" sz="2400" b="1" dirty="0" smtClean="0">
                <a:solidFill>
                  <a:schemeClr val="accent3"/>
                </a:solidFill>
                <a:latin typeface="Lato" charset="0"/>
                <a:ea typeface="Lato" charset="0"/>
                <a:cs typeface="Lato" charset="0"/>
              </a:rPr>
              <a:t>ADVANCED</a:t>
            </a:r>
            <a:endParaRPr lang="id-ID" sz="2400" b="1" dirty="0">
              <a:solidFill>
                <a:schemeClr val="accent3"/>
              </a:solidFill>
              <a:latin typeface="Lato" charset="0"/>
              <a:ea typeface="Lato" charset="0"/>
              <a:cs typeface="Lato" charset="0"/>
            </a:endParaRPr>
          </a:p>
        </p:txBody>
      </p:sp>
      <p:sp>
        <p:nvSpPr>
          <p:cNvPr id="19" name="TextBox 18"/>
          <p:cNvSpPr txBox="1"/>
          <p:nvPr/>
        </p:nvSpPr>
        <p:spPr>
          <a:xfrm>
            <a:off x="3993932" y="5161511"/>
            <a:ext cx="677083" cy="685110"/>
          </a:xfrm>
          <a:prstGeom prst="rect">
            <a:avLst/>
          </a:prstGeom>
          <a:noFill/>
        </p:spPr>
        <p:txBody>
          <a:bodyPr wrap="none" lIns="38405" tIns="19202" rIns="38405" bIns="19202" rtlCol="0">
            <a:spAutoFit/>
          </a:bodyPr>
          <a:lstStyle/>
          <a:p>
            <a:pPr algn="ctr"/>
            <a:r>
              <a:rPr lang="en-US" sz="4200" b="1" dirty="0" smtClean="0">
                <a:solidFill>
                  <a:schemeClr val="bg1"/>
                </a:solidFill>
                <a:latin typeface="Lato Bold" charset="0"/>
                <a:ea typeface="Lato Bold" charset="0"/>
                <a:cs typeface="Lato Bold" charset="0"/>
              </a:rPr>
              <a:t>06</a:t>
            </a:r>
            <a:endParaRPr lang="en-US" sz="4200" b="1" dirty="0">
              <a:solidFill>
                <a:schemeClr val="bg1"/>
              </a:solidFill>
              <a:latin typeface="Lato Bold" charset="0"/>
              <a:ea typeface="Lato Bold" charset="0"/>
              <a:cs typeface="Lato Bold" charset="0"/>
            </a:endParaRPr>
          </a:p>
        </p:txBody>
      </p:sp>
      <p:sp>
        <p:nvSpPr>
          <p:cNvPr id="20" name="TextBox 19"/>
          <p:cNvSpPr txBox="1"/>
          <p:nvPr/>
        </p:nvSpPr>
        <p:spPr>
          <a:xfrm>
            <a:off x="3276600" y="5856286"/>
            <a:ext cx="2157111" cy="645163"/>
          </a:xfrm>
          <a:prstGeom prst="rect">
            <a:avLst/>
          </a:prstGeom>
          <a:noFill/>
        </p:spPr>
        <p:txBody>
          <a:bodyPr wrap="square" lIns="38405" tIns="19202" rIns="38405" bIns="19202" rtlCol="0" anchor="t" anchorCtr="1">
            <a:spAutoFit/>
          </a:bodyPr>
          <a:lstStyle/>
          <a:p>
            <a:pPr algn="ctr">
              <a:lnSpc>
                <a:spcPct val="150000"/>
              </a:lnSpc>
            </a:pPr>
            <a:r>
              <a:rPr lang="en-US" sz="1400" b="1" dirty="0" smtClean="0">
                <a:solidFill>
                  <a:schemeClr val="bg1"/>
                </a:solidFill>
                <a:latin typeface="Lato Black" charset="0"/>
                <a:ea typeface="Lato Black" charset="0"/>
                <a:cs typeface="Lato Black" charset="0"/>
              </a:rPr>
              <a:t>Getting the Most out of My Community</a:t>
            </a:r>
            <a:endParaRPr lang="en-US" sz="1400" b="1" dirty="0">
              <a:solidFill>
                <a:schemeClr val="bg1"/>
              </a:solidFill>
              <a:latin typeface="Lato Black" charset="0"/>
              <a:ea typeface="Lato Black" charset="0"/>
              <a:cs typeface="Lato Black" charset="0"/>
            </a:endParaRPr>
          </a:p>
        </p:txBody>
      </p:sp>
      <p:sp>
        <p:nvSpPr>
          <p:cNvPr id="21" name="Rectangle 20"/>
          <p:cNvSpPr/>
          <p:nvPr/>
        </p:nvSpPr>
        <p:spPr>
          <a:xfrm>
            <a:off x="4267200" y="4983481"/>
            <a:ext cx="582541"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62" tIns="19182" rIns="38362" bIns="19182" rtlCol="0" anchor="ctr"/>
          <a:lstStyle/>
          <a:p>
            <a:pPr algn="ctr"/>
            <a:endParaRPr lang="en-US" dirty="0">
              <a:solidFill>
                <a:schemeClr val="bg1"/>
              </a:solidFill>
              <a:latin typeface="Lato Light" charset="0"/>
            </a:endParaRPr>
          </a:p>
        </p:txBody>
      </p:sp>
      <p:sp>
        <p:nvSpPr>
          <p:cNvPr id="22" name="TextBox 21"/>
          <p:cNvSpPr txBox="1"/>
          <p:nvPr/>
        </p:nvSpPr>
        <p:spPr>
          <a:xfrm>
            <a:off x="6781800" y="4039290"/>
            <a:ext cx="2121272" cy="685110"/>
          </a:xfrm>
          <a:prstGeom prst="rect">
            <a:avLst/>
          </a:prstGeom>
          <a:noFill/>
        </p:spPr>
        <p:txBody>
          <a:bodyPr wrap="square" lIns="38405" tIns="19202" rIns="38405" bIns="19202" rtlCol="0" anchor="t" anchorCtr="1">
            <a:spAutoFit/>
          </a:bodyPr>
          <a:lstStyle/>
          <a:p>
            <a:pPr algn="ctr">
              <a:lnSpc>
                <a:spcPct val="150000"/>
              </a:lnSpc>
            </a:pPr>
            <a:r>
              <a:rPr lang="en-US" sz="1400" b="1" dirty="0" smtClean="0">
                <a:solidFill>
                  <a:schemeClr val="bg1"/>
                </a:solidFill>
                <a:latin typeface="Lato Black" charset="0"/>
                <a:ea typeface="Lato Black" charset="0"/>
                <a:cs typeface="Lato Black" charset="0"/>
              </a:rPr>
              <a:t>How to use Community </a:t>
            </a:r>
            <a:r>
              <a:rPr lang="en-US" sz="1400" b="1" dirty="0" err="1" smtClean="0">
                <a:solidFill>
                  <a:schemeClr val="bg1"/>
                </a:solidFill>
                <a:latin typeface="Lato Black" charset="0"/>
                <a:ea typeface="Lato Black" charset="0"/>
                <a:cs typeface="Lato Black" charset="0"/>
              </a:rPr>
              <a:t>HotSpots</a:t>
            </a:r>
            <a:endParaRPr lang="en-US" sz="1400" b="1" dirty="0">
              <a:solidFill>
                <a:schemeClr val="bg1"/>
              </a:solidFill>
              <a:latin typeface="Lato Black" charset="0"/>
              <a:ea typeface="Lato Black" charset="0"/>
              <a:cs typeface="Lato Black" charset="0"/>
            </a:endParaRPr>
          </a:p>
        </p:txBody>
      </p:sp>
      <p:sp>
        <p:nvSpPr>
          <p:cNvPr id="23" name="TextBox 22"/>
          <p:cNvSpPr txBox="1"/>
          <p:nvPr/>
        </p:nvSpPr>
        <p:spPr>
          <a:xfrm>
            <a:off x="6866021" y="5137062"/>
            <a:ext cx="677083" cy="685110"/>
          </a:xfrm>
          <a:prstGeom prst="rect">
            <a:avLst/>
          </a:prstGeom>
          <a:noFill/>
        </p:spPr>
        <p:txBody>
          <a:bodyPr wrap="none" lIns="38405" tIns="19202" rIns="38405" bIns="19202" rtlCol="0">
            <a:spAutoFit/>
          </a:bodyPr>
          <a:lstStyle/>
          <a:p>
            <a:pPr algn="ctr"/>
            <a:r>
              <a:rPr lang="en-US" sz="4200" b="1" dirty="0" smtClean="0">
                <a:solidFill>
                  <a:schemeClr val="bg1"/>
                </a:solidFill>
                <a:latin typeface="Lato Bold" charset="0"/>
                <a:ea typeface="Lato Bold" charset="0"/>
                <a:cs typeface="Lato Bold" charset="0"/>
              </a:rPr>
              <a:t>07</a:t>
            </a:r>
            <a:endParaRPr lang="en-US" sz="4200" b="1" dirty="0">
              <a:solidFill>
                <a:schemeClr val="bg1"/>
              </a:solidFill>
              <a:latin typeface="Lato Bold" charset="0"/>
              <a:ea typeface="Lato Bold" charset="0"/>
              <a:cs typeface="Lato Bold" charset="0"/>
            </a:endParaRPr>
          </a:p>
        </p:txBody>
      </p:sp>
      <p:sp>
        <p:nvSpPr>
          <p:cNvPr id="24" name="TextBox 23"/>
          <p:cNvSpPr txBox="1"/>
          <p:nvPr/>
        </p:nvSpPr>
        <p:spPr>
          <a:xfrm>
            <a:off x="6148689" y="5831837"/>
            <a:ext cx="2157111" cy="645163"/>
          </a:xfrm>
          <a:prstGeom prst="rect">
            <a:avLst/>
          </a:prstGeom>
          <a:noFill/>
        </p:spPr>
        <p:txBody>
          <a:bodyPr wrap="square" lIns="38405" tIns="19202" rIns="38405" bIns="19202" rtlCol="0" anchor="t" anchorCtr="1">
            <a:spAutoFit/>
          </a:bodyPr>
          <a:lstStyle/>
          <a:p>
            <a:pPr algn="ctr">
              <a:lnSpc>
                <a:spcPct val="150000"/>
              </a:lnSpc>
            </a:pPr>
            <a:r>
              <a:rPr lang="en-US" sz="1400" b="1" dirty="0" smtClean="0">
                <a:solidFill>
                  <a:schemeClr val="bg1"/>
                </a:solidFill>
                <a:latin typeface="Lato Black" charset="0"/>
                <a:ea typeface="Lato Black" charset="0"/>
                <a:cs typeface="Lato Black" charset="0"/>
              </a:rPr>
              <a:t>Getting the Most out of Community Hotspots</a:t>
            </a:r>
            <a:endParaRPr lang="en-US" sz="1400" b="1" dirty="0">
              <a:solidFill>
                <a:schemeClr val="bg1"/>
              </a:solidFill>
              <a:latin typeface="Lato Black" charset="0"/>
              <a:ea typeface="Lato Black" charset="0"/>
              <a:cs typeface="Lato Black" charset="0"/>
            </a:endParaRPr>
          </a:p>
        </p:txBody>
      </p:sp>
    </p:spTree>
    <p:extLst>
      <p:ext uri="{BB962C8B-B14F-4D97-AF65-F5344CB8AC3E}">
        <p14:creationId xmlns:p14="http://schemas.microsoft.com/office/powerpoint/2010/main" val="2714947502"/>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640810"/>
            <a:ext cx="8989501" cy="4116072"/>
          </a:xfrm>
          <a:prstGeom prst="rect">
            <a:avLst/>
          </a:prstGeom>
        </p:spPr>
      </p:pic>
      <p:sp>
        <p:nvSpPr>
          <p:cNvPr id="2" name="Title 1"/>
          <p:cNvSpPr>
            <a:spLocks noGrp="1"/>
          </p:cNvSpPr>
          <p:nvPr>
            <p:ph type="title"/>
          </p:nvPr>
        </p:nvSpPr>
        <p:spPr/>
        <p:txBody>
          <a:bodyPr/>
          <a:lstStyle/>
          <a:p>
            <a:r>
              <a:rPr lang="en-US" dirty="0" smtClean="0">
                <a:solidFill>
                  <a:schemeClr val="accent1"/>
                </a:solidFill>
              </a:rPr>
              <a:t>Community </a:t>
            </a:r>
            <a:r>
              <a:rPr lang="en-US" dirty="0" err="1" smtClean="0">
                <a:solidFill>
                  <a:schemeClr val="accent1"/>
                </a:solidFill>
              </a:rPr>
              <a:t>HotSpots</a:t>
            </a:r>
            <a:endParaRPr lang="en-US" dirty="0">
              <a:solidFill>
                <a:schemeClr val="accent1"/>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6" name="Slide Number Placeholder 5"/>
          <p:cNvSpPr>
            <a:spLocks noGrp="1"/>
          </p:cNvSpPr>
          <p:nvPr>
            <p:ph type="sldNum" sz="quarter" idx="12"/>
          </p:nvPr>
        </p:nvSpPr>
        <p:spPr/>
        <p:txBody>
          <a:bodyPr/>
          <a:lstStyle/>
          <a:p>
            <a:fld id="{94681301-5DFE-4D5C-BCB9-364D2F8A62D3}" type="slidenum">
              <a:rPr lang="en-US" smtClean="0"/>
              <a:t>20</a:t>
            </a:fld>
            <a:endParaRPr lang="en-US"/>
          </a:p>
        </p:txBody>
      </p:sp>
      <p:cxnSp>
        <p:nvCxnSpPr>
          <p:cNvPr id="18" name="Straight Arrow Connector 17"/>
          <p:cNvCxnSpPr/>
          <p:nvPr/>
        </p:nvCxnSpPr>
        <p:spPr>
          <a:xfrm>
            <a:off x="5562600" y="4038600"/>
            <a:ext cx="10668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262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8626" y="1704839"/>
            <a:ext cx="8932974" cy="4053024"/>
          </a:xfrm>
          <a:prstGeom prst="rect">
            <a:avLst/>
          </a:prstGeom>
        </p:spPr>
      </p:pic>
      <p:sp>
        <p:nvSpPr>
          <p:cNvPr id="2" name="Title 1"/>
          <p:cNvSpPr>
            <a:spLocks noGrp="1"/>
          </p:cNvSpPr>
          <p:nvPr>
            <p:ph type="title"/>
          </p:nvPr>
        </p:nvSpPr>
        <p:spPr/>
        <p:txBody>
          <a:bodyPr/>
          <a:lstStyle/>
          <a:p>
            <a:r>
              <a:rPr lang="en-US" dirty="0" smtClean="0">
                <a:solidFill>
                  <a:schemeClr val="accent1"/>
                </a:solidFill>
              </a:rPr>
              <a:t>Community </a:t>
            </a:r>
            <a:r>
              <a:rPr lang="en-US" dirty="0" err="1" smtClean="0">
                <a:solidFill>
                  <a:schemeClr val="accent1"/>
                </a:solidFill>
              </a:rPr>
              <a:t>HotSpots</a:t>
            </a:r>
            <a:endParaRPr lang="en-US" dirty="0">
              <a:solidFill>
                <a:schemeClr val="accent1"/>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6" name="Slide Number Placeholder 5"/>
          <p:cNvSpPr>
            <a:spLocks noGrp="1"/>
          </p:cNvSpPr>
          <p:nvPr>
            <p:ph type="sldNum" sz="quarter" idx="12"/>
          </p:nvPr>
        </p:nvSpPr>
        <p:spPr/>
        <p:txBody>
          <a:bodyPr/>
          <a:lstStyle/>
          <a:p>
            <a:fld id="{94681301-5DFE-4D5C-BCB9-364D2F8A62D3}" type="slidenum">
              <a:rPr lang="en-US" smtClean="0"/>
              <a:t>21</a:t>
            </a:fld>
            <a:endParaRPr lang="en-US"/>
          </a:p>
        </p:txBody>
      </p:sp>
      <p:cxnSp>
        <p:nvCxnSpPr>
          <p:cNvPr id="18" name="Straight Arrow Connector 17"/>
          <p:cNvCxnSpPr/>
          <p:nvPr/>
        </p:nvCxnSpPr>
        <p:spPr>
          <a:xfrm>
            <a:off x="5638800" y="4114800"/>
            <a:ext cx="10668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492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524000"/>
            <a:ext cx="8975686" cy="4021892"/>
          </a:xfrm>
          <a:prstGeom prst="rect">
            <a:avLst/>
          </a:prstGeom>
        </p:spPr>
      </p:pic>
      <p:sp>
        <p:nvSpPr>
          <p:cNvPr id="2" name="Title 1"/>
          <p:cNvSpPr>
            <a:spLocks noGrp="1"/>
          </p:cNvSpPr>
          <p:nvPr>
            <p:ph type="title"/>
          </p:nvPr>
        </p:nvSpPr>
        <p:spPr>
          <a:xfrm>
            <a:off x="457200" y="198437"/>
            <a:ext cx="7886700" cy="1325563"/>
          </a:xfrm>
        </p:spPr>
        <p:txBody>
          <a:bodyPr/>
          <a:lstStyle/>
          <a:p>
            <a:r>
              <a:rPr lang="en-US" dirty="0" smtClean="0">
                <a:solidFill>
                  <a:schemeClr val="accent1"/>
                </a:solidFill>
              </a:rPr>
              <a:t>Community </a:t>
            </a:r>
            <a:r>
              <a:rPr lang="en-US" dirty="0" err="1" smtClean="0">
                <a:solidFill>
                  <a:schemeClr val="accent1"/>
                </a:solidFill>
              </a:rPr>
              <a:t>HotSpots</a:t>
            </a:r>
            <a:endParaRPr lang="en-US" dirty="0">
              <a:solidFill>
                <a:schemeClr val="accent1"/>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6" name="Slide Number Placeholder 5"/>
          <p:cNvSpPr>
            <a:spLocks noGrp="1"/>
          </p:cNvSpPr>
          <p:nvPr>
            <p:ph type="sldNum" sz="quarter" idx="12"/>
          </p:nvPr>
        </p:nvSpPr>
        <p:spPr/>
        <p:txBody>
          <a:bodyPr/>
          <a:lstStyle/>
          <a:p>
            <a:fld id="{94681301-5DFE-4D5C-BCB9-364D2F8A62D3}" type="slidenum">
              <a:rPr lang="en-US" smtClean="0"/>
              <a:t>22</a:t>
            </a:fld>
            <a:endParaRPr lang="en-US"/>
          </a:p>
        </p:txBody>
      </p:sp>
      <p:cxnSp>
        <p:nvCxnSpPr>
          <p:cNvPr id="18" name="Straight Arrow Connector 17"/>
          <p:cNvCxnSpPr/>
          <p:nvPr/>
        </p:nvCxnSpPr>
        <p:spPr>
          <a:xfrm>
            <a:off x="5431674" y="2590800"/>
            <a:ext cx="10668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31674" y="2895600"/>
            <a:ext cx="10668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31674" y="3200400"/>
            <a:ext cx="10668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836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524000"/>
            <a:ext cx="9144000" cy="3998074"/>
          </a:xfrm>
          <a:prstGeom prst="rect">
            <a:avLst/>
          </a:prstGeom>
        </p:spPr>
      </p:pic>
      <p:sp>
        <p:nvSpPr>
          <p:cNvPr id="2" name="Title 1"/>
          <p:cNvSpPr>
            <a:spLocks noGrp="1"/>
          </p:cNvSpPr>
          <p:nvPr>
            <p:ph type="title"/>
          </p:nvPr>
        </p:nvSpPr>
        <p:spPr>
          <a:xfrm>
            <a:off x="457200" y="198437"/>
            <a:ext cx="7886700" cy="1325563"/>
          </a:xfrm>
        </p:spPr>
        <p:txBody>
          <a:bodyPr/>
          <a:lstStyle/>
          <a:p>
            <a:r>
              <a:rPr lang="en-US" dirty="0" smtClean="0">
                <a:solidFill>
                  <a:schemeClr val="accent1"/>
                </a:solidFill>
              </a:rPr>
              <a:t>Community </a:t>
            </a:r>
            <a:r>
              <a:rPr lang="en-US" dirty="0" err="1" smtClean="0">
                <a:solidFill>
                  <a:schemeClr val="accent1"/>
                </a:solidFill>
              </a:rPr>
              <a:t>HotSpots</a:t>
            </a:r>
            <a:endParaRPr lang="en-US" dirty="0">
              <a:solidFill>
                <a:schemeClr val="accent1"/>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6" name="Slide Number Placeholder 5"/>
          <p:cNvSpPr>
            <a:spLocks noGrp="1"/>
          </p:cNvSpPr>
          <p:nvPr>
            <p:ph type="sldNum" sz="quarter" idx="12"/>
          </p:nvPr>
        </p:nvSpPr>
        <p:spPr/>
        <p:txBody>
          <a:bodyPr/>
          <a:lstStyle/>
          <a:p>
            <a:fld id="{94681301-5DFE-4D5C-BCB9-364D2F8A62D3}" type="slidenum">
              <a:rPr lang="en-US" smtClean="0"/>
              <a:t>23</a:t>
            </a:fld>
            <a:endParaRPr lang="en-US"/>
          </a:p>
        </p:txBody>
      </p:sp>
      <p:cxnSp>
        <p:nvCxnSpPr>
          <p:cNvPr id="9" name="Straight Arrow Connector 8"/>
          <p:cNvCxnSpPr/>
          <p:nvPr/>
        </p:nvCxnSpPr>
        <p:spPr>
          <a:xfrm>
            <a:off x="5562600" y="3200400"/>
            <a:ext cx="10668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559829" y="3502255"/>
            <a:ext cx="10668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559829" y="4648200"/>
            <a:ext cx="10668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970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746340"/>
            <a:ext cx="9144000" cy="3987567"/>
          </a:xfrm>
          <a:prstGeom prst="rect">
            <a:avLst/>
          </a:prstGeom>
        </p:spPr>
      </p:pic>
      <p:sp>
        <p:nvSpPr>
          <p:cNvPr id="2" name="Title 1"/>
          <p:cNvSpPr>
            <a:spLocks noGrp="1"/>
          </p:cNvSpPr>
          <p:nvPr>
            <p:ph type="title"/>
          </p:nvPr>
        </p:nvSpPr>
        <p:spPr>
          <a:xfrm>
            <a:off x="457200" y="198437"/>
            <a:ext cx="7886700" cy="1325563"/>
          </a:xfrm>
        </p:spPr>
        <p:txBody>
          <a:bodyPr/>
          <a:lstStyle/>
          <a:p>
            <a:r>
              <a:rPr lang="en-US" dirty="0" smtClean="0">
                <a:solidFill>
                  <a:schemeClr val="accent1"/>
                </a:solidFill>
              </a:rPr>
              <a:t>Community </a:t>
            </a:r>
            <a:r>
              <a:rPr lang="en-US" dirty="0" err="1" smtClean="0">
                <a:solidFill>
                  <a:schemeClr val="accent1"/>
                </a:solidFill>
              </a:rPr>
              <a:t>HotSpots</a:t>
            </a:r>
            <a:endParaRPr lang="en-US" dirty="0">
              <a:solidFill>
                <a:schemeClr val="accent1"/>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6" name="Slide Number Placeholder 5"/>
          <p:cNvSpPr>
            <a:spLocks noGrp="1"/>
          </p:cNvSpPr>
          <p:nvPr>
            <p:ph type="sldNum" sz="quarter" idx="12"/>
          </p:nvPr>
        </p:nvSpPr>
        <p:spPr/>
        <p:txBody>
          <a:bodyPr/>
          <a:lstStyle/>
          <a:p>
            <a:fld id="{94681301-5DFE-4D5C-BCB9-364D2F8A62D3}" type="slidenum">
              <a:rPr lang="en-US" smtClean="0"/>
              <a:t>24</a:t>
            </a:fld>
            <a:endParaRPr lang="en-US"/>
          </a:p>
        </p:txBody>
      </p:sp>
      <p:cxnSp>
        <p:nvCxnSpPr>
          <p:cNvPr id="9" name="Straight Arrow Connector 8"/>
          <p:cNvCxnSpPr/>
          <p:nvPr/>
        </p:nvCxnSpPr>
        <p:spPr>
          <a:xfrm>
            <a:off x="5562600" y="3657600"/>
            <a:ext cx="10668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799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7356"/>
            <a:ext cx="9144000" cy="4003288"/>
          </a:xfrm>
          <a:prstGeom prst="rect">
            <a:avLst/>
          </a:prstGeom>
        </p:spPr>
      </p:pic>
      <p:sp>
        <p:nvSpPr>
          <p:cNvPr id="2" name="Title 1"/>
          <p:cNvSpPr>
            <a:spLocks noGrp="1"/>
          </p:cNvSpPr>
          <p:nvPr>
            <p:ph type="title"/>
          </p:nvPr>
        </p:nvSpPr>
        <p:spPr>
          <a:xfrm>
            <a:off x="457200" y="198437"/>
            <a:ext cx="7886700" cy="1325563"/>
          </a:xfrm>
        </p:spPr>
        <p:txBody>
          <a:bodyPr/>
          <a:lstStyle/>
          <a:p>
            <a:r>
              <a:rPr lang="en-US" dirty="0" smtClean="0">
                <a:solidFill>
                  <a:schemeClr val="accent1"/>
                </a:solidFill>
              </a:rPr>
              <a:t>Community </a:t>
            </a:r>
            <a:r>
              <a:rPr lang="en-US" dirty="0" err="1" smtClean="0">
                <a:solidFill>
                  <a:schemeClr val="accent1"/>
                </a:solidFill>
              </a:rPr>
              <a:t>HotSpots</a:t>
            </a:r>
            <a:endParaRPr lang="en-US" dirty="0">
              <a:solidFill>
                <a:schemeClr val="accent1"/>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6" name="Slide Number Placeholder 5"/>
          <p:cNvSpPr>
            <a:spLocks noGrp="1"/>
          </p:cNvSpPr>
          <p:nvPr>
            <p:ph type="sldNum" sz="quarter" idx="12"/>
          </p:nvPr>
        </p:nvSpPr>
        <p:spPr/>
        <p:txBody>
          <a:bodyPr/>
          <a:lstStyle/>
          <a:p>
            <a:fld id="{94681301-5DFE-4D5C-BCB9-364D2F8A62D3}" type="slidenum">
              <a:rPr lang="en-US" smtClean="0"/>
              <a:t>25</a:t>
            </a:fld>
            <a:endParaRPr lang="en-US"/>
          </a:p>
        </p:txBody>
      </p:sp>
      <p:cxnSp>
        <p:nvCxnSpPr>
          <p:cNvPr id="11" name="Straight Arrow Connector 10"/>
          <p:cNvCxnSpPr/>
          <p:nvPr/>
        </p:nvCxnSpPr>
        <p:spPr>
          <a:xfrm flipV="1">
            <a:off x="609600" y="1828800"/>
            <a:ext cx="0" cy="91440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282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7356"/>
            <a:ext cx="9144000" cy="4003288"/>
          </a:xfrm>
          <a:prstGeom prst="rect">
            <a:avLst/>
          </a:prstGeom>
        </p:spPr>
      </p:pic>
      <p:sp>
        <p:nvSpPr>
          <p:cNvPr id="2" name="Title 1"/>
          <p:cNvSpPr>
            <a:spLocks noGrp="1"/>
          </p:cNvSpPr>
          <p:nvPr>
            <p:ph type="title"/>
          </p:nvPr>
        </p:nvSpPr>
        <p:spPr>
          <a:xfrm>
            <a:off x="457200" y="198437"/>
            <a:ext cx="7886700" cy="1325563"/>
          </a:xfrm>
        </p:spPr>
        <p:txBody>
          <a:bodyPr/>
          <a:lstStyle/>
          <a:p>
            <a:r>
              <a:rPr lang="en-US" dirty="0" smtClean="0">
                <a:solidFill>
                  <a:schemeClr val="accent1"/>
                </a:solidFill>
              </a:rPr>
              <a:t>Community Resources</a:t>
            </a:r>
            <a:endParaRPr lang="en-US" dirty="0">
              <a:solidFill>
                <a:schemeClr val="accent1"/>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6" name="Slide Number Placeholder 5"/>
          <p:cNvSpPr>
            <a:spLocks noGrp="1"/>
          </p:cNvSpPr>
          <p:nvPr>
            <p:ph type="sldNum" sz="quarter" idx="12"/>
          </p:nvPr>
        </p:nvSpPr>
        <p:spPr/>
        <p:txBody>
          <a:bodyPr/>
          <a:lstStyle/>
          <a:p>
            <a:fld id="{94681301-5DFE-4D5C-BCB9-364D2F8A62D3}" type="slidenum">
              <a:rPr lang="en-US" smtClean="0"/>
              <a:t>26</a:t>
            </a:fld>
            <a:endParaRPr lang="en-US"/>
          </a:p>
        </p:txBody>
      </p:sp>
      <p:cxnSp>
        <p:nvCxnSpPr>
          <p:cNvPr id="31" name="Straight Arrow Connector 30"/>
          <p:cNvCxnSpPr/>
          <p:nvPr/>
        </p:nvCxnSpPr>
        <p:spPr>
          <a:xfrm flipV="1">
            <a:off x="7104041" y="3352800"/>
            <a:ext cx="1030235" cy="13806"/>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601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8886"/>
            <a:ext cx="9144000" cy="4060227"/>
          </a:xfrm>
          <a:prstGeom prst="rect">
            <a:avLst/>
          </a:prstGeom>
        </p:spPr>
      </p:pic>
      <p:sp>
        <p:nvSpPr>
          <p:cNvPr id="2" name="Title 1"/>
          <p:cNvSpPr>
            <a:spLocks noGrp="1"/>
          </p:cNvSpPr>
          <p:nvPr>
            <p:ph type="title"/>
          </p:nvPr>
        </p:nvSpPr>
        <p:spPr>
          <a:xfrm>
            <a:off x="457200" y="198437"/>
            <a:ext cx="7886700" cy="1325563"/>
          </a:xfrm>
        </p:spPr>
        <p:txBody>
          <a:bodyPr/>
          <a:lstStyle/>
          <a:p>
            <a:r>
              <a:rPr lang="en-US" dirty="0" smtClean="0">
                <a:solidFill>
                  <a:schemeClr val="accent1"/>
                </a:solidFill>
              </a:rPr>
              <a:t>Community Resources</a:t>
            </a:r>
            <a:endParaRPr lang="en-US" dirty="0">
              <a:solidFill>
                <a:schemeClr val="accent1"/>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6" name="Slide Number Placeholder 5"/>
          <p:cNvSpPr>
            <a:spLocks noGrp="1"/>
          </p:cNvSpPr>
          <p:nvPr>
            <p:ph type="sldNum" sz="quarter" idx="12"/>
          </p:nvPr>
        </p:nvSpPr>
        <p:spPr/>
        <p:txBody>
          <a:bodyPr/>
          <a:lstStyle/>
          <a:p>
            <a:fld id="{94681301-5DFE-4D5C-BCB9-364D2F8A62D3}" type="slidenum">
              <a:rPr lang="en-US" smtClean="0"/>
              <a:t>27</a:t>
            </a:fld>
            <a:endParaRPr lang="en-US"/>
          </a:p>
        </p:txBody>
      </p:sp>
      <p:cxnSp>
        <p:nvCxnSpPr>
          <p:cNvPr id="11" name="Straight Arrow Connector 10"/>
          <p:cNvCxnSpPr/>
          <p:nvPr/>
        </p:nvCxnSpPr>
        <p:spPr>
          <a:xfrm flipV="1">
            <a:off x="3276600" y="2362200"/>
            <a:ext cx="0" cy="91440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432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Take </a:t>
            </a:r>
            <a:r>
              <a:rPr lang="en-US" dirty="0" smtClean="0">
                <a:solidFill>
                  <a:schemeClr val="accent1"/>
                </a:solidFill>
              </a:rPr>
              <a:t>Home </a:t>
            </a:r>
            <a:r>
              <a:rPr lang="en-US" dirty="0">
                <a:solidFill>
                  <a:schemeClr val="accent1"/>
                </a:solidFill>
              </a:rPr>
              <a:t>P</a:t>
            </a:r>
            <a:r>
              <a:rPr lang="en-US" dirty="0" smtClean="0">
                <a:solidFill>
                  <a:schemeClr val="accent1"/>
                </a:solidFill>
              </a:rPr>
              <a:t>oints</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dirty="0" smtClean="0"/>
              <a:t>Hot spots are clusters of individuals with poor disease control or gaps in quality</a:t>
            </a:r>
          </a:p>
          <a:p>
            <a:r>
              <a:rPr lang="en-US" dirty="0" smtClean="0"/>
              <a:t>Community </a:t>
            </a:r>
            <a:r>
              <a:rPr lang="en-US" dirty="0" err="1" smtClean="0"/>
              <a:t>HotSpots</a:t>
            </a:r>
            <a:r>
              <a:rPr lang="en-US" dirty="0" smtClean="0"/>
              <a:t> can be used to </a:t>
            </a:r>
          </a:p>
          <a:p>
            <a:pPr lvl="1"/>
            <a:r>
              <a:rPr lang="en-US" dirty="0"/>
              <a:t>V</a:t>
            </a:r>
            <a:r>
              <a:rPr lang="en-US" dirty="0" smtClean="0"/>
              <a:t>iew hot spots a wide variety of diseases and quality measures</a:t>
            </a:r>
          </a:p>
          <a:p>
            <a:pPr lvl="1"/>
            <a:r>
              <a:rPr lang="en-US" dirty="0" smtClean="0"/>
              <a:t>Connect to community resources</a:t>
            </a:r>
          </a:p>
        </p:txBody>
      </p:sp>
      <p:sp>
        <p:nvSpPr>
          <p:cNvPr id="6" name="Slide Number Placeholder 5"/>
          <p:cNvSpPr>
            <a:spLocks noGrp="1"/>
          </p:cNvSpPr>
          <p:nvPr>
            <p:ph type="sldNum" sz="quarter" idx="12"/>
          </p:nvPr>
        </p:nvSpPr>
        <p:spPr/>
        <p:txBody>
          <a:bodyPr/>
          <a:lstStyle/>
          <a:p>
            <a:fld id="{1F181EE6-BCB5-48D6-9A0C-7ACB016592BE}" type="slidenum">
              <a:rPr lang="en-US" smtClean="0"/>
              <a:pPr/>
              <a:t>28</a:t>
            </a:fld>
            <a:endParaRPr lang="en-US"/>
          </a:p>
        </p:txBody>
      </p:sp>
    </p:spTree>
    <p:extLst>
      <p:ext uri="{BB962C8B-B14F-4D97-AF65-F5344CB8AC3E}">
        <p14:creationId xmlns:p14="http://schemas.microsoft.com/office/powerpoint/2010/main" val="2970385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accent1"/>
                </a:solidFill>
              </a:rPr>
              <a:t>Nuts and Bolts 05: How to use Community </a:t>
            </a:r>
            <a:r>
              <a:rPr lang="en-US" sz="2800" dirty="0" err="1" smtClean="0">
                <a:solidFill>
                  <a:schemeClr val="accent1"/>
                </a:solidFill>
              </a:rPr>
              <a:t>HotSpots</a:t>
            </a:r>
            <a:r>
              <a:rPr lang="en-US" sz="2800" dirty="0" smtClean="0">
                <a:solidFill>
                  <a:schemeClr val="accent1"/>
                </a:solidFill>
              </a:rPr>
              <a:t/>
            </a:r>
            <a:br>
              <a:rPr lang="en-US" sz="2800" dirty="0" smtClean="0">
                <a:solidFill>
                  <a:schemeClr val="accent1"/>
                </a:solidFill>
              </a:rPr>
            </a:br>
            <a:r>
              <a:rPr lang="en-US" sz="2800" dirty="0" smtClean="0">
                <a:solidFill>
                  <a:schemeClr val="accent3"/>
                </a:solidFill>
              </a:rPr>
              <a:t>Learning Objectives</a:t>
            </a:r>
            <a:endParaRPr lang="en-US" sz="2800" dirty="0">
              <a:solidFill>
                <a:schemeClr val="accent3"/>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lumMod val="50000"/>
                  </a:schemeClr>
                </a:solidFill>
              </a:rPr>
              <a:t>Define hot spot</a:t>
            </a:r>
          </a:p>
          <a:p>
            <a:pPr marL="457200" indent="-457200" algn="l">
              <a:buFont typeface="Arial" panose="020B0604020202020204" pitchFamily="34" charset="0"/>
              <a:buChar char="•"/>
            </a:pPr>
            <a:r>
              <a:rPr lang="en-US" dirty="0" smtClean="0">
                <a:solidFill>
                  <a:schemeClr val="tx1">
                    <a:lumMod val="50000"/>
                  </a:schemeClr>
                </a:solidFill>
              </a:rPr>
              <a:t>Define heat map</a:t>
            </a:r>
          </a:p>
          <a:p>
            <a:pPr marL="457200" indent="-457200" algn="l">
              <a:buFont typeface="Arial" panose="020B0604020202020204" pitchFamily="34" charset="0"/>
              <a:buChar char="•"/>
            </a:pPr>
            <a:r>
              <a:rPr lang="en-US" dirty="0" smtClean="0">
                <a:solidFill>
                  <a:schemeClr val="tx1">
                    <a:lumMod val="50000"/>
                  </a:schemeClr>
                </a:solidFill>
              </a:rPr>
              <a:t>Demonstrate competency in navigating the Community </a:t>
            </a:r>
            <a:r>
              <a:rPr lang="en-US" dirty="0" err="1" smtClean="0">
                <a:solidFill>
                  <a:schemeClr val="tx1">
                    <a:lumMod val="50000"/>
                  </a:schemeClr>
                </a:solidFill>
              </a:rPr>
              <a:t>HotSpots</a:t>
            </a:r>
            <a:r>
              <a:rPr lang="en-US" dirty="0" smtClean="0">
                <a:solidFill>
                  <a:schemeClr val="tx1">
                    <a:lumMod val="50000"/>
                  </a:schemeClr>
                </a:solidFill>
              </a:rPr>
              <a:t> tool</a:t>
            </a:r>
          </a:p>
          <a:p>
            <a:pPr marL="457200" indent="-457200" algn="l">
              <a:buFont typeface="Arial" panose="020B0604020202020204" pitchFamily="34" charset="0"/>
              <a:buChar char="•"/>
            </a:pPr>
            <a:r>
              <a:rPr lang="en-US" dirty="0" smtClean="0">
                <a:solidFill>
                  <a:schemeClr val="tx1">
                    <a:lumMod val="50000"/>
                  </a:schemeClr>
                </a:solidFill>
              </a:rPr>
              <a:t>List two types of community resources that can be identified using the Community </a:t>
            </a:r>
            <a:r>
              <a:rPr lang="en-US" dirty="0" err="1" smtClean="0">
                <a:solidFill>
                  <a:schemeClr val="tx1">
                    <a:lumMod val="50000"/>
                  </a:schemeClr>
                </a:solidFill>
              </a:rPr>
              <a:t>HotSpots</a:t>
            </a:r>
            <a:r>
              <a:rPr lang="en-US" dirty="0" smtClean="0">
                <a:solidFill>
                  <a:schemeClr val="tx1">
                    <a:lumMod val="50000"/>
                  </a:schemeClr>
                </a:solidFill>
              </a:rPr>
              <a:t> tool</a:t>
            </a:r>
          </a:p>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29</a:t>
            </a:fld>
            <a:endParaRPr lang="en-US"/>
          </a:p>
        </p:txBody>
      </p:sp>
    </p:spTree>
    <p:extLst>
      <p:ext uri="{BB962C8B-B14F-4D97-AF65-F5344CB8AC3E}">
        <p14:creationId xmlns:p14="http://schemas.microsoft.com/office/powerpoint/2010/main" val="3107096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952500" y="2438400"/>
            <a:ext cx="7239000" cy="2753753"/>
          </a:xfrm>
          <a:prstGeom prst="rect">
            <a:avLst/>
          </a:prstGeom>
          <a:noFill/>
        </p:spPr>
        <p:txBody>
          <a:bodyPr wrap="square" lIns="38405" tIns="19202" rIns="38405" bIns="19202" rtlCol="0">
            <a:spAutoFit/>
          </a:bodyPr>
          <a:lstStyle/>
          <a:p>
            <a:pPr algn="ctr">
              <a:lnSpc>
                <a:spcPts val="5460"/>
              </a:lnSpc>
            </a:pPr>
            <a:r>
              <a:rPr lang="en-US" sz="2400" b="1" dirty="0" smtClean="0">
                <a:solidFill>
                  <a:schemeClr val="bg1"/>
                </a:solidFill>
                <a:latin typeface="Lato" charset="0"/>
                <a:ea typeface="Lato" charset="0"/>
                <a:cs typeface="Lato" charset="0"/>
              </a:rPr>
              <a:t>To integrate community data, clinical data, and community resources in order to address social determinants of health and improve the health of patients and populations.</a:t>
            </a:r>
            <a:endParaRPr lang="en-US" sz="2400" b="1" dirty="0">
              <a:solidFill>
                <a:schemeClr val="bg1"/>
              </a:solidFill>
              <a:latin typeface="Lato" charset="0"/>
              <a:ea typeface="Lato" charset="0"/>
              <a:cs typeface="Lato" charset="0"/>
            </a:endParaRPr>
          </a:p>
        </p:txBody>
      </p:sp>
      <p:sp>
        <p:nvSpPr>
          <p:cNvPr id="4" name="TextBox 3"/>
          <p:cNvSpPr txBox="1"/>
          <p:nvPr/>
        </p:nvSpPr>
        <p:spPr>
          <a:xfrm>
            <a:off x="533400" y="685800"/>
            <a:ext cx="8077199" cy="1449422"/>
          </a:xfrm>
          <a:prstGeom prst="rect">
            <a:avLst/>
          </a:prstGeom>
          <a:noFill/>
        </p:spPr>
        <p:txBody>
          <a:bodyPr wrap="square" lIns="38405" tIns="19202" rIns="38405" bIns="19202" rtlCol="0">
            <a:spAutoFit/>
          </a:bodyPr>
          <a:lstStyle/>
          <a:p>
            <a:pPr algn="ctr">
              <a:lnSpc>
                <a:spcPts val="5460"/>
              </a:lnSpc>
            </a:pPr>
            <a:r>
              <a:rPr lang="en-US" sz="3600" b="1" dirty="0" smtClean="0">
                <a:solidFill>
                  <a:schemeClr val="accent2"/>
                </a:solidFill>
                <a:latin typeface="Lato" charset="0"/>
                <a:ea typeface="Lato" charset="0"/>
                <a:cs typeface="Lato" charset="0"/>
              </a:rPr>
              <a:t>Overall goal for the PHATE Curriculum</a:t>
            </a:r>
            <a:endParaRPr lang="en-US" sz="3600" b="1" dirty="0">
              <a:solidFill>
                <a:schemeClr val="accent2"/>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3</a:t>
            </a:fld>
            <a:endParaRPr lang="en-US"/>
          </a:p>
        </p:txBody>
      </p:sp>
    </p:spTree>
    <p:extLst>
      <p:ext uri="{BB962C8B-B14F-4D97-AF65-F5344CB8AC3E}">
        <p14:creationId xmlns:p14="http://schemas.microsoft.com/office/powerpoint/2010/main" val="2641363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solidFill>
                  <a:schemeClr val="accent1"/>
                </a:solidFill>
              </a:rPr>
              <a:t>Relevant family medicine milestones</a:t>
            </a:r>
          </a:p>
        </p:txBody>
      </p:sp>
      <p:sp>
        <p:nvSpPr>
          <p:cNvPr id="2" name="Slide Number Placeholder 1"/>
          <p:cNvSpPr>
            <a:spLocks noGrp="1"/>
          </p:cNvSpPr>
          <p:nvPr>
            <p:ph type="sldNum" sz="quarter" idx="12"/>
          </p:nvPr>
        </p:nvSpPr>
        <p:spPr/>
        <p:txBody>
          <a:bodyPr/>
          <a:lstStyle/>
          <a:p>
            <a:fld id="{94681301-5DFE-4D5C-BCB9-364D2F8A62D3}" type="slidenum">
              <a:rPr lang="en-US" smtClean="0"/>
              <a:t>30</a:t>
            </a:fld>
            <a:endParaRPr lang="en-US"/>
          </a:p>
        </p:txBody>
      </p:sp>
      <p:pic>
        <p:nvPicPr>
          <p:cNvPr id="4" name="Picture 3"/>
          <p:cNvPicPr>
            <a:picLocks noChangeAspect="1"/>
          </p:cNvPicPr>
          <p:nvPr/>
        </p:nvPicPr>
        <p:blipFill>
          <a:blip r:embed="rId3"/>
          <a:stretch>
            <a:fillRect/>
          </a:stretch>
        </p:blipFill>
        <p:spPr>
          <a:xfrm>
            <a:off x="662809" y="1748848"/>
            <a:ext cx="7171013" cy="4774300"/>
          </a:xfrm>
          <a:prstGeom prst="rect">
            <a:avLst/>
          </a:prstGeom>
        </p:spPr>
      </p:pic>
    </p:spTree>
    <p:extLst>
      <p:ext uri="{BB962C8B-B14F-4D97-AF65-F5344CB8AC3E}">
        <p14:creationId xmlns:p14="http://schemas.microsoft.com/office/powerpoint/2010/main" val="2743110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solidFill>
                  <a:schemeClr val="accent1"/>
                </a:solidFill>
              </a:rPr>
              <a:t>Relevant nurse practitioner competencies</a:t>
            </a:r>
          </a:p>
        </p:txBody>
      </p:sp>
      <p:sp>
        <p:nvSpPr>
          <p:cNvPr id="2" name="Slide Number Placeholder 1"/>
          <p:cNvSpPr>
            <a:spLocks noGrp="1"/>
          </p:cNvSpPr>
          <p:nvPr>
            <p:ph type="sldNum" sz="quarter" idx="12"/>
          </p:nvPr>
        </p:nvSpPr>
        <p:spPr/>
        <p:txBody>
          <a:bodyPr/>
          <a:lstStyle/>
          <a:p>
            <a:fld id="{94681301-5DFE-4D5C-BCB9-364D2F8A62D3}" type="slidenum">
              <a:rPr lang="en-US" smtClean="0"/>
              <a:t>31</a:t>
            </a:fld>
            <a:endParaRPr lang="en-US"/>
          </a:p>
        </p:txBody>
      </p:sp>
      <p:pic>
        <p:nvPicPr>
          <p:cNvPr id="3" name="Picture 2"/>
          <p:cNvPicPr>
            <a:picLocks noChangeAspect="1"/>
          </p:cNvPicPr>
          <p:nvPr/>
        </p:nvPicPr>
        <p:blipFill>
          <a:blip r:embed="rId3"/>
          <a:stretch>
            <a:fillRect/>
          </a:stretch>
        </p:blipFill>
        <p:spPr>
          <a:xfrm>
            <a:off x="304800" y="2438400"/>
            <a:ext cx="8675530" cy="2286000"/>
          </a:xfrm>
          <a:prstGeom prst="rect">
            <a:avLst/>
          </a:prstGeom>
        </p:spPr>
      </p:pic>
    </p:spTree>
    <p:extLst>
      <p:ext uri="{BB962C8B-B14F-4D97-AF65-F5344CB8AC3E}">
        <p14:creationId xmlns:p14="http://schemas.microsoft.com/office/powerpoint/2010/main" val="4081119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1470025"/>
          </a:xfrm>
        </p:spPr>
        <p:txBody>
          <a:bodyPr/>
          <a:lstStyle/>
          <a:p>
            <a:r>
              <a:rPr lang="en-US" dirty="0" smtClean="0">
                <a:solidFill>
                  <a:schemeClr val="accent1"/>
                </a:solidFill>
              </a:rPr>
              <a:t>Target audience</a:t>
            </a:r>
            <a:endParaRPr lang="en-US" dirty="0">
              <a:solidFill>
                <a:schemeClr val="accent1"/>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600" dirty="0" smtClean="0">
                <a:solidFill>
                  <a:schemeClr val="tx1">
                    <a:lumMod val="50000"/>
                  </a:schemeClr>
                </a:solidFill>
              </a:rPr>
              <a:t>Anyone interested in learning about improving the health of populations</a:t>
            </a:r>
          </a:p>
          <a:p>
            <a:pPr marL="914400" lvl="1" indent="-457200" algn="l">
              <a:buFont typeface="Arial" panose="020B0604020202020204" pitchFamily="34" charset="0"/>
              <a:buChar char="•"/>
            </a:pPr>
            <a:r>
              <a:rPr lang="en-US" sz="3200" dirty="0" smtClean="0">
                <a:solidFill>
                  <a:schemeClr val="tx1">
                    <a:lumMod val="50000"/>
                  </a:schemeClr>
                </a:solidFill>
              </a:rPr>
              <a:t>Providers</a:t>
            </a:r>
          </a:p>
          <a:p>
            <a:pPr marL="914400" lvl="1" indent="-457200" algn="l">
              <a:buFont typeface="Arial" panose="020B0604020202020204" pitchFamily="34" charset="0"/>
              <a:buChar char="•"/>
            </a:pPr>
            <a:r>
              <a:rPr lang="en-US" sz="3200" dirty="0" smtClean="0">
                <a:solidFill>
                  <a:schemeClr val="tx1">
                    <a:lumMod val="50000"/>
                  </a:schemeClr>
                </a:solidFill>
              </a:rPr>
              <a:t>Staff</a:t>
            </a:r>
          </a:p>
          <a:p>
            <a:pPr marL="914400" lvl="1" indent="-457200" algn="l">
              <a:buFont typeface="Arial" panose="020B0604020202020204" pitchFamily="34" charset="0"/>
              <a:buChar char="•"/>
            </a:pPr>
            <a:r>
              <a:rPr lang="en-US" sz="3200" dirty="0" smtClean="0">
                <a:solidFill>
                  <a:schemeClr val="tx1">
                    <a:lumMod val="50000"/>
                  </a:schemeClr>
                </a:solidFill>
              </a:rPr>
              <a:t>Learners</a:t>
            </a:r>
          </a:p>
          <a:p>
            <a:pPr marL="1371600" lvl="2" indent="-457200" algn="l">
              <a:buFont typeface="Arial" panose="020B0604020202020204" pitchFamily="34" charset="0"/>
              <a:buChar char="•"/>
            </a:pPr>
            <a:r>
              <a:rPr lang="en-US" sz="2800" dirty="0" smtClean="0">
                <a:solidFill>
                  <a:schemeClr val="tx1">
                    <a:lumMod val="50000"/>
                  </a:schemeClr>
                </a:solidFill>
              </a:rPr>
              <a:t>Residents</a:t>
            </a:r>
          </a:p>
          <a:p>
            <a:pPr marL="1371600" lvl="2" indent="-457200" algn="l">
              <a:buFont typeface="Arial" panose="020B0604020202020204" pitchFamily="34" charset="0"/>
              <a:buChar char="•"/>
            </a:pPr>
            <a:r>
              <a:rPr lang="en-US" sz="2800" dirty="0" smtClean="0">
                <a:solidFill>
                  <a:schemeClr val="tx1">
                    <a:lumMod val="50000"/>
                  </a:schemeClr>
                </a:solidFill>
              </a:rPr>
              <a:t>Medical students</a:t>
            </a:r>
            <a:endParaRPr lang="en-US" sz="2800"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4</a:t>
            </a:fld>
            <a:endParaRPr lang="en-US"/>
          </a:p>
        </p:txBody>
      </p:sp>
    </p:spTree>
    <p:extLst>
      <p:ext uri="{BB962C8B-B14F-4D97-AF65-F5344CB8AC3E}">
        <p14:creationId xmlns:p14="http://schemas.microsoft.com/office/powerpoint/2010/main" val="2699656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1470025"/>
          </a:xfrm>
        </p:spPr>
        <p:txBody>
          <a:bodyPr/>
          <a:lstStyle/>
          <a:p>
            <a:r>
              <a:rPr lang="en-US" dirty="0" smtClean="0">
                <a:solidFill>
                  <a:schemeClr val="accent1"/>
                </a:solidFill>
              </a:rPr>
              <a:t>Abbreviations</a:t>
            </a:r>
            <a:endParaRPr lang="en-US" dirty="0">
              <a:solidFill>
                <a:schemeClr val="accent1"/>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600" dirty="0" smtClean="0">
                <a:solidFill>
                  <a:schemeClr val="tx1">
                    <a:lumMod val="50000"/>
                  </a:schemeClr>
                </a:solidFill>
              </a:rPr>
              <a:t>PHATE: Population Health Assessment Engine</a:t>
            </a:r>
          </a:p>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5</a:t>
            </a:fld>
            <a:endParaRPr lang="en-US"/>
          </a:p>
        </p:txBody>
      </p:sp>
    </p:spTree>
    <p:extLst>
      <p:ext uri="{BB962C8B-B14F-4D97-AF65-F5344CB8AC3E}">
        <p14:creationId xmlns:p14="http://schemas.microsoft.com/office/powerpoint/2010/main" val="38404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457200" y="914400"/>
            <a:ext cx="7239000" cy="2154743"/>
          </a:xfrm>
          <a:prstGeom prst="rect">
            <a:avLst/>
          </a:prstGeom>
          <a:noFill/>
        </p:spPr>
        <p:txBody>
          <a:bodyPr wrap="square" lIns="38405" tIns="19202" rIns="38405" bIns="19202" rtlCol="0">
            <a:spAutoFit/>
          </a:bodyPr>
          <a:lstStyle/>
          <a:p>
            <a:pPr>
              <a:lnSpc>
                <a:spcPts val="5460"/>
              </a:lnSpc>
            </a:pPr>
            <a:r>
              <a:rPr lang="en-US" sz="5700" b="1" dirty="0" smtClean="0">
                <a:solidFill>
                  <a:schemeClr val="accent3"/>
                </a:solidFill>
                <a:latin typeface="Lato" charset="0"/>
                <a:ea typeface="Lato" charset="0"/>
                <a:cs typeface="Lato" charset="0"/>
              </a:rPr>
              <a:t>HOW TO USE </a:t>
            </a:r>
            <a:r>
              <a:rPr lang="en-US" sz="5700" b="1" dirty="0" smtClean="0">
                <a:solidFill>
                  <a:schemeClr val="bg2"/>
                </a:solidFill>
                <a:latin typeface="Lato" charset="0"/>
                <a:ea typeface="Lato" charset="0"/>
                <a:cs typeface="Lato" charset="0"/>
              </a:rPr>
              <a:t>COMMUNITY HOTSPOTS</a:t>
            </a:r>
            <a:endParaRPr lang="en-US" sz="5700" b="1" dirty="0">
              <a:solidFill>
                <a:schemeClr val="bg2"/>
              </a:solidFill>
              <a:latin typeface="Lato" charset="0"/>
              <a:ea typeface="Lato" charset="0"/>
              <a:cs typeface="Lato" charset="0"/>
            </a:endParaRPr>
          </a:p>
        </p:txBody>
      </p:sp>
      <p:sp>
        <p:nvSpPr>
          <p:cNvPr id="4" name="TextBox 3"/>
          <p:cNvSpPr txBox="1"/>
          <p:nvPr/>
        </p:nvSpPr>
        <p:spPr>
          <a:xfrm>
            <a:off x="609600" y="5613776"/>
            <a:ext cx="7239000" cy="744100"/>
          </a:xfrm>
          <a:prstGeom prst="rect">
            <a:avLst/>
          </a:prstGeom>
          <a:noFill/>
        </p:spPr>
        <p:txBody>
          <a:bodyPr wrap="square" lIns="38405" tIns="19202" rIns="38405" bIns="19202" rtlCol="0">
            <a:spAutoFit/>
          </a:bodyPr>
          <a:lstStyle/>
          <a:p>
            <a:pPr>
              <a:lnSpc>
                <a:spcPts val="5460"/>
              </a:lnSpc>
            </a:pPr>
            <a:r>
              <a:rPr lang="en-US" sz="4000" b="1" dirty="0" smtClean="0">
                <a:solidFill>
                  <a:schemeClr val="accent2"/>
                </a:solidFill>
                <a:latin typeface="Lato" charset="0"/>
                <a:ea typeface="Lato" charset="0"/>
                <a:cs typeface="Lato" charset="0"/>
              </a:rPr>
              <a:t>BEGINNER </a:t>
            </a:r>
            <a:r>
              <a:rPr lang="en-US" sz="4000" b="1" dirty="0" smtClean="0">
                <a:solidFill>
                  <a:schemeClr val="accent2"/>
                </a:solidFill>
                <a:latin typeface="Lato" charset="0"/>
                <a:ea typeface="Lato" charset="0"/>
                <a:cs typeface="Lato" charset="0"/>
              </a:rPr>
              <a:t>05</a:t>
            </a:r>
            <a:endParaRPr lang="en-US" sz="4000" b="1" dirty="0">
              <a:solidFill>
                <a:schemeClr val="accent2"/>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6</a:t>
            </a:fld>
            <a:endParaRPr lang="en-US"/>
          </a:p>
        </p:txBody>
      </p:sp>
    </p:spTree>
    <p:extLst>
      <p:ext uri="{BB962C8B-B14F-4D97-AF65-F5344CB8AC3E}">
        <p14:creationId xmlns:p14="http://schemas.microsoft.com/office/powerpoint/2010/main" val="206755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accent1"/>
                </a:solidFill>
              </a:rPr>
              <a:t>Nuts and Bolts 05: How to use Community </a:t>
            </a:r>
            <a:r>
              <a:rPr lang="en-US" sz="2800" dirty="0" err="1" smtClean="0">
                <a:solidFill>
                  <a:schemeClr val="accent1"/>
                </a:solidFill>
              </a:rPr>
              <a:t>HotSpots</a:t>
            </a:r>
            <a:r>
              <a:rPr lang="en-US" sz="2800" dirty="0" smtClean="0">
                <a:solidFill>
                  <a:schemeClr val="accent1"/>
                </a:solidFill>
              </a:rPr>
              <a:t/>
            </a:r>
            <a:br>
              <a:rPr lang="en-US" sz="2800" dirty="0" smtClean="0">
                <a:solidFill>
                  <a:schemeClr val="accent1"/>
                </a:solidFill>
              </a:rPr>
            </a:br>
            <a:r>
              <a:rPr lang="en-US" sz="2800" dirty="0" smtClean="0">
                <a:solidFill>
                  <a:schemeClr val="accent3"/>
                </a:solidFill>
              </a:rPr>
              <a:t>Learning Objectives</a:t>
            </a:r>
            <a:endParaRPr lang="en-US" sz="2800" dirty="0">
              <a:solidFill>
                <a:schemeClr val="accent3"/>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lumMod val="50000"/>
                  </a:schemeClr>
                </a:solidFill>
              </a:rPr>
              <a:t>Define hot spot</a:t>
            </a:r>
          </a:p>
          <a:p>
            <a:pPr marL="457200" indent="-457200" algn="l">
              <a:buFont typeface="Arial" panose="020B0604020202020204" pitchFamily="34" charset="0"/>
              <a:buChar char="•"/>
            </a:pPr>
            <a:r>
              <a:rPr lang="en-US" dirty="0" smtClean="0">
                <a:solidFill>
                  <a:schemeClr val="tx1">
                    <a:lumMod val="50000"/>
                  </a:schemeClr>
                </a:solidFill>
              </a:rPr>
              <a:t>Define heat map</a:t>
            </a:r>
          </a:p>
          <a:p>
            <a:pPr marL="457200" indent="-457200" algn="l">
              <a:buFont typeface="Arial" panose="020B0604020202020204" pitchFamily="34" charset="0"/>
              <a:buChar char="•"/>
            </a:pPr>
            <a:r>
              <a:rPr lang="en-US" dirty="0" smtClean="0">
                <a:solidFill>
                  <a:schemeClr val="tx1">
                    <a:lumMod val="50000"/>
                  </a:schemeClr>
                </a:solidFill>
              </a:rPr>
              <a:t>Demonstrate competency in navigating the Community </a:t>
            </a:r>
            <a:r>
              <a:rPr lang="en-US" dirty="0" err="1" smtClean="0">
                <a:solidFill>
                  <a:schemeClr val="tx1">
                    <a:lumMod val="50000"/>
                  </a:schemeClr>
                </a:solidFill>
              </a:rPr>
              <a:t>HotSpots</a:t>
            </a:r>
            <a:r>
              <a:rPr lang="en-US" dirty="0" smtClean="0">
                <a:solidFill>
                  <a:schemeClr val="tx1">
                    <a:lumMod val="50000"/>
                  </a:schemeClr>
                </a:solidFill>
              </a:rPr>
              <a:t> tool</a:t>
            </a:r>
          </a:p>
          <a:p>
            <a:pPr marL="457200" indent="-457200" algn="l">
              <a:buFont typeface="Arial" panose="020B0604020202020204" pitchFamily="34" charset="0"/>
              <a:buChar char="•"/>
            </a:pPr>
            <a:r>
              <a:rPr lang="en-US" dirty="0" smtClean="0">
                <a:solidFill>
                  <a:schemeClr val="tx1">
                    <a:lumMod val="50000"/>
                  </a:schemeClr>
                </a:solidFill>
              </a:rPr>
              <a:t>List two types of community resources that can be identified using the Community </a:t>
            </a:r>
            <a:r>
              <a:rPr lang="en-US" dirty="0" err="1" smtClean="0">
                <a:solidFill>
                  <a:schemeClr val="tx1">
                    <a:lumMod val="50000"/>
                  </a:schemeClr>
                </a:solidFill>
              </a:rPr>
              <a:t>HotSpots</a:t>
            </a:r>
            <a:r>
              <a:rPr lang="en-US" dirty="0" smtClean="0">
                <a:solidFill>
                  <a:schemeClr val="tx1">
                    <a:lumMod val="50000"/>
                  </a:schemeClr>
                </a:solidFill>
              </a:rPr>
              <a:t> tool</a:t>
            </a:r>
          </a:p>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7</a:t>
            </a:fld>
            <a:endParaRPr lang="en-US"/>
          </a:p>
        </p:txBody>
      </p:sp>
    </p:spTree>
    <p:extLst>
      <p:ext uri="{BB962C8B-B14F-4D97-AF65-F5344CB8AC3E}">
        <p14:creationId xmlns:p14="http://schemas.microsoft.com/office/powerpoint/2010/main" val="11450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solidFill>
                  <a:schemeClr val="accent1"/>
                </a:solidFill>
              </a:rPr>
              <a:t>Relevant family medicine milestones</a:t>
            </a:r>
          </a:p>
        </p:txBody>
      </p:sp>
      <p:sp>
        <p:nvSpPr>
          <p:cNvPr id="2" name="Slide Number Placeholder 1"/>
          <p:cNvSpPr>
            <a:spLocks noGrp="1"/>
          </p:cNvSpPr>
          <p:nvPr>
            <p:ph type="sldNum" sz="quarter" idx="12"/>
          </p:nvPr>
        </p:nvSpPr>
        <p:spPr/>
        <p:txBody>
          <a:bodyPr/>
          <a:lstStyle/>
          <a:p>
            <a:fld id="{94681301-5DFE-4D5C-BCB9-364D2F8A62D3}" type="slidenum">
              <a:rPr lang="en-US" smtClean="0"/>
              <a:t>8</a:t>
            </a:fld>
            <a:endParaRPr lang="en-US"/>
          </a:p>
        </p:txBody>
      </p:sp>
      <p:pic>
        <p:nvPicPr>
          <p:cNvPr id="4" name="Picture 3"/>
          <p:cNvPicPr>
            <a:picLocks noChangeAspect="1"/>
          </p:cNvPicPr>
          <p:nvPr/>
        </p:nvPicPr>
        <p:blipFill>
          <a:blip r:embed="rId3"/>
          <a:stretch>
            <a:fillRect/>
          </a:stretch>
        </p:blipFill>
        <p:spPr>
          <a:xfrm>
            <a:off x="662809" y="1748848"/>
            <a:ext cx="7171013" cy="4774300"/>
          </a:xfrm>
          <a:prstGeom prst="rect">
            <a:avLst/>
          </a:prstGeom>
        </p:spPr>
      </p:pic>
    </p:spTree>
    <p:extLst>
      <p:ext uri="{BB962C8B-B14F-4D97-AF65-F5344CB8AC3E}">
        <p14:creationId xmlns:p14="http://schemas.microsoft.com/office/powerpoint/2010/main" val="2893964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solidFill>
                  <a:schemeClr val="accent1"/>
                </a:solidFill>
              </a:rPr>
              <a:t>Relevant nurse practitioner competencies</a:t>
            </a:r>
          </a:p>
        </p:txBody>
      </p:sp>
      <p:sp>
        <p:nvSpPr>
          <p:cNvPr id="2" name="Slide Number Placeholder 1"/>
          <p:cNvSpPr>
            <a:spLocks noGrp="1"/>
          </p:cNvSpPr>
          <p:nvPr>
            <p:ph type="sldNum" sz="quarter" idx="12"/>
          </p:nvPr>
        </p:nvSpPr>
        <p:spPr/>
        <p:txBody>
          <a:bodyPr/>
          <a:lstStyle/>
          <a:p>
            <a:fld id="{94681301-5DFE-4D5C-BCB9-364D2F8A62D3}" type="slidenum">
              <a:rPr lang="en-US" smtClean="0"/>
              <a:t>9</a:t>
            </a:fld>
            <a:endParaRPr lang="en-US"/>
          </a:p>
        </p:txBody>
      </p:sp>
      <p:pic>
        <p:nvPicPr>
          <p:cNvPr id="3" name="Picture 2"/>
          <p:cNvPicPr>
            <a:picLocks noChangeAspect="1"/>
          </p:cNvPicPr>
          <p:nvPr/>
        </p:nvPicPr>
        <p:blipFill>
          <a:blip r:embed="rId3"/>
          <a:stretch>
            <a:fillRect/>
          </a:stretch>
        </p:blipFill>
        <p:spPr>
          <a:xfrm>
            <a:off x="304800" y="2438400"/>
            <a:ext cx="8675530" cy="2286000"/>
          </a:xfrm>
          <a:prstGeom prst="rect">
            <a:avLst/>
          </a:prstGeom>
        </p:spPr>
      </p:pic>
    </p:spTree>
    <p:extLst>
      <p:ext uri="{BB962C8B-B14F-4D97-AF65-F5344CB8AC3E}">
        <p14:creationId xmlns:p14="http://schemas.microsoft.com/office/powerpoint/2010/main" val="106934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Custom 14">
      <a:dk1>
        <a:srgbClr val="445469"/>
      </a:dk1>
      <a:lt1>
        <a:srgbClr val="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con Set - Jetfabri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fault Theme">
  <a:themeElements>
    <a:clrScheme name="Custom 14">
      <a:dk1>
        <a:srgbClr val="445469"/>
      </a:dk1>
      <a:lt1>
        <a:srgbClr val="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Icon Set - Jetfabri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Icon Set - Jetfabrik</Template>
  <TotalTime>3529</TotalTime>
  <Words>1613</Words>
  <Application>Microsoft Office PowerPoint</Application>
  <PresentationFormat>On-screen Show (4:3)</PresentationFormat>
  <Paragraphs>217</Paragraphs>
  <Slides>31</Slides>
  <Notes>31</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31</vt:i4>
      </vt:variant>
    </vt:vector>
  </HeadingPairs>
  <TitlesOfParts>
    <vt:vector size="49" baseType="lpstr">
      <vt:lpstr>MS PGothic</vt:lpstr>
      <vt:lpstr>MS PGothic</vt:lpstr>
      <vt:lpstr>Arial</vt:lpstr>
      <vt:lpstr>Calibri</vt:lpstr>
      <vt:lpstr>Calibri Light</vt:lpstr>
      <vt:lpstr>Lato</vt:lpstr>
      <vt:lpstr>Lato Black</vt:lpstr>
      <vt:lpstr>Lato Bold</vt:lpstr>
      <vt:lpstr>Lato Light</vt:lpstr>
      <vt:lpstr>Lato Regular</vt:lpstr>
      <vt:lpstr>Custom Design</vt:lpstr>
      <vt:lpstr>Default Theme</vt:lpstr>
      <vt:lpstr>1_Custom Design</vt:lpstr>
      <vt:lpstr>Icon Set - Jetfabrik</vt:lpstr>
      <vt:lpstr>2_Custom Design</vt:lpstr>
      <vt:lpstr>1_Default Theme</vt:lpstr>
      <vt:lpstr>3_Custom Design</vt:lpstr>
      <vt:lpstr>1_Icon Set - Jetfabrik</vt:lpstr>
      <vt:lpstr>Population Health Assessment Engine</vt:lpstr>
      <vt:lpstr>PowerPoint Presentation</vt:lpstr>
      <vt:lpstr>PowerPoint Presentation</vt:lpstr>
      <vt:lpstr>Target audience</vt:lpstr>
      <vt:lpstr>Abbreviations</vt:lpstr>
      <vt:lpstr>PowerPoint Presentation</vt:lpstr>
      <vt:lpstr>Nuts and Bolts 05: How to use Community HotSpots Learning Objectives</vt:lpstr>
      <vt:lpstr>Relevant family medicine milestones</vt:lpstr>
      <vt:lpstr>Relevant nurse practitioner competencies</vt:lpstr>
      <vt:lpstr>PowerPoint Presentation</vt:lpstr>
      <vt:lpstr>PowerPoint Presentation</vt:lpstr>
      <vt:lpstr>What is a Hot Spot?</vt:lpstr>
      <vt:lpstr>What is a Heat Map?</vt:lpstr>
      <vt:lpstr>What is a Hot Spot?</vt:lpstr>
      <vt:lpstr>What is a Hot Spot?</vt:lpstr>
      <vt:lpstr>Community HotSpots</vt:lpstr>
      <vt:lpstr>Community HotSpots</vt:lpstr>
      <vt:lpstr>Community HotSpots</vt:lpstr>
      <vt:lpstr>Community HotSpots</vt:lpstr>
      <vt:lpstr>Community HotSpots</vt:lpstr>
      <vt:lpstr>Community HotSpots</vt:lpstr>
      <vt:lpstr>Community HotSpots</vt:lpstr>
      <vt:lpstr>Community HotSpots</vt:lpstr>
      <vt:lpstr>Community HotSpots</vt:lpstr>
      <vt:lpstr>Community HotSpots</vt:lpstr>
      <vt:lpstr>Community Resources</vt:lpstr>
      <vt:lpstr>Community Resources</vt:lpstr>
      <vt:lpstr>Take Home Points</vt:lpstr>
      <vt:lpstr>Nuts and Bolts 05: How to use Community HotSpots Learning Objectives</vt:lpstr>
      <vt:lpstr>Relevant family medicine milestones</vt:lpstr>
      <vt:lpstr>Relevant nurse practitioner competencies</vt:lpstr>
    </vt:vector>
  </TitlesOfParts>
  <Company>AAFP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PHATE - Beginner 5 - How to Use Community HotSpots</dc:title>
  <dc:creator>RGC</dc:creator>
  <cp:lastModifiedBy>Liaw, Winston</cp:lastModifiedBy>
  <cp:revision>553</cp:revision>
  <cp:lastPrinted>2017-09-18T15:52:47Z</cp:lastPrinted>
  <dcterms:created xsi:type="dcterms:W3CDTF">2017-03-27T16:44:12Z</dcterms:created>
  <dcterms:modified xsi:type="dcterms:W3CDTF">2018-04-10T18:14:04Z</dcterms:modified>
</cp:coreProperties>
</file>